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65" r:id="rId7"/>
    <p:sldId id="271" r:id="rId8"/>
    <p:sldId id="266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694"/>
  </p:normalViewPr>
  <p:slideViewPr>
    <p:cSldViewPr snapToGrid="0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303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679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281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3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282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812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82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687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5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Team : </a:t>
            </a:r>
            <a:r>
              <a:rPr kumimoji="1" lang="en-US" altLang="ko-KR" b="1" dirty="0" err="1"/>
              <a:t>SpringWave</a:t>
            </a:r>
            <a:endParaRPr kumimoji="1" lang="en-US" altLang="ko-KR" b="1" dirty="0"/>
          </a:p>
          <a:p>
            <a:r>
              <a:rPr kumimoji="1" lang="ko-KR" altLang="en-US" b="1" dirty="0"/>
              <a:t>이름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박경민</a:t>
            </a:r>
            <a:endParaRPr kumimoji="1" lang="ko-Kore-KR" altLang="en-US" b="1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EE534E3-D6D8-47E1-B700-68B0F277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2327"/>
            <a:ext cx="11394557" cy="62973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07F96D-2C83-11F1-1DF7-356BC7340BC8}"/>
              </a:ext>
            </a:extLst>
          </p:cNvPr>
          <p:cNvSpPr txBox="1"/>
          <p:nvPr/>
        </p:nvSpPr>
        <p:spPr>
          <a:xfrm>
            <a:off x="2832681" y="2174536"/>
            <a:ext cx="6970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solidFill>
                  <a:srgbClr val="FF0000"/>
                </a:solidFill>
                <a:effectLst/>
                <a:latin typeface="Söhne"/>
              </a:rPr>
              <a:t>passwordEncoder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latin typeface="Söhne"/>
              </a:rPr>
              <a:t>(): </a:t>
            </a:r>
          </a:p>
          <a:p>
            <a:pPr algn="l"/>
            <a:r>
              <a:rPr lang="ko-KR" altLang="en-US" b="1" i="0" u="none" strike="noStrike" dirty="0">
                <a:solidFill>
                  <a:srgbClr val="FF0000"/>
                </a:solidFill>
                <a:effectLst/>
                <a:latin typeface="Söhne"/>
              </a:rPr>
              <a:t>패스워드 인코더를 지정합니다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latin typeface="Söhne"/>
              </a:rPr>
              <a:t>. (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latin typeface="Söhne"/>
              </a:rPr>
              <a:t>예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" altLang="ko-Kore-KR" b="1" i="0" u="none" strike="noStrike" dirty="0" err="1">
                <a:solidFill>
                  <a:srgbClr val="FF0000"/>
                </a:solidFill>
                <a:effectLst/>
                <a:latin typeface="Söhne"/>
              </a:rPr>
              <a:t>BCryptPasswordEncoder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E641EB8-AB74-AE17-2B7B-3A182EFE8C4D}"/>
              </a:ext>
            </a:extLst>
          </p:cNvPr>
          <p:cNvSpPr/>
          <p:nvPr/>
        </p:nvSpPr>
        <p:spPr>
          <a:xfrm>
            <a:off x="2647507" y="1690577"/>
            <a:ext cx="2158408" cy="44572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69647-B6D7-C62F-D3BA-40D0A0F0AFB9}"/>
              </a:ext>
            </a:extLst>
          </p:cNvPr>
          <p:cNvSpPr txBox="1"/>
          <p:nvPr/>
        </p:nvSpPr>
        <p:spPr>
          <a:xfrm>
            <a:off x="6921795" y="435935"/>
            <a:ext cx="26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주요메서드</a:t>
            </a:r>
          </a:p>
        </p:txBody>
      </p:sp>
    </p:spTree>
    <p:extLst>
      <p:ext uri="{BB962C8B-B14F-4D97-AF65-F5344CB8AC3E}">
        <p14:creationId xmlns:p14="http://schemas.microsoft.com/office/powerpoint/2010/main" val="258730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36F69-9864-568B-B8F4-E0F2EC348E7A}"/>
              </a:ext>
            </a:extLst>
          </p:cNvPr>
          <p:cNvSpPr txBox="1"/>
          <p:nvPr/>
        </p:nvSpPr>
        <p:spPr>
          <a:xfrm>
            <a:off x="8033782" y="127590"/>
            <a:ext cx="332001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FF0000"/>
                </a:solidFill>
                <a:latin typeface="Söhne"/>
              </a:rPr>
              <a:t>       </a:t>
            </a:r>
            <a:r>
              <a:rPr lang="en" altLang="ko-Kore-KR" sz="2000" b="1" i="0" u="none" strike="noStrike" dirty="0" err="1">
                <a:solidFill>
                  <a:srgbClr val="FF0000"/>
                </a:solidFill>
                <a:effectLst/>
                <a:latin typeface="Söhne"/>
              </a:rPr>
              <a:t>UserDetailsService</a:t>
            </a:r>
            <a:endParaRPr lang="en" altLang="ko-Kore-KR" sz="2000" b="1" i="0" u="none" strike="noStrike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r>
              <a:rPr lang="en" altLang="ko-Kore-KR" sz="2000" b="1" i="0" u="none" strike="noStrike" dirty="0" err="1">
                <a:effectLst/>
                <a:latin typeface="Söhne"/>
              </a:rPr>
              <a:t>UserDetailsService</a:t>
            </a:r>
            <a:r>
              <a:rPr lang="ko-KR" altLang="en-US" sz="2000" b="1" i="0" u="none" strike="noStrike" dirty="0">
                <a:effectLst/>
                <a:latin typeface="Söhne"/>
              </a:rPr>
              <a:t>는 사용자 이름을 기반으로 </a:t>
            </a:r>
            <a:r>
              <a:rPr lang="en" altLang="ko-Kore-KR" sz="2000" b="1" i="0" u="none" strike="noStrike" dirty="0" err="1">
                <a:effectLst/>
                <a:latin typeface="Söhne"/>
              </a:rPr>
              <a:t>UserDetails</a:t>
            </a:r>
            <a:r>
              <a:rPr lang="en" altLang="ko-Kore-KR" sz="2000" b="1" i="0" u="none" strike="noStrike" dirty="0">
                <a:effectLst/>
                <a:latin typeface="Söhne"/>
              </a:rPr>
              <a:t> </a:t>
            </a:r>
            <a:r>
              <a:rPr lang="ko-KR" altLang="en-US" sz="2000" b="1" i="0" u="none" strike="noStrike" dirty="0">
                <a:effectLst/>
                <a:latin typeface="Söhne"/>
              </a:rPr>
              <a:t>객체를 </a:t>
            </a:r>
            <a:r>
              <a:rPr lang="ko-KR" altLang="en-US" sz="2000" b="1" i="0" u="none" strike="noStrike" dirty="0" err="1">
                <a:effectLst/>
                <a:latin typeface="Söhne"/>
              </a:rPr>
              <a:t>로드하는</a:t>
            </a:r>
            <a:r>
              <a:rPr lang="ko-KR" altLang="en-US" sz="2000" b="1" i="0" u="none" strike="noStrike" dirty="0">
                <a:effectLst/>
                <a:latin typeface="Söhne"/>
              </a:rPr>
              <a:t> 메서드를 정의하는 인터페이스입니다</a:t>
            </a:r>
            <a:r>
              <a:rPr lang="en-US" altLang="ko-KR" sz="2000" b="1" i="0" u="none" strike="noStrike" dirty="0">
                <a:effectLst/>
                <a:latin typeface="Söhne"/>
              </a:rPr>
              <a:t>. </a:t>
            </a:r>
            <a:r>
              <a:rPr lang="ko-KR" altLang="en-US" sz="2000" b="1" i="0" u="none" strike="noStrike" dirty="0">
                <a:effectLst/>
                <a:latin typeface="Söhne"/>
              </a:rPr>
              <a:t>이 인터페이스의 구현체를 만들어서 사용자 정의 사용자 정보를 </a:t>
            </a:r>
            <a:r>
              <a:rPr lang="ko-KR" altLang="en-US" sz="2000" b="1" i="0" u="none" strike="noStrike" dirty="0" err="1">
                <a:effectLst/>
                <a:latin typeface="Söhne"/>
              </a:rPr>
              <a:t>로드하는</a:t>
            </a:r>
            <a:r>
              <a:rPr lang="ko-KR" altLang="en-US" sz="2000" b="1" i="0" u="none" strike="noStrike" dirty="0">
                <a:effectLst/>
                <a:latin typeface="Söhne"/>
              </a:rPr>
              <a:t> 방법을 제공할 수 있습니다</a:t>
            </a:r>
            <a:r>
              <a:rPr lang="en-US" altLang="ko-KR" sz="2000" b="1" i="0" u="none" strike="noStrike" dirty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000" b="1" i="0" u="none" strike="noStrike" dirty="0">
                <a:effectLst/>
                <a:latin typeface="Söhne"/>
              </a:rPr>
              <a:t> </a:t>
            </a:r>
            <a:endParaRPr lang="en-US" altLang="ko-KR" sz="2000" b="1" i="0" u="none" strike="noStrike" dirty="0">
              <a:effectLst/>
              <a:latin typeface="Söhne"/>
            </a:endParaRPr>
          </a:p>
          <a:p>
            <a:pPr algn="l"/>
            <a:r>
              <a:rPr lang="ko-KR" altLang="en-US" sz="2000" b="1" i="0" u="none" strike="noStrike" dirty="0">
                <a:effectLst/>
                <a:latin typeface="Söhne"/>
              </a:rPr>
              <a:t>               </a:t>
            </a:r>
            <a:r>
              <a:rPr lang="ko-KR" altLang="en-US" sz="2000" b="1" i="0" u="none" strike="noStrike" dirty="0">
                <a:solidFill>
                  <a:srgbClr val="FF0000"/>
                </a:solidFill>
                <a:effectLst/>
                <a:latin typeface="Söhne"/>
              </a:rPr>
              <a:t>주요 메서드</a:t>
            </a:r>
            <a:endParaRPr lang="en-US" altLang="ko-KR" sz="2000" b="1" i="0" u="none" strike="noStrike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sz="2000" b="1" i="0" u="none" strike="noStrike" dirty="0" err="1">
                <a:effectLst/>
                <a:highlight>
                  <a:srgbClr val="FFFF00"/>
                </a:highlight>
                <a:latin typeface="Söhne"/>
              </a:rPr>
              <a:t>loadUserByUsername</a:t>
            </a:r>
            <a:r>
              <a:rPr lang="en" altLang="ko-Kore-KR" sz="2000" b="1" i="0" u="none" strike="noStrike" dirty="0">
                <a:effectLst/>
                <a:highlight>
                  <a:srgbClr val="FFFF00"/>
                </a:highlight>
                <a:latin typeface="Söhne"/>
              </a:rPr>
              <a:t>(String username): </a:t>
            </a:r>
            <a:r>
              <a:rPr lang="ko-KR" altLang="en-US" sz="2000" b="1" i="0" u="none" strike="noStrike" dirty="0">
                <a:effectLst/>
                <a:latin typeface="Söhne"/>
              </a:rPr>
              <a:t>사용자 이름을 받아 </a:t>
            </a:r>
            <a:r>
              <a:rPr lang="en" altLang="ko-Kore-KR" sz="2000" b="1" i="0" u="none" strike="noStrike" dirty="0" err="1">
                <a:effectLst/>
                <a:latin typeface="Söhne"/>
              </a:rPr>
              <a:t>UserDetails</a:t>
            </a:r>
            <a:r>
              <a:rPr lang="en" altLang="ko-Kore-KR" sz="2000" b="1" i="0" u="none" strike="noStrike" dirty="0">
                <a:effectLst/>
                <a:latin typeface="Söhne"/>
              </a:rPr>
              <a:t> </a:t>
            </a:r>
            <a:r>
              <a:rPr lang="ko-KR" altLang="en-US" sz="2000" b="1" i="0" u="none" strike="noStrike" dirty="0">
                <a:effectLst/>
                <a:latin typeface="Söhne"/>
              </a:rPr>
              <a:t>객체를 반환합니다</a:t>
            </a:r>
            <a:r>
              <a:rPr lang="en-US" altLang="ko-KR" sz="2000" b="1" i="0" u="none" strike="noStrike" dirty="0">
                <a:effectLst/>
                <a:latin typeface="Söhne"/>
              </a:rPr>
              <a:t>.</a:t>
            </a: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5EFE61F-87E5-B0BA-6877-ECA68DBB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0" y="127590"/>
            <a:ext cx="7772400" cy="65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0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주제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Spring framework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–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Spring Security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835ED-B849-A1B9-D084-D60794C8BF89}"/>
              </a:ext>
            </a:extLst>
          </p:cNvPr>
          <p:cNvSpPr txBox="1"/>
          <p:nvPr/>
        </p:nvSpPr>
        <p:spPr>
          <a:xfrm>
            <a:off x="417180" y="1684638"/>
            <a:ext cx="11490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i="0" u="none" strike="noStrike" dirty="0">
                <a:solidFill>
                  <a:srgbClr val="FF0000"/>
                </a:solidFill>
                <a:effectLst/>
                <a:ea typeface="+mj-ea"/>
              </a:rPr>
              <a:t>Spring Security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ea typeface="+mj-ea"/>
              </a:rPr>
              <a:t>는 자바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ea typeface="+mj-ea"/>
              </a:rPr>
              <a:t>(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ea typeface="+mj-ea"/>
              </a:rPr>
              <a:t>Java) 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ea typeface="+mj-ea"/>
              </a:rPr>
              <a:t>및 스프링 프레임워크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ea typeface="+mj-ea"/>
              </a:rPr>
              <a:t>(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ea typeface="+mj-ea"/>
              </a:rPr>
              <a:t>Spring Framework)</a:t>
            </a:r>
            <a:r>
              <a:rPr lang="ko-KR" altLang="en-US" b="1" i="0" u="none" strike="noStrike" dirty="0" err="1">
                <a:solidFill>
                  <a:srgbClr val="FF0000"/>
                </a:solidFill>
                <a:effectLst/>
                <a:ea typeface="+mj-ea"/>
              </a:rPr>
              <a:t>를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ea typeface="+mj-ea"/>
              </a:rPr>
              <a:t> 기반으로 한 애플리케이션의 보안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ea typeface="+mj-ea"/>
              </a:rPr>
              <a:t>(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ea typeface="+mj-ea"/>
              </a:rPr>
              <a:t>인증 및 권한 부여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ea typeface="+mj-ea"/>
              </a:rPr>
              <a:t>)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ea typeface="+mj-ea"/>
              </a:rPr>
              <a:t>을 관리하기 위한 강력한 및 매우 사용자 정의 가능한 인증 및 액세스 제어 프레임워크</a:t>
            </a:r>
            <a:r>
              <a:rPr lang="ko-KR" altLang="en-US" i="0" u="none" strike="noStrike" dirty="0">
                <a:effectLst/>
                <a:ea typeface="+mj-ea"/>
              </a:rPr>
              <a:t> 입니다</a:t>
            </a:r>
            <a:r>
              <a:rPr lang="en-US" altLang="ko-KR" i="0" u="none" strike="noStrike" dirty="0">
                <a:effectLst/>
                <a:ea typeface="+mj-ea"/>
              </a:rPr>
              <a:t>. </a:t>
            </a:r>
          </a:p>
          <a:p>
            <a:endParaRPr lang="en-US" altLang="ko-KR" i="0" u="none" strike="noStrike" dirty="0">
              <a:effectLst/>
              <a:ea typeface="+mj-ea"/>
            </a:endParaRPr>
          </a:p>
          <a:p>
            <a:r>
              <a:rPr lang="ko-KR" altLang="en-US" b="1" i="0" u="none" strike="noStrike" dirty="0">
                <a:effectLst/>
                <a:ea typeface="+mj-ea"/>
              </a:rPr>
              <a:t>이는 주로 스프링 기반 애플리케이션의 보안을 담당하는데</a:t>
            </a:r>
            <a:r>
              <a:rPr lang="en-US" altLang="ko-KR" b="1" i="0" u="none" strike="noStrike" dirty="0">
                <a:effectLst/>
                <a:ea typeface="+mj-ea"/>
              </a:rPr>
              <a:t>, </a:t>
            </a:r>
            <a:r>
              <a:rPr lang="ko-KR" altLang="en-US" b="1" i="0" u="none" strike="noStrike" dirty="0">
                <a:effectLst/>
                <a:ea typeface="+mj-ea"/>
              </a:rPr>
              <a:t> 특히 웹 보안에 매우 중점을 두고 있습니다</a:t>
            </a:r>
            <a:r>
              <a:rPr lang="en-US" altLang="ko-KR" b="1" i="0" u="none" strike="noStrike" dirty="0">
                <a:effectLst/>
                <a:ea typeface="+mj-ea"/>
              </a:rPr>
              <a:t>.</a:t>
            </a:r>
          </a:p>
          <a:p>
            <a:r>
              <a:rPr kumimoji="1" lang="ko-KR" altLang="en-US" b="1" dirty="0">
                <a:ea typeface="+mj-ea"/>
              </a:rPr>
              <a:t>보안과 관련해서 체계적으로 많은 옵션을 제공 </a:t>
            </a:r>
            <a:r>
              <a:rPr kumimoji="1" lang="en-US" altLang="ko-KR" b="1" dirty="0">
                <a:ea typeface="+mj-ea"/>
              </a:rPr>
              <a:t>-&gt;</a:t>
            </a:r>
            <a:r>
              <a:rPr kumimoji="1" lang="ko-KR" altLang="en-US" b="1" dirty="0">
                <a:ea typeface="+mj-ea"/>
              </a:rPr>
              <a:t> 개발자 입장에서 일일이 보안 로직을 작성하지 않아도 됩니다</a:t>
            </a:r>
            <a:r>
              <a:rPr kumimoji="1" lang="en-US" altLang="ko-KR" b="1" dirty="0">
                <a:ea typeface="+mj-ea"/>
              </a:rPr>
              <a:t>.</a:t>
            </a:r>
            <a:endParaRPr kumimoji="1" lang="ko-Kore-KR" altLang="en-US" b="1" dirty="0"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007F2-48F8-7AC5-063F-7DCB1CC46124}"/>
              </a:ext>
            </a:extLst>
          </p:cNvPr>
          <p:cNvSpPr txBox="1"/>
          <p:nvPr/>
        </p:nvSpPr>
        <p:spPr>
          <a:xfrm>
            <a:off x="417180" y="3613627"/>
            <a:ext cx="805096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latin typeface="+mj-ea"/>
                <a:ea typeface="+mj-ea"/>
              </a:rPr>
              <a:t>	&lt;</a:t>
            </a:r>
            <a:r>
              <a:rPr kumimoji="1" lang="ko-KR" altLang="en-US" sz="2500" b="1" dirty="0">
                <a:latin typeface="+mj-ea"/>
                <a:ea typeface="+mj-ea"/>
              </a:rPr>
              <a:t> 핵심 기능 및 구성 요소 </a:t>
            </a:r>
            <a:r>
              <a:rPr kumimoji="1" lang="en-US" altLang="ko-KR" sz="2500" b="1" dirty="0">
                <a:latin typeface="+mj-ea"/>
                <a:ea typeface="+mj-ea"/>
              </a:rPr>
              <a:t>&gt;</a:t>
            </a:r>
          </a:p>
          <a:p>
            <a:endParaRPr kumimoji="1" lang="en-US" altLang="ko-KR" sz="2500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</a:rPr>
              <a:t>인증</a:t>
            </a:r>
            <a:r>
              <a:rPr kumimoji="1" lang="en-US" altLang="ko-KR" sz="2500" b="1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</a:rPr>
              <a:t>(Authentication)</a:t>
            </a:r>
          </a:p>
          <a:p>
            <a:pPr marL="342900" indent="-342900">
              <a:buAutoNum type="arabicPeriod"/>
            </a:pPr>
            <a:r>
              <a:rPr kumimoji="1" lang="ko-KR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</a:rPr>
              <a:t>권한 부여</a:t>
            </a:r>
            <a:r>
              <a:rPr kumimoji="1" lang="en-US" altLang="ko-KR" sz="2500" b="1" dirty="0">
                <a:solidFill>
                  <a:srgbClr val="FF0000"/>
                </a:solidFill>
                <a:highlight>
                  <a:srgbClr val="FFFF00"/>
                </a:highlight>
                <a:latin typeface="+mj-ea"/>
                <a:ea typeface="+mj-ea"/>
              </a:rPr>
              <a:t>(Authorization)</a:t>
            </a:r>
          </a:p>
          <a:p>
            <a:pPr marL="342900" indent="-342900">
              <a:buAutoNum type="arabicPeriod"/>
            </a:pPr>
            <a:r>
              <a:rPr kumimoji="1" lang="ko-KR" altLang="en-US" sz="2500" b="1" dirty="0">
                <a:latin typeface="+mj-ea"/>
                <a:ea typeface="+mj-ea"/>
              </a:rPr>
              <a:t>공격으로부터 보호</a:t>
            </a:r>
            <a:r>
              <a:rPr kumimoji="1" lang="en-US" altLang="ko-KR" sz="2500" b="1" dirty="0">
                <a:latin typeface="+mj-ea"/>
                <a:ea typeface="+mj-ea"/>
              </a:rPr>
              <a:t>(CSRF)</a:t>
            </a:r>
          </a:p>
          <a:p>
            <a:pPr marL="342900" indent="-342900">
              <a:buAutoNum type="arabicPeriod"/>
            </a:pPr>
            <a:r>
              <a:rPr kumimoji="1" lang="ko-KR" altLang="en-US" sz="2500" b="1" dirty="0">
                <a:latin typeface="+mj-ea"/>
                <a:ea typeface="+mj-ea"/>
              </a:rPr>
              <a:t>세션관리</a:t>
            </a:r>
            <a:endParaRPr kumimoji="1" lang="en-US" altLang="ko-KR" sz="2500" b="1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kumimoji="1" lang="en-US" altLang="ko-Kore-KR" sz="2500" b="1" dirty="0">
                <a:latin typeface="+mj-ea"/>
                <a:ea typeface="+mj-ea"/>
              </a:rPr>
              <a:t>SSL(TLS) </a:t>
            </a:r>
            <a:r>
              <a:rPr kumimoji="1" lang="ko-KR" altLang="en-US" sz="2500" b="1" dirty="0">
                <a:latin typeface="+mj-ea"/>
                <a:ea typeface="+mj-ea"/>
              </a:rPr>
              <a:t>지원</a:t>
            </a:r>
            <a:endParaRPr kumimoji="1" lang="ko-Kore-KR" altLang="en-US" sz="2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BC233-CE67-2A48-E7C5-5FDC9DD5DA38}"/>
              </a:ext>
            </a:extLst>
          </p:cNvPr>
          <p:cNvSpPr txBox="1"/>
          <p:nvPr/>
        </p:nvSpPr>
        <p:spPr>
          <a:xfrm>
            <a:off x="579782" y="-103664"/>
            <a:ext cx="7690809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구성요소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73BA4-C6D5-A0AE-0DA2-CB638B6D681C}"/>
              </a:ext>
            </a:extLst>
          </p:cNvPr>
          <p:cNvSpPr txBox="1"/>
          <p:nvPr/>
        </p:nvSpPr>
        <p:spPr>
          <a:xfrm>
            <a:off x="579782" y="1580974"/>
            <a:ext cx="113074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인증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(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Authentication)</a:t>
            </a:r>
            <a:r>
              <a:rPr lang="en" altLang="ko-Kore-KR" b="0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: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이는 애플리케이션이 사용자가 누구인지 확인하는 프로세스입니다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Spring Security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는 폼 기반 로그인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,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HTTP Basic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및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Digest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인증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,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LDAP, OAuth2, OpenID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등 다양한 인증 메커니즘을 지원합니다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j-ea"/>
              <a:ea typeface="+mj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권한 부여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(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Authorization)</a:t>
            </a:r>
            <a:r>
              <a:rPr lang="en" altLang="ko-Kore-KR" b="0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ea"/>
                <a:ea typeface="+mj-ea"/>
              </a:rPr>
              <a:t>: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인증된 사용자가 어떤 자원에 액세스할 수 있는지 결정하는 프로세스입니다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예를 들어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,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어떤 페이지나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API </a:t>
            </a:r>
            <a:r>
              <a:rPr lang="ko-KR" altLang="en-US" b="0" i="0" u="none" strike="noStrike" dirty="0" err="1">
                <a:effectLst/>
                <a:latin typeface="+mj-ea"/>
                <a:ea typeface="+mj-ea"/>
              </a:rPr>
              <a:t>엔드포인트에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 대한 액세스를 특정 사용자나 권한 그룹으로 제한할 수 있습니다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j-ea"/>
              <a:ea typeface="+mj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공격으로부터의 보호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: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Spring Security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는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CSRF (Cross-Site Request Forgery)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공격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,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세션 고정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(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Session Fixation)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공격 등과 같은 공격으로부터 애플리케이션을 보호합니다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j-ea"/>
              <a:ea typeface="+mj-ea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세션 관리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: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동시 세션 제어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,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세션 고정 보호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,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세션 생성 전략 등을 포함하여 세션을 관리합니다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u="none" strike="noStrike" dirty="0">
              <a:effectLst/>
              <a:latin typeface="+mj-ea"/>
              <a:ea typeface="+mj-ea"/>
            </a:endParaRPr>
          </a:p>
          <a:p>
            <a:pPr algn="l">
              <a:buFont typeface="+mj-lt"/>
              <a:buAutoNum type="arabicPeriod"/>
            </a:pPr>
            <a:r>
              <a:rPr lang="en" altLang="ko-Kore-KR" b="1" i="0" u="none" strike="noStrike" dirty="0">
                <a:effectLst/>
                <a:latin typeface="+mj-ea"/>
                <a:ea typeface="+mj-ea"/>
              </a:rPr>
              <a:t>SSL(TLS) </a:t>
            </a:r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지원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: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데이터를 암호화하여 전송하는 데 </a:t>
            </a:r>
            <a:r>
              <a:rPr lang="en" altLang="ko-Kore-KR" b="0" i="0" u="none" strike="noStrike" dirty="0">
                <a:effectLst/>
                <a:latin typeface="+mj-ea"/>
                <a:ea typeface="+mj-ea"/>
              </a:rPr>
              <a:t>SSL(TLS)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을 사용할 수 있습니다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 </a:t>
            </a:r>
            <a:r>
              <a:rPr lang="ko-KR" altLang="en-US" b="0" i="0" u="none" strike="noStrike" dirty="0">
                <a:effectLst/>
                <a:latin typeface="+mj-ea"/>
                <a:ea typeface="+mj-ea"/>
              </a:rPr>
              <a:t>이는 중요한 데이터나 인증 자격 증명이 네트워크를 통해 전송될 때 중요합니다</a:t>
            </a:r>
            <a:r>
              <a:rPr lang="en-US" altLang="ko-KR" b="0" i="0" u="none" strike="noStrike" dirty="0">
                <a:effectLst/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28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C8EB2-D8A3-A23B-BE2A-9D388CF48ACD}"/>
              </a:ext>
            </a:extLst>
          </p:cNvPr>
          <p:cNvSpPr txBox="1"/>
          <p:nvPr/>
        </p:nvSpPr>
        <p:spPr>
          <a:xfrm>
            <a:off x="314739" y="13252"/>
            <a:ext cx="10538792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3500" b="1" dirty="0">
                <a:latin typeface="+mj-ea"/>
                <a:ea typeface="+mj-ea"/>
                <a:cs typeface="+mj-cs"/>
              </a:rPr>
              <a:t>인증</a:t>
            </a: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/</a:t>
            </a:r>
            <a:r>
              <a:rPr kumimoji="1" lang="ko-KR" altLang="en-US" sz="3500" b="1" dirty="0">
                <a:latin typeface="+mj-ea"/>
                <a:ea typeface="+mj-ea"/>
                <a:cs typeface="+mj-cs"/>
              </a:rPr>
              <a:t>인가</a:t>
            </a:r>
            <a:r>
              <a:rPr kumimoji="1" lang="en-US" altLang="ko-KR" sz="3500" b="1" dirty="0">
                <a:latin typeface="+mj-ea"/>
                <a:ea typeface="+mj-ea"/>
                <a:cs typeface="+mj-cs"/>
              </a:rPr>
              <a:t>(Authentication/Authorization)</a:t>
            </a:r>
            <a:endParaRPr kumimoji="1" lang="en-US" altLang="en-US" sz="3500" b="1" dirty="0">
              <a:latin typeface="+mj-ea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AAC3-0E9C-D988-2E0A-530AC0E33EEF}"/>
              </a:ext>
            </a:extLst>
          </p:cNvPr>
          <p:cNvSpPr txBox="1"/>
          <p:nvPr/>
        </p:nvSpPr>
        <p:spPr>
          <a:xfrm>
            <a:off x="314739" y="1697890"/>
            <a:ext cx="55957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* 접근 주체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(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Principal)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보호받는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Resource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에 접근하는 유저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대상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)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HelveticaNeue-Light" panose="02000503000000020004" pitchFamily="2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* 비밀번호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(Credential)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Resource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에 접근하는 대상의 비밀번호</a:t>
            </a:r>
            <a:endParaRPr lang="en-US" altLang="ko-KR" b="0" i="0" dirty="0">
              <a:solidFill>
                <a:srgbClr val="333333"/>
              </a:solidFill>
              <a:effectLst/>
              <a:latin typeface="HelveticaNeue-Light" panose="02000503000000020004" pitchFamily="2" charset="0"/>
            </a:endParaRP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*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HelveticaNeue-Light" panose="02000503000000020004" pitchFamily="2" charset="0"/>
              </a:rPr>
              <a:t>인증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(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Authenticatio</a:t>
            </a:r>
            <a:r>
              <a:rPr lang="en" altLang="ko-Kore-KR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n) 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인증은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증명하다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라는 의미로 예를 들어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유저 아이디와 비밀번호를 이용하여 로그인하는 과정을 말합니다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* </a:t>
            </a:r>
            <a:r>
              <a:rPr lang="ko-KR" altLang="en-US" b="1" dirty="0">
                <a:solidFill>
                  <a:srgbClr val="FF0000"/>
                </a:solidFill>
                <a:latin typeface="HelveticaNeue-Light" panose="02000503000000020004" pitchFamily="2" charset="0"/>
              </a:rPr>
              <a:t>권한 부여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(</a:t>
            </a:r>
            <a:r>
              <a:rPr lang="en" altLang="ko-Kore-KR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Authorization)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: 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권한부여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허가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와 같은 의미로 사용됩니다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어떤 대상이 특정 목적을 실현하도록 허용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(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Access)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하는 것을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* 권한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인증된 주체가 애플리케이션의 동작을 수행할 수 있도록 허락되었는지를 결정할 때 사용합니다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  <a:endParaRPr lang="ko-Kore-KR" altLang="en-US" dirty="0"/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0EABEC1E-590E-C575-CDC7-076A52E3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7890"/>
            <a:ext cx="5910468" cy="398393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80464-F7B5-BD79-3D47-BA0C0ACEBB6A}"/>
              </a:ext>
            </a:extLst>
          </p:cNvPr>
          <p:cNvSpPr txBox="1"/>
          <p:nvPr/>
        </p:nvSpPr>
        <p:spPr>
          <a:xfrm>
            <a:off x="8311954" y="5797186"/>
            <a:ext cx="265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FF0000"/>
                </a:solidFill>
              </a:rPr>
              <a:t>&lt;</a:t>
            </a:r>
            <a:r>
              <a:rPr kumimoji="1" lang="ko-Kore-KR" altLang="en-US" sz="2000" b="1" dirty="0">
                <a:solidFill>
                  <a:srgbClr val="FF0000"/>
                </a:solidFill>
              </a:rPr>
              <a:t>인증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흐름도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&gt;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AB00E1C-61F1-D143-AEAF-0B84277D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2" y="209523"/>
            <a:ext cx="5910468" cy="59328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27782-E2C8-F0D3-18D7-80AC2988FFAF}"/>
              </a:ext>
            </a:extLst>
          </p:cNvPr>
          <p:cNvSpPr txBox="1"/>
          <p:nvPr/>
        </p:nvSpPr>
        <p:spPr>
          <a:xfrm>
            <a:off x="6425517" y="362472"/>
            <a:ext cx="538178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1.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사용자가 로그인 정보와 함께 인증 요청을 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.(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Http Request)</a:t>
            </a:r>
          </a:p>
          <a:p>
            <a:br>
              <a:rPr lang="en" altLang="ko-Kore-KR" sz="2000" b="1" dirty="0"/>
            </a:b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2.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AuthenticationFilter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가 요청을 가로채고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,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가로챈 정보를 통해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UsernamePasswordAuthenticationToken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의 인증용 객체를 생성한다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3.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AuthenticationManager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의 구현체인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ProviderManager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에게 생성한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UsernamePasswordToken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객체를 전달한다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4.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AuthenticationManager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는 등록된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AuthenticationProvider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(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)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을 조회하여 인증을 요구한다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5.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실제 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DB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에서 사용자 인증정보를 가져오는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UserDetailsService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에 사용자 정보를 넘겨준다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endParaRPr lang="ko-Kore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FDD39-DBA9-1567-8A5D-C74F0B3D69AF}"/>
              </a:ext>
            </a:extLst>
          </p:cNvPr>
          <p:cNvSpPr txBox="1"/>
          <p:nvPr/>
        </p:nvSpPr>
        <p:spPr>
          <a:xfrm>
            <a:off x="1073727" y="6248367"/>
            <a:ext cx="6137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FF0000"/>
                </a:solidFill>
                <a:effectLst/>
                <a:latin typeface="FC Script"/>
              </a:rPr>
              <a:t>&lt;</a:t>
            </a:r>
            <a:r>
              <a:rPr lang="en-US" altLang="ko-KR" sz="2000" b="1" dirty="0">
                <a:solidFill>
                  <a:srgbClr val="FF0000"/>
                </a:solidFill>
                <a:latin typeface="FC Script"/>
              </a:rPr>
              <a:t>Spring Security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FC Script"/>
              </a:rPr>
              <a:t> 구조의 처리 과정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FC Script"/>
              </a:rPr>
              <a:t>-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FC Script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FC Script"/>
              </a:rPr>
              <a:t>1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FC Script"/>
              </a:rPr>
              <a:t>&gt;</a:t>
            </a:r>
            <a:endParaRPr lang="ko-Kore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AB00E1C-61F1-D143-AEAF-0B84277D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2" y="209523"/>
            <a:ext cx="5910468" cy="59328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27782-E2C8-F0D3-18D7-80AC2988FFAF}"/>
              </a:ext>
            </a:extLst>
          </p:cNvPr>
          <p:cNvSpPr txBox="1"/>
          <p:nvPr/>
        </p:nvSpPr>
        <p:spPr>
          <a:xfrm>
            <a:off x="6532372" y="-13822"/>
            <a:ext cx="53817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6.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넘겨받은 사용자 정보를 통해 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DB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에서 찾은 사용자 정보인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UserDetails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객체를 만든다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7.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AuthenticationProvider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(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)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은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UserDetails</a:t>
            </a:r>
            <a:r>
              <a:rPr lang="ko-KR" altLang="en-US" sz="2000" b="1" i="0" dirty="0" err="1">
                <a:solidFill>
                  <a:srgbClr val="333333"/>
                </a:solidFill>
                <a:effectLst/>
                <a:latin typeface="FC Script"/>
              </a:rPr>
              <a:t>를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 넘겨받고 사용자 정보를 비교한다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8.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인증이 완료되면 권한 등의 사용자 정보를 담은 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Authentication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객체를 반환한다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9.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다시 최초의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AuthenticationFilter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에 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Authentication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객체가 반환된다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</a:p>
          <a:p>
            <a:br>
              <a:rPr lang="ko-KR" altLang="en-US" sz="2000" b="1" dirty="0"/>
            </a:b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10.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Authenticaton</a:t>
            </a:r>
            <a:r>
              <a:rPr lang="en" altLang="ko-Kore-KR" sz="2000" b="1" i="0" dirty="0">
                <a:solidFill>
                  <a:srgbClr val="333333"/>
                </a:solidFill>
                <a:effectLst/>
                <a:latin typeface="FC Script"/>
              </a:rPr>
              <a:t>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객체를 </a:t>
            </a:r>
            <a:r>
              <a:rPr lang="en" altLang="ko-Kore-KR" sz="2000" b="1" i="0" dirty="0" err="1">
                <a:solidFill>
                  <a:srgbClr val="333333"/>
                </a:solidFill>
                <a:effectLst/>
                <a:latin typeface="FC Script"/>
              </a:rPr>
              <a:t>SecurityContext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FC Script"/>
              </a:rPr>
              <a:t>에 저장한다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FC Script"/>
              </a:rPr>
              <a:t>.</a:t>
            </a:r>
            <a:endParaRPr lang="ko-Kore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FDD39-DBA9-1567-8A5D-C74F0B3D69AF}"/>
              </a:ext>
            </a:extLst>
          </p:cNvPr>
          <p:cNvSpPr txBox="1"/>
          <p:nvPr/>
        </p:nvSpPr>
        <p:spPr>
          <a:xfrm>
            <a:off x="1073727" y="6248367"/>
            <a:ext cx="6137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FF0000"/>
                </a:solidFill>
                <a:effectLst/>
                <a:latin typeface="FC Script"/>
              </a:rPr>
              <a:t>&lt;</a:t>
            </a:r>
            <a:r>
              <a:rPr lang="en-US" altLang="ko-KR" sz="2000" b="1" dirty="0">
                <a:solidFill>
                  <a:srgbClr val="FF0000"/>
                </a:solidFill>
                <a:latin typeface="FC Script"/>
              </a:rPr>
              <a:t>Spring Security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FC Script"/>
              </a:rPr>
              <a:t> 구조의 처리 과정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FC Script"/>
              </a:rPr>
              <a:t>-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FC Script"/>
              </a:rPr>
              <a:t> </a:t>
            </a:r>
            <a:r>
              <a:rPr lang="en-US" altLang="ko-KR" sz="2000" b="1" i="0" dirty="0">
                <a:solidFill>
                  <a:srgbClr val="FF0000"/>
                </a:solidFill>
                <a:effectLst/>
                <a:latin typeface="FC Script"/>
              </a:rPr>
              <a:t>2&gt;</a:t>
            </a:r>
            <a:endParaRPr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A417B-F93B-BF74-7BCA-9B818D488EB9}"/>
              </a:ext>
            </a:extLst>
          </p:cNvPr>
          <p:cNvSpPr txBox="1"/>
          <p:nvPr/>
        </p:nvSpPr>
        <p:spPr>
          <a:xfrm>
            <a:off x="6408872" y="5088186"/>
            <a:ext cx="56287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최종적으로 </a:t>
            </a:r>
            <a:r>
              <a:rPr lang="en" altLang="ko-Kore-KR" b="1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SecurityContextHolder</a:t>
            </a:r>
            <a:r>
              <a:rPr lang="ko-KR" altLang="en-US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는 세션 영역에 있는 </a:t>
            </a:r>
            <a:r>
              <a:rPr lang="en" altLang="ko-Kore-KR" b="1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SecurityContext</a:t>
            </a:r>
            <a:r>
              <a:rPr lang="ko-KR" altLang="en-US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에 </a:t>
            </a:r>
            <a:r>
              <a:rPr lang="en" altLang="ko-Kore-KR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Authentication </a:t>
            </a:r>
            <a:r>
              <a:rPr lang="ko-KR" altLang="en-US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객체를 저장한다</a:t>
            </a:r>
            <a:r>
              <a:rPr lang="en-US" altLang="ko-KR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.</a:t>
            </a:r>
            <a:br>
              <a:rPr lang="ko-KR" altLang="en-US" b="1" i="1" dirty="0">
                <a:highlight>
                  <a:srgbClr val="FFFF00"/>
                </a:highlight>
              </a:rPr>
            </a:br>
            <a:r>
              <a:rPr lang="ko-KR" altLang="en-US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사용자 정보를 저장한다는 것은 </a:t>
            </a:r>
            <a:r>
              <a:rPr lang="en" altLang="ko-Kore-KR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Spring Security</a:t>
            </a:r>
            <a:r>
              <a:rPr lang="ko-KR" altLang="en-US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가 전통적인 세션</a:t>
            </a:r>
            <a:r>
              <a:rPr lang="en-US" altLang="ko-KR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-</a:t>
            </a:r>
            <a:r>
              <a:rPr lang="ko-KR" altLang="en-US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FC Script"/>
              </a:rPr>
              <a:t>쿠키 기반의 인증 방식을 사용한다는 것을 의미한다</a:t>
            </a:r>
            <a:endParaRPr lang="ko-Kore-KR" altLang="en-US" b="1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629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4AF9033-392E-452E-D6CA-7CB433A2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7" y="62345"/>
            <a:ext cx="7292190" cy="657398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D4966551-8412-DDAB-1ABF-686DC4499C8F}"/>
              </a:ext>
            </a:extLst>
          </p:cNvPr>
          <p:cNvSpPr/>
          <p:nvPr/>
        </p:nvSpPr>
        <p:spPr>
          <a:xfrm>
            <a:off x="0" y="193964"/>
            <a:ext cx="1440873" cy="67887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A25ED92-C7E2-6ECD-0BE9-92ACF5CC4908}"/>
              </a:ext>
            </a:extLst>
          </p:cNvPr>
          <p:cNvSpPr/>
          <p:nvPr/>
        </p:nvSpPr>
        <p:spPr>
          <a:xfrm>
            <a:off x="1579419" y="1449150"/>
            <a:ext cx="1177636" cy="39350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7788B57-4954-0D70-FF57-D96338E2591F}"/>
              </a:ext>
            </a:extLst>
          </p:cNvPr>
          <p:cNvCxnSpPr/>
          <p:nvPr/>
        </p:nvCxnSpPr>
        <p:spPr>
          <a:xfrm>
            <a:off x="1787236" y="3429000"/>
            <a:ext cx="4308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5C6EB49-C548-49FC-000D-204F90F90B36}"/>
              </a:ext>
            </a:extLst>
          </p:cNvPr>
          <p:cNvCxnSpPr>
            <a:cxnSpLocks/>
          </p:cNvCxnSpPr>
          <p:nvPr/>
        </p:nvCxnSpPr>
        <p:spPr>
          <a:xfrm>
            <a:off x="1787236" y="3916609"/>
            <a:ext cx="3867360" cy="20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C622A6-8E07-8517-0262-5EACDC554A9B}"/>
              </a:ext>
            </a:extLst>
          </p:cNvPr>
          <p:cNvSpPr txBox="1"/>
          <p:nvPr/>
        </p:nvSpPr>
        <p:spPr>
          <a:xfrm>
            <a:off x="7551420" y="62345"/>
            <a:ext cx="448360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5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@Configuration</a:t>
            </a:r>
            <a:r>
              <a:rPr lang="ko-KR" altLang="en-US" sz="25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 </a:t>
            </a:r>
            <a:endParaRPr lang="en-US" altLang="ko-KR" sz="2500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Noto Sans KR"/>
            </a:endParaRPr>
          </a:p>
          <a:p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은 스프링의 환경설정 파일임을 의미하는 </a:t>
            </a:r>
            <a:r>
              <a:rPr lang="ko-KR" altLang="en-US" b="1" i="0" dirty="0" err="1">
                <a:solidFill>
                  <a:srgbClr val="24292F"/>
                </a:solidFill>
                <a:effectLst/>
                <a:latin typeface="Noto Sans KR"/>
              </a:rPr>
              <a:t>어노테이션이다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여기서는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Spring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Security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설정을 위해 사용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되었다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</a:p>
          <a:p>
            <a:endParaRPr lang="en-US" altLang="ko-KR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sz="25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@</a:t>
            </a:r>
            <a:r>
              <a:rPr lang="en" altLang="ko-Kore-KR" sz="2500" b="1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EnableWebSecurity</a:t>
            </a:r>
            <a:endParaRPr lang="en" altLang="ko-Kore-KR" sz="2500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Noto Sans KR"/>
            </a:endParaRPr>
          </a:p>
          <a:p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는 모든 요청 </a:t>
            </a:r>
            <a:r>
              <a:rPr lang="en" altLang="ko-Kore-KR" b="1" i="0" dirty="0">
                <a:solidFill>
                  <a:srgbClr val="24292F"/>
                </a:solidFill>
                <a:effectLst/>
                <a:latin typeface="Noto Sans KR"/>
              </a:rPr>
              <a:t>URL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이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Spring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Security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의 제어를 받도록 만드는 </a:t>
            </a:r>
            <a:r>
              <a:rPr lang="ko-KR" altLang="en-US" b="1" dirty="0" err="1">
                <a:solidFill>
                  <a:srgbClr val="FF0000"/>
                </a:solidFill>
                <a:latin typeface="Noto Sans KR"/>
              </a:rPr>
              <a:t>어노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Noto Sans KR"/>
              </a:rPr>
              <a:t>테이션</a:t>
            </a:r>
            <a:r>
              <a:rPr lang="ko-KR" altLang="en-US" b="1" i="0" dirty="0" err="1">
                <a:solidFill>
                  <a:srgbClr val="24292F"/>
                </a:solidFill>
                <a:effectLst/>
                <a:latin typeface="Noto Sans KR"/>
              </a:rPr>
              <a:t>이다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A27F4-AC69-0A63-0A09-9111B32CEFDB}"/>
              </a:ext>
            </a:extLst>
          </p:cNvPr>
          <p:cNvSpPr txBox="1"/>
          <p:nvPr/>
        </p:nvSpPr>
        <p:spPr>
          <a:xfrm>
            <a:off x="8798915" y="2633755"/>
            <a:ext cx="61029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500" b="1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Noto Sans KR"/>
              </a:rPr>
              <a:t>filterChain</a:t>
            </a:r>
            <a:endParaRPr lang="en" altLang="ko-Kore-KR" sz="2500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Noto Sans K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7CCA4-3D9A-0943-3B49-61C9DDFB3415}"/>
              </a:ext>
            </a:extLst>
          </p:cNvPr>
          <p:cNvSpPr txBox="1"/>
          <p:nvPr/>
        </p:nvSpPr>
        <p:spPr>
          <a:xfrm>
            <a:off x="7502520" y="3040781"/>
            <a:ext cx="4581399" cy="3754874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클라이언트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(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보통 브라우저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)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는 요청을 보내고 되고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,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그 요청을 </a:t>
            </a:r>
            <a:r>
              <a:rPr lang="ko-KR" altLang="en-US" sz="1400" b="1" i="0" dirty="0" err="1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서블릿이나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</a:t>
            </a:r>
            <a:r>
              <a:rPr lang="en" altLang="ko-Kore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JSP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등이 처리하게 됩니다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  <a:b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</a:b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스프링 </a:t>
            </a:r>
            <a:r>
              <a:rPr lang="en" altLang="ko-Kore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MVC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에서는 요청을 가장 먼저 받는 것이 </a:t>
            </a:r>
            <a:r>
              <a:rPr lang="en" altLang="ko-Kore-KR" sz="1400" b="1" i="0" dirty="0" err="1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DispatcherServlet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이라고 했었습니다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  <a:b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</a:b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이 </a:t>
            </a:r>
            <a:r>
              <a:rPr lang="en" altLang="ko-Kore-KR" sz="1400" b="1" i="0" dirty="0" err="1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DispatcherServlet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이 요청 받기 전에 다양한 필터들이 있을 수 있습니다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  <a:b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</a:b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필터가 하는 역할은 클라이언트와 자원 사이에서 요청과 응답 정보를 이용해 다양한 처리를 하는데 목적이 있습니다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어떤 필터는 요청을 받은 후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,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클라이언트가 원래 요청한 자원이 아닌 다른 자원으로 </a:t>
            </a:r>
            <a:r>
              <a:rPr lang="ko-KR" altLang="en-US" sz="1400" b="1" i="0" dirty="0" err="1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리다이렉트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시킬 수도 있습니다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어떤 필터는 다음 필터에게 요청과 응답을 전달하지 않고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,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바로 클라이언트에게 응답하고 끝낼 수도 있습니다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  <a:b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</a:b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스프링 </a:t>
            </a:r>
            <a:r>
              <a:rPr lang="ko-KR" altLang="en-US" sz="1400" b="1" i="0" dirty="0" err="1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시큐리티는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다양한 기능을 가진 필터들을 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10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개 이상 기본적으로 제공합니다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이렇게 제공되는 필터들을 </a:t>
            </a:r>
            <a:r>
              <a:rPr lang="en" altLang="ko-Kore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Security Filter Chain(</a:t>
            </a:r>
            <a:r>
              <a:rPr lang="ko-KR" altLang="en-US" sz="1400" b="1" i="0" dirty="0" err="1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시큐리티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 필터 체인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)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이라고 말합니다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Neue-Light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6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EB98E2E-57FC-EA2C-525B-F9528CDE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81" y="113373"/>
            <a:ext cx="11852275" cy="4139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F1D82C-ECE2-5828-C265-F39F5DBA8E7C}"/>
              </a:ext>
            </a:extLst>
          </p:cNvPr>
          <p:cNvSpPr txBox="1"/>
          <p:nvPr/>
        </p:nvSpPr>
        <p:spPr>
          <a:xfrm>
            <a:off x="194581" y="4252686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1" i="0" u="none" strike="noStrike" dirty="0">
                <a:solidFill>
                  <a:srgbClr val="FF0000"/>
                </a:solidFill>
                <a:effectLst/>
                <a:latin typeface="Söhne"/>
              </a:rPr>
              <a:t>			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* </a:t>
            </a:r>
            <a:r>
              <a:rPr lang="en" altLang="ko-Kore-KR" b="1" i="0" u="none" strike="noStrike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AuthenticationManagerBuilder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:</a:t>
            </a:r>
          </a:p>
          <a:p>
            <a:pPr algn="l"/>
            <a:r>
              <a:rPr lang="ko-KR" altLang="en-US" b="1" i="0" u="none" strike="noStrike" dirty="0">
                <a:effectLst/>
                <a:latin typeface="Söhne"/>
              </a:rPr>
              <a:t>이 클래스는 </a:t>
            </a:r>
            <a:r>
              <a:rPr lang="en" altLang="ko-Kore-KR" b="1" i="0" u="none" strike="noStrike" dirty="0" err="1">
                <a:effectLst/>
                <a:latin typeface="Söhne"/>
              </a:rPr>
              <a:t>AuthenticationManager</a:t>
            </a:r>
            <a:r>
              <a:rPr lang="ko-KR" altLang="en-US" b="1" i="0" u="none" strike="noStrike" dirty="0" err="1">
                <a:effectLst/>
                <a:latin typeface="Söhne"/>
              </a:rPr>
              <a:t>를</a:t>
            </a:r>
            <a:r>
              <a:rPr lang="ko-KR" altLang="en-US" b="1" i="0" u="none" strike="noStrike" dirty="0">
                <a:effectLst/>
                <a:latin typeface="Söhne"/>
              </a:rPr>
              <a:t> 생성하기 위한 메서드를 제공하며</a:t>
            </a:r>
            <a:r>
              <a:rPr lang="en-US" altLang="ko-KR" b="1" i="0" u="none" strike="noStrike" dirty="0">
                <a:effectLst/>
                <a:latin typeface="Söhne"/>
              </a:rPr>
              <a:t>, </a:t>
            </a:r>
            <a:r>
              <a:rPr lang="ko-KR" altLang="en-US" b="1" i="0" u="none" strike="noStrike" dirty="0">
                <a:effectLst/>
                <a:latin typeface="Söhne"/>
              </a:rPr>
              <a:t>메모리 내 사용자 저장소</a:t>
            </a:r>
            <a:r>
              <a:rPr lang="en-US" altLang="ko-KR" b="1" i="0" u="none" strike="noStrike" dirty="0">
                <a:effectLst/>
                <a:latin typeface="Söhne"/>
              </a:rPr>
              <a:t>, </a:t>
            </a:r>
            <a:r>
              <a:rPr lang="en" altLang="ko-Kore-KR" b="1" i="0" u="none" strike="noStrike" dirty="0">
                <a:effectLst/>
                <a:latin typeface="Söhne"/>
              </a:rPr>
              <a:t>JDBC </a:t>
            </a:r>
            <a:r>
              <a:rPr lang="ko-KR" altLang="en-US" b="1" i="0" u="none" strike="noStrike" dirty="0">
                <a:effectLst/>
                <a:latin typeface="Söhne"/>
              </a:rPr>
              <a:t>기반 사용자 저장소</a:t>
            </a:r>
            <a:r>
              <a:rPr lang="en-US" altLang="ko-KR" b="1" i="0" u="none" strike="noStrike" dirty="0">
                <a:effectLst/>
                <a:latin typeface="Söhne"/>
              </a:rPr>
              <a:t>, </a:t>
            </a:r>
            <a:r>
              <a:rPr lang="en" altLang="ko-Kore-KR" b="1" i="0" u="none" strike="noStrike" dirty="0">
                <a:effectLst/>
                <a:latin typeface="Söhne"/>
              </a:rPr>
              <a:t>LDAP </a:t>
            </a:r>
            <a:r>
              <a:rPr lang="ko-KR" altLang="en-US" b="1" i="0" u="none" strike="noStrike" dirty="0">
                <a:effectLst/>
                <a:latin typeface="Söhne"/>
              </a:rPr>
              <a:t>사용자 저장소 등을 사용하여 인증을 구성할 수 있도록 지원합니다</a:t>
            </a:r>
            <a:r>
              <a:rPr lang="en-US" altLang="ko-KR" b="1" i="0" u="none" strike="noStrike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1" i="0" u="none" strike="noStrike" dirty="0">
                <a:effectLst/>
                <a:latin typeface="Söhne"/>
              </a:rPr>
              <a:t>			</a:t>
            </a:r>
            <a:r>
              <a:rPr lang="ko-KR" altLang="en-US" b="1" i="0" u="none" strike="noStrike" dirty="0">
                <a:effectLst/>
                <a:latin typeface="Söhne"/>
              </a:rPr>
              <a:t>       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 * 주요 메서드</a:t>
            </a:r>
            <a:endParaRPr lang="en-US" altLang="ko-KR" b="1" i="0" u="none" strike="noStrike" dirty="0">
              <a:solidFill>
                <a:srgbClr val="FF0000"/>
              </a:solidFill>
              <a:effectLst/>
              <a:highlight>
                <a:srgbClr val="FFFF00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effectLst/>
                <a:latin typeface="Söhne"/>
              </a:rPr>
              <a:t>inMemoryAuthentication</a:t>
            </a:r>
            <a:r>
              <a:rPr lang="en" altLang="ko-Kore-KR" b="1" i="0" u="none" strike="noStrike" dirty="0">
                <a:effectLst/>
                <a:latin typeface="Söhne"/>
              </a:rPr>
              <a:t>(): </a:t>
            </a:r>
            <a:r>
              <a:rPr lang="ko-KR" altLang="en-US" b="1" i="0" u="none" strike="noStrike" dirty="0">
                <a:effectLst/>
                <a:latin typeface="Söhne"/>
              </a:rPr>
              <a:t>메모리에 사용자를 저장하여 인증합니다</a:t>
            </a:r>
            <a:r>
              <a:rPr lang="en-US" altLang="ko-KR" b="1" i="0" u="none" strike="noStrike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effectLst/>
                <a:latin typeface="Söhne"/>
              </a:rPr>
              <a:t>jdbcAuthentication</a:t>
            </a:r>
            <a:r>
              <a:rPr lang="en" altLang="ko-Kore-KR" b="1" i="0" u="none" strike="noStrike" dirty="0">
                <a:effectLst/>
                <a:latin typeface="Söhne"/>
              </a:rPr>
              <a:t>(): </a:t>
            </a:r>
            <a:r>
              <a:rPr lang="ko-KR" altLang="en-US" b="1" i="0" u="none" strike="noStrike" dirty="0">
                <a:effectLst/>
                <a:latin typeface="Söhne"/>
              </a:rPr>
              <a:t>데이터베이스를 통해 사용자를 인증합니다</a:t>
            </a:r>
            <a:r>
              <a:rPr lang="en-US" altLang="ko-KR" b="1" i="0" u="none" strike="noStrike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userDetailsService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(): </a:t>
            </a:r>
            <a:r>
              <a:rPr lang="ko-KR" altLang="en-US" b="1" i="0" u="none" strike="noStrike" dirty="0">
                <a:effectLst/>
                <a:latin typeface="Söhne"/>
              </a:rPr>
              <a:t>커스텀 </a:t>
            </a:r>
            <a:r>
              <a:rPr lang="en" altLang="ko-Kore-KR" b="1" i="0" u="none" strike="noStrike" dirty="0" err="1">
                <a:effectLst/>
                <a:latin typeface="Söhne"/>
              </a:rPr>
              <a:t>UserDetailsService</a:t>
            </a:r>
            <a:r>
              <a:rPr lang="ko-KR" altLang="en-US" b="1" i="0" u="none" strike="noStrike" dirty="0" err="1">
                <a:effectLst/>
                <a:latin typeface="Söhne"/>
              </a:rPr>
              <a:t>를</a:t>
            </a:r>
            <a:r>
              <a:rPr lang="ko-KR" altLang="en-US" b="1" i="0" u="none" strike="noStrike" dirty="0">
                <a:effectLst/>
                <a:latin typeface="Söhne"/>
              </a:rPr>
              <a:t> 제공합니다</a:t>
            </a:r>
            <a:r>
              <a:rPr lang="en-US" altLang="ko-KR" b="1" i="0" u="none" strike="noStrike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passwordEncoder</a:t>
            </a:r>
            <a:r>
              <a:rPr lang="en" altLang="ko-Kore-KR" b="1" i="0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(): </a:t>
            </a:r>
            <a:r>
              <a:rPr lang="ko-KR" altLang="en-US" b="1" i="0" u="none" strike="noStrike" dirty="0">
                <a:effectLst/>
                <a:latin typeface="Söhne"/>
              </a:rPr>
              <a:t>패스워드 인코더를 지정합니다</a:t>
            </a:r>
            <a:r>
              <a:rPr lang="en-US" altLang="ko-KR" b="1" i="0" u="none" strike="noStrike" dirty="0">
                <a:effectLst/>
                <a:latin typeface="Söhne"/>
              </a:rPr>
              <a:t>. (</a:t>
            </a:r>
            <a:r>
              <a:rPr lang="ko-KR" altLang="en-US" b="1" i="0" u="none" strike="noStrike" dirty="0">
                <a:effectLst/>
                <a:latin typeface="Söhne"/>
              </a:rPr>
              <a:t>예</a:t>
            </a:r>
            <a:r>
              <a:rPr lang="en-US" altLang="ko-KR" b="1" i="0" u="none" strike="noStrike" dirty="0">
                <a:effectLst/>
                <a:latin typeface="Söhne"/>
              </a:rPr>
              <a:t>: </a:t>
            </a:r>
            <a:r>
              <a:rPr lang="en" altLang="ko-Kore-KR" b="1" i="0" u="none" strike="noStrike" dirty="0" err="1">
                <a:effectLst/>
                <a:latin typeface="Söhne"/>
              </a:rPr>
              <a:t>BCryptPasswordEncoder</a:t>
            </a:r>
            <a:r>
              <a:rPr lang="en" altLang="ko-Kore-KR" b="1" i="0" u="none" strike="noStrike" dirty="0">
                <a:effectLst/>
                <a:latin typeface="Söh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1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875</Words>
  <Application>Microsoft Macintosh PowerPoint</Application>
  <PresentationFormat>와이드스크린</PresentationFormat>
  <Paragraphs>81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FC Script</vt:lpstr>
      <vt:lpstr>맑은 고딕</vt:lpstr>
      <vt:lpstr>Noto Sans KR</vt:lpstr>
      <vt:lpstr>Söhne</vt:lpstr>
      <vt:lpstr>Arial</vt:lpstr>
      <vt:lpstr>Calibri</vt:lpstr>
      <vt:lpstr>Calibri Light</vt:lpstr>
      <vt:lpstr>HelveticaNeue-Light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85</cp:revision>
  <dcterms:created xsi:type="dcterms:W3CDTF">2023-10-07T19:59:28Z</dcterms:created>
  <dcterms:modified xsi:type="dcterms:W3CDTF">2023-10-19T08:16:19Z</dcterms:modified>
</cp:coreProperties>
</file>