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/>
    <p:restoredTop sz="94694"/>
  </p:normalViewPr>
  <p:slideViewPr>
    <p:cSldViewPr snapToGrid="0">
      <p:cViewPr varScale="1">
        <p:scale>
          <a:sx n="121" d="100"/>
          <a:sy n="12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A57B6-7FF5-204A-979C-A2A968CA92A0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D4F1-084D-6049-A3B7-D9EEED36A1C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27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9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3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28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11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30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0C65-BD4D-1091-9FC8-4AF451FF5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5C944-190B-003F-8878-988C9E1C6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58125-5AD8-BFA0-3F95-BABBDD7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76FE0-7B50-9326-CDE1-55E7995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14FC-1DA0-B3FD-B326-43E2C6A7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96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432A0-3C93-95C2-14CA-596106CD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6D9A2E-F3F7-8F81-F0F9-60C32356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F6DA-E39E-D0B9-3513-84961BF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3CC9A-EE42-DDE1-DEEB-7EFF7FA9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27E9-37B1-C219-BE54-CC0F1F2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166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197A-CAFB-3487-CCD6-2D433AB7F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17C6D-7656-D295-D851-6BA5583A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F22A-2870-B8DF-E679-BCE238F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CEDA2-E2F1-BBEA-C32F-3AED641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D0AF0-7F96-59F3-78CD-08928FFA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78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5C9B9-27BF-1822-5A4E-53C587E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32DED-14A0-2B2D-6CE5-5D83E79E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FDFAF-6ADE-6B73-980D-9EDAB34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E41E9-3100-FEF5-7C80-0879C6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9153-8775-E1D7-0BC3-EF01890E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1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2E0DA-112F-4B0C-20D4-0E7B06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A2D53-2E39-B0C9-458E-96077462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58CD-B8D8-4214-B651-A7110BDF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4A936-C543-E165-507F-8BA40BE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B2AF-33B3-08EF-6531-E9B143C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4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98453-99BF-48C7-5383-138AD12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8C0EF-0B8D-90F2-9021-217274BE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3DC19-6E38-2239-7856-161DFA9B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2EF6-FB66-DFC0-3E97-65AE9BEE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B85F2-137A-619A-5B9F-24DAD508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BE8E-7169-157B-B086-40881F7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5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9BCC-029B-1B7C-0E93-63255328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293DC-2498-318B-EF81-4B59E0D0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7F229-8535-6A92-7ECF-5449D964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367BB-8255-F6D3-6A51-8CB7B373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2091B-9E09-992D-6AE3-36F3A417B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6CA29-9353-4169-824F-7DD69021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71806-65E2-A22D-7D45-5DFC40EC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B075F-2A97-E4E8-57FE-0797590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3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7950-1B48-78C5-1ED3-FD0E3D6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596ADD-F9EC-B6F2-F316-53CBE59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68961-5366-0B87-4904-1079EAE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F18D6-CDA1-7E57-15F3-F76B724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1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A7DF1-5556-01FB-7531-E96FAA7D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892B3A-EED9-42F5-17BD-E0CB259D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920C3-127D-A16D-A8ED-32A7050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78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133F-5459-9774-EDA7-F2650C79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2C585-D244-533F-40EF-3E844F3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C05EF-7A3B-505E-3030-9D8D10A5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1959D-F920-5E98-F5D3-B4CA7078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30DF2-5229-F787-D11B-1559E01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BA048-6344-0838-E63B-CD11BCD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677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2416-4CE2-31C6-929B-3885980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7F848B-A429-D616-3461-431BA9E9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F0E1B0-3462-D740-A68F-4846ACC9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8E736-615A-139E-74F3-6828740E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2FA92-3ADF-F855-6628-DFD9CD6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71D12-6133-2BB5-3704-BEE670B1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AAC032-1E9A-8AD1-0F08-88508E90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B3A-7BD5-ECE1-D7B3-6EB679C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7608F-9FCC-3C49-D75D-0D85A979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BC9-40C4-4D45-A3D7-45D8D4CEBC32}" type="datetimeFigureOut">
              <a:rPr kumimoji="1" lang="ko-Kore-KR" altLang="en-US" smtClean="0"/>
              <a:t>2023. 10. 26.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CEC2-DD13-AA2B-E9E8-DCD5FBA5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AD0B6-EFC6-B479-A17B-16210C75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3E3D-4174-EC4C-994A-93ABEE341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8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</a:t>
            </a:r>
            <a:r>
              <a:rPr kumimoji="1" lang="en-US" altLang="ko-KR" sz="4000" b="1" dirty="0"/>
              <a:t>6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Team : </a:t>
            </a:r>
            <a:r>
              <a:rPr kumimoji="1" lang="en-US" altLang="ko-KR" b="1" dirty="0" err="1"/>
              <a:t>SpringWave</a:t>
            </a:r>
            <a:endParaRPr kumimoji="1" lang="en-US" altLang="ko-KR" b="1" dirty="0"/>
          </a:p>
          <a:p>
            <a:r>
              <a:rPr kumimoji="1" lang="ko-KR" altLang="en-US" b="1" dirty="0"/>
              <a:t>이름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박경민</a:t>
            </a:r>
            <a:endParaRPr kumimoji="1" lang="ko-Kore-KR" altLang="en-US" b="1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378793" y="993913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 dirty="0">
                <a:latin typeface="+mj-lt"/>
                <a:ea typeface="+mj-ea"/>
                <a:cs typeface="+mj-cs"/>
              </a:rPr>
              <a:t>주제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239112" y="2788509"/>
            <a:ext cx="6960474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@</a:t>
            </a:r>
            <a:r>
              <a:rPr kumimoji="1" lang="en-US" altLang="ko-KR" sz="2000" b="1" dirty="0" err="1"/>
              <a:t>RequestParam</a:t>
            </a:r>
            <a:r>
              <a:rPr kumimoji="1" lang="en-US" altLang="ko-KR" sz="2000" b="1" dirty="0"/>
              <a:t>,</a:t>
            </a:r>
            <a:r>
              <a:rPr kumimoji="1" lang="en-US" altLang="en-US" sz="2000" b="1" dirty="0"/>
              <a:t>@</a:t>
            </a:r>
            <a:r>
              <a:rPr kumimoji="1" lang="en-US" altLang="en-US" sz="2000" b="1" dirty="0" err="1"/>
              <a:t>RequestBody</a:t>
            </a:r>
            <a:r>
              <a:rPr kumimoji="1" lang="en-US" altLang="en-US" sz="2000" b="1" dirty="0"/>
              <a:t>, @</a:t>
            </a:r>
            <a:r>
              <a:rPr kumimoji="1" lang="en-US" altLang="en-US" sz="2000" b="1" dirty="0" err="1"/>
              <a:t>ModelAttribute</a:t>
            </a:r>
            <a:r>
              <a:rPr kumimoji="1" lang="en-US" altLang="en-US" sz="2000" b="1" dirty="0"/>
              <a:t> </a:t>
            </a:r>
            <a:r>
              <a:rPr kumimoji="1" lang="ko-KR" altLang="en-US" sz="2000" b="1" dirty="0"/>
              <a:t>의 차이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0FC4-8F33-0B9C-E464-18E5F2985A76}"/>
              </a:ext>
            </a:extLst>
          </p:cNvPr>
          <p:cNvSpPr txBox="1"/>
          <p:nvPr/>
        </p:nvSpPr>
        <p:spPr>
          <a:xfrm>
            <a:off x="409904" y="309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RequestParam</a:t>
            </a:r>
            <a:endParaRPr lang="en" altLang="ko-Kore-KR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0C259-105A-B3F5-542D-AFB62B83126C}"/>
              </a:ext>
            </a:extLst>
          </p:cNvPr>
          <p:cNvSpPr txBox="1"/>
          <p:nvPr/>
        </p:nvSpPr>
        <p:spPr>
          <a:xfrm>
            <a:off x="409904" y="768318"/>
            <a:ext cx="1150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1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요청 파라미터를 받기 위해서 사용</a:t>
            </a:r>
            <a:r>
              <a:rPr lang="ko-KR" altLang="en-US" b="0" i="0" dirty="0">
                <a:effectLst/>
                <a:latin typeface="NanumBarunGothic"/>
              </a:rPr>
              <a:t>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RequestParam</a:t>
            </a:r>
            <a:r>
              <a:rPr lang="ko-KR" altLang="en-US" b="0" i="0" dirty="0">
                <a:effectLst/>
                <a:latin typeface="NanumBarunGothic"/>
              </a:rPr>
              <a:t>은 필수 여부가 </a:t>
            </a:r>
            <a:r>
              <a:rPr lang="en" altLang="ko-Kore-KR" b="0" i="0" dirty="0">
                <a:effectLst/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반드시 해당 파라미터가 전송</a:t>
            </a:r>
            <a:r>
              <a:rPr lang="ko-KR" altLang="en-US" b="0" i="0" dirty="0">
                <a:effectLst/>
                <a:latin typeface="NanumBarunGothic"/>
              </a:rPr>
              <a:t>되어야 하며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파라미터가 전송되지 않으면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400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에러가 발생한다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Barun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반드시 필요한 값이 아니라면 </a:t>
            </a:r>
            <a:r>
              <a:rPr lang="en" altLang="ko-Kore-KR" b="0" i="0" dirty="0">
                <a:effectLst/>
                <a:latin typeface="NanumBarunGothic"/>
              </a:rPr>
              <a:t>required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</a:t>
            </a:r>
            <a:r>
              <a:rPr lang="en" altLang="ko-Kore-KR" b="0" i="0" dirty="0">
                <a:effectLst/>
                <a:latin typeface="NanumBarunGothic"/>
              </a:rPr>
              <a:t>false</a:t>
            </a:r>
            <a:r>
              <a:rPr lang="ko-KR" altLang="en-US" b="0" i="0" dirty="0">
                <a:effectLst/>
                <a:latin typeface="NanumBarunGothic"/>
              </a:rPr>
              <a:t>로 설정해주면 되고</a:t>
            </a:r>
            <a:r>
              <a:rPr lang="en-US" altLang="ko-KR" b="0" i="0" dirty="0">
                <a:effectLst/>
                <a:latin typeface="NanumBarunGothic"/>
              </a:rPr>
              <a:t>, 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NanumBarunGothic"/>
              </a:rPr>
              <a:t>defaultValue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anumBarun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BarunGothic"/>
              </a:rPr>
              <a:t>옵션을 사용하면 기본값 역시 지정할</a:t>
            </a:r>
            <a:r>
              <a:rPr lang="ko-KR" altLang="en-US" b="0" i="0" dirty="0">
                <a:effectLst/>
                <a:latin typeface="NanumBarunGothic"/>
              </a:rPr>
              <a:t> 수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60A77-11F9-F06C-F9AA-23726F6BFB8B}"/>
              </a:ext>
            </a:extLst>
          </p:cNvPr>
          <p:cNvSpPr txBox="1"/>
          <p:nvPr/>
        </p:nvSpPr>
        <p:spPr>
          <a:xfrm>
            <a:off x="409904" y="2148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ko-KR" altLang="en-US" b="0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607FE-6F3C-4F9D-7666-AFE18029B715}"/>
              </a:ext>
            </a:extLst>
          </p:cNvPr>
          <p:cNvSpPr txBox="1"/>
          <p:nvPr/>
        </p:nvSpPr>
        <p:spPr>
          <a:xfrm>
            <a:off x="409903" y="2599886"/>
            <a:ext cx="11603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(application/</a:t>
            </a:r>
            <a:r>
              <a:rPr lang="en" altLang="ko-Kore-KR" b="0" i="0" dirty="0" err="1">
                <a:solidFill>
                  <a:srgbClr val="EE2323"/>
                </a:solidFill>
                <a:effectLst/>
                <a:latin typeface="NanumBarunGothic"/>
              </a:rPr>
              <a:t>json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)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Body</a:t>
            </a:r>
            <a:r>
              <a:rPr lang="ko-KR" altLang="en-US" b="0" i="0" dirty="0" err="1">
                <a:solidFill>
                  <a:srgbClr val="EE2323"/>
                </a:solidFill>
                <a:effectLst/>
                <a:latin typeface="NanumBarunGothic"/>
              </a:rPr>
              <a:t>를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Java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객체로 변환</a:t>
            </a:r>
            <a:r>
              <a:rPr lang="ko-KR" altLang="en-US" b="0" i="0" dirty="0">
                <a:effectLst/>
                <a:latin typeface="NanumBarunGothic"/>
              </a:rPr>
              <a:t>시켜주는 역할을 한다</a:t>
            </a:r>
            <a:r>
              <a:rPr lang="en-US" altLang="ko-KR" b="0" i="0" dirty="0">
                <a:effectLst/>
                <a:latin typeface="NanumBarunGothic"/>
              </a:rPr>
              <a:t>. @</a:t>
            </a:r>
            <a:r>
              <a:rPr lang="en" altLang="ko-Kore-KR" b="0" i="0" dirty="0" err="1">
                <a:effectLst/>
                <a:latin typeface="NanumBarunGothic"/>
              </a:rPr>
              <a:t>RequestBody</a:t>
            </a:r>
            <a:r>
              <a:rPr lang="ko-KR" altLang="en-US" b="0" i="0" dirty="0">
                <a:effectLst/>
                <a:latin typeface="NanumBarunGothic"/>
              </a:rPr>
              <a:t>로 받는 데이터는 </a:t>
            </a:r>
            <a:r>
              <a:rPr lang="en" altLang="ko-Kore-KR" b="0" i="0" dirty="0">
                <a:effectLst/>
                <a:latin typeface="NanumBarunGothic"/>
              </a:rPr>
              <a:t>Spring</a:t>
            </a:r>
            <a:r>
              <a:rPr lang="ko-KR" altLang="en-US" b="0" i="0" dirty="0">
                <a:effectLst/>
                <a:latin typeface="NanumBarunGothic"/>
              </a:rPr>
              <a:t>에서 관리하는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>
                <a:effectLst/>
                <a:latin typeface="NanumBarunGothic"/>
              </a:rPr>
              <a:t>들 중 하나인 </a:t>
            </a:r>
            <a:r>
              <a:rPr lang="en" altLang="ko-Kore-KR" b="0" i="0" dirty="0">
                <a:effectLst/>
                <a:latin typeface="NanumBarunGothic"/>
              </a:rPr>
              <a:t>MappingJackson2HttpMessageConverter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latin typeface="NanumBarunGothic"/>
              </a:rPr>
              <a:t>Java </a:t>
            </a:r>
            <a:r>
              <a:rPr lang="ko-KR" altLang="en-US" b="0" i="0" dirty="0">
                <a:effectLst/>
                <a:latin typeface="NanumBarunGothic"/>
              </a:rPr>
              <a:t>객체로 변환되는데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이는 </a:t>
            </a:r>
            <a:r>
              <a:rPr lang="en" altLang="ko-Kore-KR" b="0" i="0" dirty="0" err="1">
                <a:effectLst/>
                <a:latin typeface="NanumBarunGothic"/>
              </a:rPr>
              <a:t>ObjectMapper</a:t>
            </a:r>
            <a:r>
              <a:rPr lang="en" altLang="ko-Kore-KR" b="0" i="0" dirty="0">
                <a:effectLst/>
                <a:latin typeface="NanumBarunGothic"/>
              </a:rPr>
              <a:t> </a:t>
            </a:r>
            <a:r>
              <a:rPr lang="ko-KR" altLang="en-US" b="0" i="0" dirty="0">
                <a:effectLst/>
                <a:latin typeface="NanumBarunGothic"/>
              </a:rPr>
              <a:t>라는 클래스를 사용한다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  <a:r>
              <a:rPr lang="ko-KR" altLang="en-US" b="0" i="0" dirty="0">
                <a:effectLst/>
                <a:latin typeface="NanumBarunGothic"/>
              </a:rPr>
              <a:t>물론 데이터 형식이 </a:t>
            </a: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ko-KR" altLang="en-US" b="0" i="0" dirty="0">
                <a:effectLst/>
                <a:latin typeface="NanumBarunGothic"/>
              </a:rPr>
              <a:t>이 아닐 수도 있다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387D8-70BD-FC21-136B-960410ACFD37}"/>
              </a:ext>
            </a:extLst>
          </p:cNvPr>
          <p:cNvSpPr txBox="1"/>
          <p:nvPr/>
        </p:nvSpPr>
        <p:spPr>
          <a:xfrm>
            <a:off x="409903" y="40696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1800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sz="1800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9ADE8-9431-D667-6112-A27AD05F459E}"/>
              </a:ext>
            </a:extLst>
          </p:cNvPr>
          <p:cNvSpPr txBox="1"/>
          <p:nvPr/>
        </p:nvSpPr>
        <p:spPr>
          <a:xfrm>
            <a:off x="409903" y="4497711"/>
            <a:ext cx="11855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는 클라이언트가 전송하는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(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form)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형태의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HTTP Body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와 요청 파라미터들을 생성자나 </a:t>
            </a:r>
            <a:r>
              <a:rPr lang="en" altLang="ko-Kore-KR" b="0" i="0" dirty="0">
                <a:solidFill>
                  <a:srgbClr val="EE2323"/>
                </a:solidFill>
                <a:effectLst/>
                <a:latin typeface="NanumBarunGothic"/>
              </a:rPr>
              <a:t>Setter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로 바인딩</a:t>
            </a:r>
            <a:r>
              <a:rPr lang="ko-KR" altLang="en-US" b="0" i="0" dirty="0">
                <a:effectLst/>
                <a:latin typeface="NanumBarunGothic"/>
              </a:rPr>
              <a:t>하기 위해 사용된다</a:t>
            </a:r>
            <a:r>
              <a:rPr lang="en-US" altLang="ko-KR" b="0" i="0" dirty="0">
                <a:effectLst/>
                <a:latin typeface="NanumBarunGothic"/>
              </a:rPr>
              <a:t>. </a:t>
            </a:r>
            <a:r>
              <a:rPr lang="en-US" altLang="ko-KR" b="0" i="0" dirty="0">
                <a:effectLst/>
                <a:latin typeface="-apple-system"/>
              </a:rPr>
              <a:t>@</a:t>
            </a:r>
            <a:r>
              <a:rPr lang="en" altLang="ko-Kore-KR" b="0" i="0" dirty="0" err="1">
                <a:effectLst/>
                <a:latin typeface="-apple-system"/>
              </a:rPr>
              <a:t>ModelAttribute</a:t>
            </a:r>
            <a:r>
              <a:rPr lang="ko-KR" altLang="en-US" b="0" i="0" dirty="0">
                <a:effectLst/>
                <a:latin typeface="-apple-system"/>
              </a:rPr>
              <a:t>에는 </a:t>
            </a:r>
            <a:r>
              <a:rPr lang="ko-KR" altLang="en-US" b="0" i="0" dirty="0" err="1">
                <a:effectLst/>
                <a:latin typeface="-apple-system"/>
              </a:rPr>
              <a:t>매핑시키는</a:t>
            </a:r>
            <a:r>
              <a:rPr lang="ko-KR" altLang="en-US" b="0" i="0" dirty="0">
                <a:effectLst/>
                <a:latin typeface="-apple-system"/>
              </a:rPr>
              <a:t> 파라미터의 타입이 객체의 타입과 일치하는지 등을 포함한 다양한 검증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en" altLang="ko-Kore-KR" b="0" i="0" dirty="0" err="1">
                <a:effectLst/>
                <a:latin typeface="-apple-system"/>
              </a:rPr>
              <a:t>Validiation</a:t>
            </a:r>
            <a:r>
              <a:rPr lang="en" altLang="ko-Kore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작업이 추가적으로 진행되는데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예를 들어 </a:t>
            </a:r>
            <a:r>
              <a:rPr lang="en" altLang="ko-Kore-KR" b="0" i="0" dirty="0">
                <a:effectLst/>
                <a:latin typeface="-apple-system"/>
              </a:rPr>
              <a:t>int</a:t>
            </a:r>
            <a:r>
              <a:rPr lang="ko-KR" altLang="en-US" b="0" i="0" dirty="0">
                <a:effectLst/>
                <a:latin typeface="-apple-system"/>
              </a:rPr>
              <a:t>형 </a:t>
            </a:r>
            <a:r>
              <a:rPr lang="en" altLang="ko-Kore-KR" b="0" i="0" dirty="0">
                <a:effectLst/>
                <a:latin typeface="-apple-system"/>
              </a:rPr>
              <a:t>index </a:t>
            </a:r>
            <a:r>
              <a:rPr lang="ko-KR" altLang="en-US" b="0" i="0" dirty="0">
                <a:effectLst/>
                <a:latin typeface="-apple-system"/>
              </a:rPr>
              <a:t>변수에 </a:t>
            </a:r>
            <a:r>
              <a:rPr lang="en-US" altLang="ko-KR" b="0" i="0" dirty="0">
                <a:effectLst/>
                <a:latin typeface="-apple-system"/>
              </a:rPr>
              <a:t>"1</a:t>
            </a:r>
            <a:r>
              <a:rPr lang="ko-KR" altLang="en-US" b="0" i="0" dirty="0">
                <a:effectLst/>
                <a:latin typeface="-apple-system"/>
              </a:rPr>
              <a:t>번</a:t>
            </a:r>
            <a:r>
              <a:rPr lang="en-US" altLang="ko-KR" b="0" i="0" dirty="0">
                <a:effectLst/>
                <a:latin typeface="-apple-system"/>
              </a:rPr>
              <a:t>" </a:t>
            </a:r>
            <a:r>
              <a:rPr lang="ko-KR" altLang="en-US" b="0" i="0" dirty="0">
                <a:effectLst/>
                <a:latin typeface="-apple-system"/>
              </a:rPr>
              <a:t>이라는 </a:t>
            </a:r>
            <a:r>
              <a:rPr lang="en" altLang="ko-Kore-KR" b="0" i="0" dirty="0">
                <a:effectLst/>
                <a:latin typeface="-apple-system"/>
              </a:rPr>
              <a:t>String</a:t>
            </a:r>
            <a:r>
              <a:rPr lang="ko-KR" altLang="en-US" b="0" i="0" dirty="0">
                <a:effectLst/>
                <a:latin typeface="-apple-system"/>
              </a:rPr>
              <a:t>형을 넣으려고 한다면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" altLang="ko-Kore-KR" b="0" i="0" dirty="0" err="1">
                <a:effectLst/>
                <a:latin typeface="-apple-system"/>
              </a:rPr>
              <a:t>BindException</a:t>
            </a:r>
            <a:r>
              <a:rPr lang="ko-KR" altLang="en-US" b="0" i="0" dirty="0">
                <a:effectLst/>
                <a:latin typeface="-apple-system"/>
              </a:rPr>
              <a:t>이 발생하게 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NanumBarunGothic"/>
            </a:endParaRPr>
          </a:p>
          <a:p>
            <a:pPr algn="l"/>
            <a:r>
              <a:rPr lang="en-US" altLang="ko-KR" b="0" i="0" dirty="0">
                <a:effectLst/>
                <a:latin typeface="NanumBarunGothic"/>
              </a:rPr>
              <a:t>@</a:t>
            </a:r>
            <a:r>
              <a:rPr lang="en" altLang="ko-Kore-KR" b="0" i="0" dirty="0" err="1">
                <a:effectLst/>
                <a:latin typeface="NanumBarunGothic"/>
              </a:rPr>
              <a:t>ModelAttribute</a:t>
            </a:r>
            <a:r>
              <a:rPr lang="ko-KR" altLang="en-US" b="0" i="0" dirty="0">
                <a:effectLst/>
                <a:latin typeface="NanumBarunGothic"/>
              </a:rPr>
              <a:t>을 사용해서 특정 </a:t>
            </a:r>
            <a:r>
              <a:rPr lang="en" altLang="ko-Kore-KR" b="0" i="0" dirty="0">
                <a:effectLst/>
                <a:latin typeface="NanumBarunGothic"/>
              </a:rPr>
              <a:t>Parameter </a:t>
            </a:r>
            <a:r>
              <a:rPr lang="ko-KR" altLang="en-US" b="0" i="0" dirty="0">
                <a:effectLst/>
                <a:latin typeface="NanumBarunGothic"/>
              </a:rPr>
              <a:t>값 만을 가져올 수도 있다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09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2EA2-CC48-EE91-E837-9202BB4343FD}"/>
              </a:ext>
            </a:extLst>
          </p:cNvPr>
          <p:cNvSpPr txBox="1"/>
          <p:nvPr/>
        </p:nvSpPr>
        <p:spPr>
          <a:xfrm>
            <a:off x="367862" y="502835"/>
            <a:ext cx="1163495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ko-Kore-KR" sz="3200" b="1" i="0" dirty="0" err="1">
                <a:effectLst/>
                <a:latin typeface="NanumBarunGothic"/>
              </a:rPr>
              <a:t>RequestBody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ModelAttribute</a:t>
            </a:r>
            <a:r>
              <a:rPr lang="en" altLang="ko-Kore-KR" sz="3200" b="1" i="0" dirty="0">
                <a:effectLst/>
                <a:latin typeface="NanumBarunGothic"/>
              </a:rPr>
              <a:t>, </a:t>
            </a:r>
            <a:r>
              <a:rPr lang="en" altLang="ko-Kore-KR" sz="3200" b="1" i="0" dirty="0" err="1">
                <a:effectLst/>
                <a:latin typeface="NanumBarunGothic"/>
              </a:rPr>
              <a:t>RequestParam</a:t>
            </a:r>
            <a:r>
              <a:rPr lang="en" altLang="ko-Kore-KR" sz="3200" b="1" i="0" dirty="0">
                <a:effectLst/>
                <a:latin typeface="NanumBarunGothic"/>
              </a:rPr>
              <a:t> </a:t>
            </a:r>
            <a:r>
              <a:rPr lang="ko-KR" altLang="en-US" sz="3200" b="1" i="0" dirty="0">
                <a:effectLst/>
                <a:latin typeface="NanumBarunGothic"/>
              </a:rPr>
              <a:t>간단 정리</a:t>
            </a:r>
            <a:endParaRPr lang="en-US" altLang="ko-KR" sz="3200" b="1" i="0" dirty="0">
              <a:effectLst/>
              <a:latin typeface="NanumBarunGothic"/>
            </a:endParaRPr>
          </a:p>
          <a:p>
            <a:pPr algn="l"/>
            <a:r>
              <a:rPr lang="ko-KR" altLang="en-US" sz="3200" b="1" i="0" dirty="0">
                <a:effectLst/>
                <a:latin typeface="NanumBarunGothic"/>
              </a:rPr>
              <a:t> </a:t>
            </a:r>
            <a:endParaRPr lang="ko-KR" altLang="en-US" sz="3200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>
                <a:solidFill>
                  <a:srgbClr val="FF0000"/>
                </a:solidFill>
                <a:effectLst/>
                <a:latin typeface="NanumBarunGothic"/>
              </a:rPr>
              <a:t>RequetParam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>
                <a:effectLst/>
                <a:latin typeface="NanumBarunGothic"/>
              </a:rPr>
              <a:t>1</a:t>
            </a:r>
            <a:r>
              <a:rPr lang="ko-KR" altLang="en-US" b="0" i="0" dirty="0">
                <a:effectLst/>
                <a:latin typeface="NanumBarunGothic"/>
              </a:rPr>
              <a:t>개의 </a:t>
            </a:r>
            <a:r>
              <a:rPr lang="en" altLang="ko-Kore-KR" b="0" i="0" dirty="0">
                <a:effectLst/>
                <a:latin typeface="NanumBarunGothic"/>
              </a:rPr>
              <a:t>HTTP </a:t>
            </a:r>
            <a:r>
              <a:rPr lang="ko-KR" altLang="en-US" b="0" i="0" dirty="0">
                <a:effectLst/>
                <a:latin typeface="NanumBarunGothic"/>
              </a:rPr>
              <a:t>파라미터를 얻기 위해 사용되며 기본값을 지정할 수 있음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필수 여부가 </a:t>
            </a:r>
            <a:r>
              <a:rPr lang="en" altLang="ko-Kore-KR" b="0" i="0" dirty="0">
                <a:effectLst/>
                <a:latin typeface="NanumBarunGothic"/>
              </a:rPr>
              <a:t>true</a:t>
            </a:r>
            <a:r>
              <a:rPr lang="ko-KR" altLang="en-US" b="0" i="0" dirty="0">
                <a:effectLst/>
                <a:latin typeface="NanumBarunGothic"/>
              </a:rPr>
              <a:t>이기 때문에 반드시 필요한 경우가 아니라면 </a:t>
            </a:r>
            <a:r>
              <a:rPr lang="en" altLang="ko-Kore-KR" b="0" i="0" dirty="0">
                <a:effectLst/>
                <a:latin typeface="NanumBarunGothic"/>
              </a:rPr>
              <a:t>required=false </a:t>
            </a:r>
            <a:r>
              <a:rPr lang="ko-KR" altLang="en-US" b="0" i="0" dirty="0">
                <a:effectLst/>
                <a:latin typeface="NanumBarunGothic"/>
              </a:rPr>
              <a:t>설정이 필요함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RequestBody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en" altLang="ko-Kore-KR" b="0" i="0" dirty="0">
                <a:effectLst/>
                <a:latin typeface="NanumBarunGothic"/>
              </a:rPr>
              <a:t>(application/</a:t>
            </a:r>
            <a:r>
              <a:rPr lang="en" altLang="ko-Kore-KR" b="0" i="0" dirty="0" err="1">
                <a:effectLst/>
                <a:latin typeface="NanumBarunGothic"/>
              </a:rPr>
              <a:t>json</a:t>
            </a:r>
            <a:r>
              <a:rPr lang="en" altLang="ko-Kore-KR" b="0" i="0" dirty="0">
                <a:effectLst/>
                <a:latin typeface="NanumBarunGothic"/>
              </a:rPr>
              <a:t>) </a:t>
            </a:r>
            <a:r>
              <a:rPr lang="ko-KR" altLang="en-US" b="0" i="0" dirty="0">
                <a:effectLst/>
                <a:latin typeface="NanumBarunGothic"/>
              </a:rPr>
              <a:t>형태의 </a:t>
            </a:r>
            <a:r>
              <a:rPr lang="en" altLang="ko-Kore-KR" b="0" i="0" dirty="0">
                <a:effectLst/>
                <a:latin typeface="NanumBarunGothic"/>
              </a:rPr>
              <a:t>HTTP Body </a:t>
            </a:r>
            <a:r>
              <a:rPr lang="ko-KR" altLang="en-US" b="0" i="0" dirty="0">
                <a:effectLst/>
                <a:latin typeface="NanumBarunGothic"/>
              </a:rPr>
              <a:t>데이터를 </a:t>
            </a:r>
            <a:r>
              <a:rPr lang="en" altLang="ko-Kore-KR" b="0" i="0" dirty="0" err="1">
                <a:effectLst/>
                <a:latin typeface="NanumBarunGothic"/>
              </a:rPr>
              <a:t>MessageConverter</a:t>
            </a:r>
            <a:r>
              <a:rPr lang="ko-KR" altLang="en-US" b="0" i="0" dirty="0" err="1">
                <a:effectLst/>
                <a:latin typeface="NanumBarunGothic"/>
              </a:rPr>
              <a:t>를</a:t>
            </a:r>
            <a:r>
              <a:rPr lang="ko-KR" altLang="en-US" b="0" i="0" dirty="0">
                <a:effectLst/>
                <a:latin typeface="NanumBarunGothic"/>
              </a:rPr>
              <a:t> 통해 </a:t>
            </a:r>
            <a:r>
              <a:rPr lang="en" altLang="ko-Kore-KR" b="0" i="0" dirty="0">
                <a:effectLst/>
                <a:latin typeface="NanumBarunGothic"/>
              </a:rPr>
              <a:t>Java </a:t>
            </a:r>
            <a:r>
              <a:rPr lang="ko-KR" altLang="en-US" b="0" i="0" dirty="0">
                <a:effectLst/>
                <a:latin typeface="NanumBarunGothic"/>
              </a:rPr>
              <a:t>객체로 변환시킴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 생성자로 객체를 만들고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en" altLang="ko-Kore-KR" b="0" i="0" dirty="0">
                <a:effectLst/>
                <a:latin typeface="NanumBarunGothic"/>
              </a:rPr>
              <a:t>Getter</a:t>
            </a:r>
            <a:r>
              <a:rPr lang="ko-KR" altLang="en-US" b="0" i="0" dirty="0">
                <a:effectLst/>
                <a:latin typeface="NanumBarunGothic"/>
              </a:rPr>
              <a:t>나 </a:t>
            </a:r>
            <a:r>
              <a:rPr lang="en" altLang="ko-Kore-KR" b="0" i="0" dirty="0">
                <a:effectLst/>
                <a:latin typeface="NanumBarunGothic"/>
              </a:rPr>
              <a:t>Setter </a:t>
            </a:r>
            <a:r>
              <a:rPr lang="ko-KR" altLang="en-US" b="0" i="0" dirty="0">
                <a:effectLst/>
                <a:latin typeface="NanumBarunGothic"/>
              </a:rPr>
              <a:t>등의 메소드로 필드를 찾아 </a:t>
            </a:r>
            <a:r>
              <a:rPr lang="en" altLang="ko-Kore-KR" b="0" i="0" dirty="0">
                <a:effectLst/>
                <a:latin typeface="NanumBarunGothic"/>
              </a:rPr>
              <a:t>Reflection</a:t>
            </a:r>
            <a:r>
              <a:rPr lang="ko-KR" altLang="en-US" b="0" i="0" dirty="0" err="1">
                <a:effectLst/>
                <a:latin typeface="NanumBarunGothic"/>
              </a:rPr>
              <a:t>으로</a:t>
            </a:r>
            <a:r>
              <a:rPr lang="ko-KR" altLang="en-US" b="0" i="0" dirty="0">
                <a:effectLst/>
                <a:latin typeface="NanumBarunGothic"/>
              </a:rPr>
              <a:t> 값을 설정함</a:t>
            </a:r>
            <a:endParaRPr lang="en-US" altLang="ko-KR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NanumBarunGoth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anumBarunGothic"/>
              </a:rPr>
              <a:t>@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NanumBarunGothic"/>
              </a:rPr>
              <a:t>ModelAttribute</a:t>
            </a:r>
            <a:endParaRPr lang="en" altLang="ko-Kore-KR" b="1" i="0" dirty="0">
              <a:solidFill>
                <a:srgbClr val="FF0000"/>
              </a:solidFill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폼 형태</a:t>
            </a:r>
            <a:r>
              <a:rPr lang="en-US" altLang="ko-KR" b="0" i="0" dirty="0">
                <a:effectLst/>
                <a:latin typeface="NanumBarunGothic"/>
              </a:rPr>
              <a:t>(</a:t>
            </a:r>
            <a:r>
              <a:rPr lang="en" altLang="ko-Kore-KR" b="0" i="0" dirty="0">
                <a:effectLst/>
                <a:latin typeface="NanumBarunGothic"/>
              </a:rPr>
              <a:t>form)</a:t>
            </a:r>
            <a:r>
              <a:rPr lang="ko-KR" altLang="en-US" b="0" i="0" dirty="0">
                <a:effectLst/>
                <a:latin typeface="NanumBarunGothic"/>
              </a:rPr>
              <a:t>의 </a:t>
            </a:r>
            <a:r>
              <a:rPr lang="en" altLang="ko-Kore-KR" b="0" i="0" dirty="0">
                <a:effectLst/>
                <a:latin typeface="NanumBarunGothic"/>
              </a:rPr>
              <a:t>HTTP Body</a:t>
            </a:r>
            <a:r>
              <a:rPr lang="ko-KR" altLang="en-US" b="0" i="0" dirty="0">
                <a:effectLst/>
                <a:latin typeface="NanumBarunGothic"/>
              </a:rPr>
              <a:t>와 요청 파라미터들을 객체에 </a:t>
            </a:r>
            <a:r>
              <a:rPr lang="ko-KR" altLang="en-US" b="0" i="0" dirty="0" err="1">
                <a:effectLst/>
                <a:latin typeface="NanumBarunGothic"/>
              </a:rPr>
              <a:t>바인딩시킴</a:t>
            </a:r>
            <a:endParaRPr lang="ko-KR" altLang="en-US" b="0" i="0" dirty="0">
              <a:effectLst/>
              <a:latin typeface="NanumBarunGothi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anumBarunGothic"/>
              </a:rPr>
              <a:t>기본적으로 생성자로 값이 설정되고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생성자로 설정되지 않은 필드는 </a:t>
            </a:r>
            <a:r>
              <a:rPr lang="en" altLang="ko-Kore-KR" b="0" i="0" dirty="0">
                <a:effectLst/>
                <a:latin typeface="NanumBarunGothic"/>
              </a:rPr>
              <a:t>Setter</a:t>
            </a:r>
            <a:r>
              <a:rPr lang="ko-KR" altLang="en-US" b="0" i="0" dirty="0">
                <a:effectLst/>
                <a:latin typeface="NanumBarunGothic"/>
              </a:rPr>
              <a:t>로 설정됨</a:t>
            </a:r>
          </a:p>
          <a:p>
            <a:br>
              <a:rPr lang="ko-KR" altLang="en-US" dirty="0"/>
            </a:b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60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17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847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2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1"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5D9DB-4102-9C4A-E21C-DEE97875A7A7}"/>
              </a:ext>
            </a:extLst>
          </p:cNvPr>
          <p:cNvSpPr txBox="1"/>
          <p:nvPr/>
        </p:nvSpPr>
        <p:spPr>
          <a:xfrm>
            <a:off x="284658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4000" b="1" dirty="0">
                <a:latin typeface="+mj-ea"/>
                <a:ea typeface="+mj-ea"/>
                <a:cs typeface="+mj-cs"/>
              </a:rPr>
              <a:t>Spring Security</a:t>
            </a:r>
            <a:r>
              <a:rPr kumimoji="1" lang="ko-KR" altLang="en-US" sz="4000" b="1" dirty="0">
                <a:latin typeface="+mj-ea"/>
                <a:ea typeface="+mj-ea"/>
                <a:cs typeface="+mj-cs"/>
              </a:rPr>
              <a:t> 란</a:t>
            </a:r>
            <a:r>
              <a:rPr kumimoji="1" lang="en-US" altLang="ko-KR" sz="4000" b="1" dirty="0">
                <a:latin typeface="+mj-ea"/>
                <a:ea typeface="+mj-ea"/>
                <a:cs typeface="+mj-cs"/>
              </a:rPr>
              <a:t>?</a:t>
            </a:r>
            <a:endParaRPr kumimoji="1" lang="en-US" altLang="en-US" sz="4000" b="1" dirty="0"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648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336</Words>
  <Application>Microsoft Macintosh PowerPoint</Application>
  <PresentationFormat>와이드스크린</PresentationFormat>
  <Paragraphs>37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-apple-system</vt:lpstr>
      <vt:lpstr>맑은 고딕</vt:lpstr>
      <vt:lpstr>NanumBarunGothic</vt:lpstr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89</cp:revision>
  <dcterms:created xsi:type="dcterms:W3CDTF">2023-10-07T19:59:28Z</dcterms:created>
  <dcterms:modified xsi:type="dcterms:W3CDTF">2023-10-26T08:40:06Z</dcterms:modified>
</cp:coreProperties>
</file>