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2"/>
    <p:restoredTop sz="94694"/>
  </p:normalViewPr>
  <p:slideViewPr>
    <p:cSldViewPr snapToGrid="0">
      <p:cViewPr varScale="1">
        <p:scale>
          <a:sx n="75" d="100"/>
          <a:sy n="75" d="100"/>
        </p:scale>
        <p:origin x="16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9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1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69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32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14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4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Spring framework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와 연결하기</a:t>
            </a:r>
            <a:r>
              <a:rPr kumimoji="1" lang="en-US" altLang="ko-KR" sz="2000" b="1" dirty="0"/>
              <a:t>(maven) – H2</a:t>
            </a: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3F9F0-33FD-42D1-C82A-DDDA4EDA896C}"/>
              </a:ext>
            </a:extLst>
          </p:cNvPr>
          <p:cNvSpPr txBox="1"/>
          <p:nvPr/>
        </p:nvSpPr>
        <p:spPr>
          <a:xfrm>
            <a:off x="84504" y="21021"/>
            <a:ext cx="3436461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cs typeface="+mj-cs"/>
              </a:rPr>
              <a:t>H2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en-US" sz="3500" b="1" dirty="0" err="1">
                <a:latin typeface="+mn-ea"/>
                <a:cs typeface="+mj-cs"/>
              </a:rPr>
              <a:t>DataBase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07829-3E9E-3FF2-BCF6-2B78E8848EEE}"/>
              </a:ext>
            </a:extLst>
          </p:cNvPr>
          <p:cNvSpPr txBox="1"/>
          <p:nvPr/>
        </p:nvSpPr>
        <p:spPr>
          <a:xfrm>
            <a:off x="84504" y="1484942"/>
            <a:ext cx="6148131" cy="3690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H2 </a:t>
            </a:r>
            <a:r>
              <a:rPr kumimoji="1" lang="ko-KR" altLang="en-US" sz="2000" b="1" dirty="0"/>
              <a:t>는 자바로 작성된 관계형 데이터베이스 관리 시스템</a:t>
            </a: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장점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따로 설치가 </a:t>
            </a:r>
            <a:r>
              <a:rPr kumimoji="1" lang="ko-KR" altLang="en-US" sz="2000" b="1" dirty="0" err="1"/>
              <a:t>필요없다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용량이 매우 가볍다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웹용 콘솔을 제공하여 개발용 로컬 </a:t>
            </a:r>
            <a:r>
              <a:rPr kumimoji="1" lang="en-US" altLang="ko-KR" sz="2000" b="1" dirty="0"/>
              <a:t>DB</a:t>
            </a:r>
            <a:r>
              <a:rPr kumimoji="1" lang="ko-KR" altLang="en-US" sz="2000" b="1" dirty="0"/>
              <a:t>로 사용이 용이하다</a:t>
            </a: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특징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en-US" altLang="ko-KR" sz="2000" b="1" dirty="0"/>
              <a:t>JAVA</a:t>
            </a:r>
            <a:r>
              <a:rPr kumimoji="1" lang="ko-KR" altLang="en-US" sz="2000" b="1" dirty="0"/>
              <a:t>로 작성된 오픈소스 </a:t>
            </a:r>
            <a:r>
              <a:rPr kumimoji="1" lang="en-US" altLang="ko-KR" sz="2000" b="1" dirty="0"/>
              <a:t>RDBMS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 err="1"/>
              <a:t>스프링부트가</a:t>
            </a:r>
            <a:r>
              <a:rPr kumimoji="1" lang="ko-KR" altLang="en-US" sz="2000" b="1" dirty="0"/>
              <a:t> 지원하는 인메모리 관계형 데이터베이스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en-US" altLang="ko-KR" sz="2000" b="1" dirty="0"/>
              <a:t>In-Memory </a:t>
            </a:r>
            <a:r>
              <a:rPr kumimoji="1" lang="ko-KR" altLang="en-US" sz="2000" b="1" dirty="0"/>
              <a:t>로 띄우면 애플리케이션 </a:t>
            </a:r>
            <a:r>
              <a:rPr kumimoji="1" lang="ko-KR" altLang="en-US" sz="2000" b="1" dirty="0" err="1"/>
              <a:t>재기동</a:t>
            </a:r>
            <a:r>
              <a:rPr kumimoji="1" lang="ko-KR" altLang="en-US" sz="2000" b="1" dirty="0"/>
              <a:t> 때마다 초기화</a:t>
            </a:r>
            <a:endParaRPr kumimoji="1" lang="en-US" altLang="ko-KR" sz="20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000" b="1" dirty="0"/>
              <a:t>로컬 환경 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테스트 환경에서 많이 쓰임</a:t>
            </a:r>
            <a:endParaRPr kumimoji="1" lang="en-US" altLang="ko-KR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b="1" dirty="0"/>
              <a:t> </a:t>
            </a: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AB426-4BE3-CCC7-47D5-5C4E521D7C18}"/>
              </a:ext>
            </a:extLst>
          </p:cNvPr>
          <p:cNvSpPr txBox="1"/>
          <p:nvPr/>
        </p:nvSpPr>
        <p:spPr>
          <a:xfrm>
            <a:off x="6986332" y="0"/>
            <a:ext cx="3998764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ea typeface="+mj-ea"/>
                <a:cs typeface="+mj-cs"/>
              </a:rPr>
              <a:t>In-Memory mode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D7B97-915E-5E66-958B-6D28FD448FD5}"/>
              </a:ext>
            </a:extLst>
          </p:cNvPr>
          <p:cNvSpPr txBox="1"/>
          <p:nvPr/>
        </p:nvSpPr>
        <p:spPr>
          <a:xfrm>
            <a:off x="6276463" y="1303283"/>
            <a:ext cx="5831034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1700" b="1" dirty="0"/>
              <a:t>애플리케이션 구동 시 </a:t>
            </a:r>
            <a:r>
              <a:rPr kumimoji="1" lang="en-US" altLang="ko-KR" sz="1700" b="1" dirty="0"/>
              <a:t>H2 DB</a:t>
            </a:r>
            <a:r>
              <a:rPr kumimoji="1" lang="ko-KR" altLang="en-US" sz="1700" b="1" dirty="0"/>
              <a:t> 데이터를 메모리에 올려서 관리하는 방식</a:t>
            </a:r>
            <a:r>
              <a:rPr kumimoji="1" lang="en-US" altLang="ko-KR" sz="1700" b="1" dirty="0"/>
              <a:t>,</a:t>
            </a:r>
            <a:r>
              <a:rPr kumimoji="1" lang="ko-KR" altLang="en-US" sz="1700" b="1" dirty="0"/>
              <a:t> 애플리케이션이 종료되면 메모리에 올라가 있던 모든 데이터가 사라진다</a:t>
            </a:r>
            <a:r>
              <a:rPr kumimoji="1" lang="en-US" altLang="ko-KR" sz="1700" b="1" dirty="0"/>
              <a:t>.</a:t>
            </a:r>
            <a:r>
              <a:rPr kumimoji="1" lang="ko-KR" altLang="en-US" sz="1700" b="1" dirty="0"/>
              <a:t>  </a:t>
            </a:r>
            <a:endParaRPr kumimoji="1" lang="en-US" altLang="ko-KR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700" b="1" dirty="0"/>
              <a:t>즉 휘발성이다</a:t>
            </a:r>
            <a:r>
              <a:rPr kumimoji="1" lang="en-US" altLang="ko-KR" sz="1700" b="1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17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1700" b="1" dirty="0"/>
              <a:t> </a:t>
            </a:r>
            <a:endParaRPr kumimoji="1" lang="en-US" altLang="ko-KR" sz="17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EDA63-48BC-2441-78B9-40B4EAD52CB6}"/>
              </a:ext>
            </a:extLst>
          </p:cNvPr>
          <p:cNvSpPr txBox="1"/>
          <p:nvPr/>
        </p:nvSpPr>
        <p:spPr>
          <a:xfrm>
            <a:off x="631042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F4AC9-2B44-11D9-BCF7-17DB0DDC553A}"/>
              </a:ext>
            </a:extLst>
          </p:cNvPr>
          <p:cNvSpPr txBox="1"/>
          <p:nvPr/>
        </p:nvSpPr>
        <p:spPr>
          <a:xfrm>
            <a:off x="416689" y="405114"/>
            <a:ext cx="21644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/>
              <a:t>pom.xml</a:t>
            </a:r>
            <a:endParaRPr kumimoji="1" lang="ko-Kore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0C4D5-39C6-E771-B297-7A9E43DE766E}"/>
              </a:ext>
            </a:extLst>
          </p:cNvPr>
          <p:cNvSpPr txBox="1"/>
          <p:nvPr/>
        </p:nvSpPr>
        <p:spPr>
          <a:xfrm>
            <a:off x="416689" y="997429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&lt;dependency&gt;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org.springframework.boot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&gt;spring-boot-starter-data-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jpa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&lt;/dependency&gt;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25F0-3991-1247-6CB9-748F2A350013}"/>
              </a:ext>
            </a:extLst>
          </p:cNvPr>
          <p:cNvSpPr txBox="1"/>
          <p:nvPr/>
        </p:nvSpPr>
        <p:spPr>
          <a:xfrm>
            <a:off x="420547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&lt;dependency&gt;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&gt;com.h2database&lt;/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groupId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&gt;h2&lt;/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artifactId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&lt;version&gt;2.2.224&lt;/version&gt;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    &lt;scope&gt;runtime&lt;/scope&gt;</a:t>
            </a: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D5DDD-6B23-09B7-AB09-B8B6224ECA14}"/>
              </a:ext>
            </a:extLst>
          </p:cNvPr>
          <p:cNvSpPr txBox="1"/>
          <p:nvPr/>
        </p:nvSpPr>
        <p:spPr>
          <a:xfrm>
            <a:off x="420547" y="2228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-&gt;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손쉽게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데이터베이스와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7F636-2655-E858-AD21-1BDBB454D8F9}"/>
              </a:ext>
            </a:extLst>
          </p:cNvPr>
          <p:cNvSpPr txBox="1"/>
          <p:nvPr/>
        </p:nvSpPr>
        <p:spPr>
          <a:xfrm>
            <a:off x="268941" y="44451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-&gt; H2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의존성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B35D7-F154-61EC-8DD9-402FAC8BA172}"/>
              </a:ext>
            </a:extLst>
          </p:cNvPr>
          <p:cNvSpPr txBox="1"/>
          <p:nvPr/>
        </p:nvSpPr>
        <p:spPr>
          <a:xfrm>
            <a:off x="5576047" y="2805520"/>
            <a:ext cx="6397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데이터베이스는 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jdbc:h2:mem: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그리고 특정한 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URL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에 연결 </a:t>
            </a:r>
          </a:p>
          <a:p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이것은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서버를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재시동할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때마다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바뀐다</a:t>
            </a:r>
          </a:p>
        </p:txBody>
      </p:sp>
    </p:spTree>
    <p:extLst>
      <p:ext uri="{BB962C8B-B14F-4D97-AF65-F5344CB8AC3E}">
        <p14:creationId xmlns:p14="http://schemas.microsoft.com/office/powerpoint/2010/main" val="23172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E1F11-30F0-5B52-8409-28C86B02AEFB}"/>
              </a:ext>
            </a:extLst>
          </p:cNvPr>
          <p:cNvSpPr txBox="1"/>
          <p:nvPr/>
        </p:nvSpPr>
        <p:spPr>
          <a:xfrm>
            <a:off x="430306" y="661818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500" b="1" dirty="0" err="1">
                <a:effectLst/>
                <a:latin typeface="Helvetica Neue" panose="02000503000000020004" pitchFamily="2" charset="0"/>
              </a:rPr>
              <a:t>application.properties</a:t>
            </a:r>
            <a:r>
              <a:rPr lang="en" altLang="ko-Kore-KR" sz="2500" b="1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540A1-F7E6-4015-E5F7-14E107C35C12}"/>
              </a:ext>
            </a:extLst>
          </p:cNvPr>
          <p:cNvSpPr txBox="1"/>
          <p:nvPr/>
        </p:nvSpPr>
        <p:spPr>
          <a:xfrm>
            <a:off x="430306" y="14529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>
                <a:effectLst/>
                <a:latin typeface="Helvetica Neue" panose="02000503000000020004" pitchFamily="2" charset="0"/>
              </a:rPr>
              <a:t>spring.datasource.url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=jdbc:h2:mem:testdb</a:t>
            </a:r>
          </a:p>
        </p:txBody>
      </p:sp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F355A5D-9BA7-8301-02BB-DCB85771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2217106"/>
            <a:ext cx="4386356" cy="3979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8C95B-91E6-FB75-983E-83ACBAB8B42B}"/>
              </a:ext>
            </a:extLst>
          </p:cNvPr>
          <p:cNvSpPr txBox="1"/>
          <p:nvPr/>
        </p:nvSpPr>
        <p:spPr>
          <a:xfrm>
            <a:off x="5665694" y="698866"/>
            <a:ext cx="609600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-&gt; </a:t>
            </a:r>
            <a:r>
              <a:rPr lang="en-US" altLang="ko-KR" sz="2500" b="1" dirty="0">
                <a:solidFill>
                  <a:srgbClr val="FF0000"/>
                </a:solidFill>
                <a:latin typeface="Helvetica Neue" panose="02000503000000020004" pitchFamily="2" charset="0"/>
              </a:rPr>
              <a:t>H2 </a:t>
            </a:r>
            <a:r>
              <a:rPr lang="ko-KR" altLang="en-US" sz="2500" b="1" dirty="0">
                <a:solidFill>
                  <a:srgbClr val="FF0000"/>
                </a:solidFill>
                <a:latin typeface="Helvetica Neue" panose="02000503000000020004" pitchFamily="2" charset="0"/>
              </a:rPr>
              <a:t>콘솔 접속 </a:t>
            </a:r>
            <a:r>
              <a:rPr lang="ko-KR" altLang="en-US" sz="25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오류 발생 </a:t>
            </a:r>
          </a:p>
          <a:p>
            <a:r>
              <a:rPr lang="en-US" altLang="ko-KR" b="1" dirty="0">
                <a:latin typeface="Helvetica Neue" panose="02000503000000020004" pitchFamily="2" charset="0"/>
              </a:rPr>
              <a:t>Why? : 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spring security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의한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금지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8E5B5-943F-27EE-178A-012B4A73F932}"/>
              </a:ext>
            </a:extLst>
          </p:cNvPr>
          <p:cNvSpPr txBox="1"/>
          <p:nvPr/>
        </p:nvSpPr>
        <p:spPr>
          <a:xfrm>
            <a:off x="5662820" y="3467980"/>
            <a:ext cx="60988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아무것도 설정하지 않으면 두가지가 설정된다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기본기능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effectLst/>
                <a:latin typeface="Helvetica Neue" panose="02000503000000020004" pitchFamily="2" charset="0"/>
              </a:rPr>
              <a:t>모든 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URL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보호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endParaRPr lang="ko-KR" altLang="en-US" b="1" dirty="0"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effectLst/>
                <a:latin typeface="Helvetica Neue" panose="02000503000000020004" pitchFamily="2" charset="0"/>
              </a:rPr>
              <a:t>승인되지 않은 요청에 대해서는 로그인 양식이 표시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h2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접근하려면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위조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CSRF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라는것을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비활성화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해야</a:t>
            </a:r>
            <a:r>
              <a:rPr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en-US" altLang="ko-KR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endParaRPr lang="ko-KR" altLang="en-US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2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A319E-B1F4-4BCB-124F-D80417B72E25}"/>
              </a:ext>
            </a:extLst>
          </p:cNvPr>
          <p:cNvSpPr txBox="1"/>
          <p:nvPr/>
        </p:nvSpPr>
        <p:spPr>
          <a:xfrm>
            <a:off x="409755" y="1154967"/>
            <a:ext cx="64097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@Bean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public 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SecurityFilterChain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filterChain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HttpSecurity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http) throws Exception {</a:t>
            </a:r>
          </a:p>
          <a:p>
            <a:br>
              <a:rPr lang="en" altLang="ko-Kore-KR" b="1" dirty="0">
                <a:effectLst/>
                <a:latin typeface="Helvetica Neue" panose="02000503000000020004" pitchFamily="2" charset="0"/>
              </a:rPr>
            </a:br>
            <a:endParaRPr lang="en" altLang="ko-Kore-KR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//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승인을 어떻게 할 것인가를 구현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http.authorizeHttpRequests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        auth -&gt;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auth.anyRequest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().authenticated());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// </a:t>
            </a:r>
            <a:r>
              <a:rPr lang="en" altLang="ko-Kore-KR" b="1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formLogin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을 통해 사용자 이름과 패스워드를 수집할 수 있는 페이지를 표시할 수 있게 함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http.formLogin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i="1" dirty="0" err="1">
                <a:effectLst/>
                <a:latin typeface="Helvetica Neue" panose="02000503000000020004" pitchFamily="2" charset="0"/>
              </a:rPr>
              <a:t>withDefaults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());</a:t>
            </a:r>
          </a:p>
          <a:p>
            <a:br>
              <a:rPr lang="en" altLang="ko-Kore-KR" b="1" dirty="0">
                <a:effectLst/>
                <a:latin typeface="Helvetica Neue" panose="02000503000000020004" pitchFamily="2" charset="0"/>
              </a:rPr>
            </a:br>
            <a:endParaRPr lang="en" altLang="ko-Kore-KR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// </a:t>
            </a:r>
            <a:r>
              <a:rPr lang="en" altLang="ko-Kore-KR" b="1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csrf</a:t>
            </a:r>
            <a:r>
              <a:rPr lang="en" altLang="ko-Kore-KR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</a:t>
            </a:r>
            <a:r>
              <a:rPr lang="ko-KR" altLang="en-US" b="1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를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비활성화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http.csrf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csrf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-&gt;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csrf.disable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());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    return </a:t>
            </a:r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http.build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();</a:t>
            </a:r>
          </a:p>
          <a:p>
            <a:r>
              <a:rPr lang="en" altLang="ko-Kore-KR" b="1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DC4FE-BF6A-7554-1E15-76F56FCE7075}"/>
              </a:ext>
            </a:extLst>
          </p:cNvPr>
          <p:cNvSpPr txBox="1"/>
          <p:nvPr/>
        </p:nvSpPr>
        <p:spPr>
          <a:xfrm>
            <a:off x="7247925" y="2247424"/>
            <a:ext cx="4731588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500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SecurityFilterChain</a:t>
            </a:r>
            <a:r>
              <a:rPr lang="ko-KR" altLang="en-US" sz="2500" b="1" dirty="0">
                <a:solidFill>
                  <a:srgbClr val="FF0000"/>
                </a:solidFill>
                <a:latin typeface="Helvetica Neue" panose="02000503000000020004" pitchFamily="2" charset="0"/>
              </a:rPr>
              <a:t> </a:t>
            </a:r>
            <a:endParaRPr lang="en" altLang="ko-KR" sz="2500" b="1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웹요청이 들어오면 언제나 먼저 이 체인이 그것을 처리한다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endParaRPr lang="en-US" altLang="ko-KR" b="1" dirty="0">
              <a:effectLst/>
              <a:latin typeface="Helvetica Neue" panose="02000503000000020004" pitchFamily="2" charset="0"/>
            </a:endParaRPr>
          </a:p>
          <a:p>
            <a:endParaRPr lang="ko-KR" altLang="en-US" b="1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 원래 이 체인은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모든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URL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을 보호하는 기능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과 승인되지 않은 요청에 대해서는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로그인 양식을 표시하는 것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을 기본으로 처리하는데 밑 코드에서 </a:t>
            </a:r>
            <a:r>
              <a:rPr lang="en-US" altLang="ko-KR" b="1" dirty="0">
                <a:effectLst/>
                <a:latin typeface="Helvetica Neue" panose="02000503000000020004" pitchFamily="2" charset="0"/>
              </a:rPr>
              <a:t>3,4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번 추가 처리</a:t>
            </a:r>
          </a:p>
          <a:p>
            <a:r>
              <a:rPr lang="en" altLang="ko-Kore-KR" b="1" dirty="0" err="1">
                <a:effectLst/>
                <a:latin typeface="Helvetica Neue" panose="02000503000000020004" pitchFamily="2" charset="0"/>
              </a:rPr>
              <a:t>SecurityFilterChain</a:t>
            </a:r>
            <a:r>
              <a:rPr lang="en" altLang="ko-Kore-KR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오버라이드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것이므로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재정의가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필요하다</a:t>
            </a:r>
            <a:r>
              <a:rPr lang="en-US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57D9-10B2-7C9C-56DC-7087089A9433}"/>
              </a:ext>
            </a:extLst>
          </p:cNvPr>
          <p:cNvSpPr txBox="1"/>
          <p:nvPr/>
        </p:nvSpPr>
        <p:spPr>
          <a:xfrm>
            <a:off x="409755" y="507857"/>
            <a:ext cx="1071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 static </a:t>
            </a:r>
            <a:r>
              <a:rPr lang="en" altLang="ko-Kore-KR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org.springframework.security.config.Customizer.withDefaults</a:t>
            </a:r>
            <a:r>
              <a:rPr lang="en" altLang="ko-Kore-K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6ACC9-968F-518A-2629-818EC5A453A9}"/>
              </a:ext>
            </a:extLst>
          </p:cNvPr>
          <p:cNvSpPr txBox="1"/>
          <p:nvPr/>
        </p:nvSpPr>
        <p:spPr>
          <a:xfrm>
            <a:off x="7402010" y="5980811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000" b="1" dirty="0">
                <a:effectLst/>
                <a:latin typeface="Helvetica Neue" panose="02000503000000020004" pitchFamily="2" charset="0"/>
              </a:rPr>
              <a:t>-&gt;</a:t>
            </a:r>
            <a:r>
              <a:rPr lang="ko-KR" altLang="en-US" sz="2000" b="1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sz="2000" b="1" dirty="0">
                <a:effectLst/>
                <a:latin typeface="Helvetica Neue" panose="02000503000000020004" pitchFamily="2" charset="0"/>
              </a:rPr>
              <a:t> h2 </a:t>
            </a:r>
            <a:r>
              <a:rPr lang="ko-KR" altLang="en-US" sz="20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콘솔</a:t>
            </a:r>
            <a:r>
              <a:rPr lang="ko-KR" altLang="en-US" sz="2000" b="1" dirty="0">
                <a:effectLst/>
                <a:latin typeface="Helvetica Neue" panose="02000503000000020004" pitchFamily="2" charset="0"/>
              </a:rPr>
              <a:t> 사용 </a:t>
            </a:r>
            <a:r>
              <a:rPr lang="ko-KR" altLang="en-US" sz="20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</a:t>
            </a:r>
            <a:r>
              <a:rPr lang="ko-KR" altLang="en-US" sz="2000" b="1" dirty="0">
                <a:effectLst/>
                <a:latin typeface="Helvetica Neue" panose="02000503000000020004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91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9B4EA-AE72-A518-7412-2B0CE70F0512}"/>
              </a:ext>
            </a:extLst>
          </p:cNvPr>
          <p:cNvSpPr txBox="1"/>
          <p:nvPr/>
        </p:nvSpPr>
        <p:spPr>
          <a:xfrm>
            <a:off x="524342" y="0"/>
            <a:ext cx="3436461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ea typeface="+mj-ea"/>
                <a:cs typeface="+mj-cs"/>
              </a:rPr>
              <a:t>Entity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A6C93-7545-AA1F-86B7-C2D4AF657EB8}"/>
              </a:ext>
            </a:extLst>
          </p:cNvPr>
          <p:cNvSpPr txBox="1"/>
          <p:nvPr/>
        </p:nvSpPr>
        <p:spPr>
          <a:xfrm>
            <a:off x="2509325" y="335845"/>
            <a:ext cx="95630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@Entity</a:t>
            </a:r>
            <a:b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class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en-US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  <a:r>
              <a:rPr lang="en-US" altLang="ko-Kore-KR" b="1" dirty="0">
                <a:solidFill>
                  <a:srgbClr val="7A7E8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ntity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</a:t>
            </a: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//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실제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와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1:1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로 매칭되는 자바 클래스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데이터베이스의 기본키는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에 매핑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</a:t>
            </a:r>
            <a:r>
              <a:rPr lang="en" altLang="ko-Kore-KR" b="1" dirty="0" err="1">
                <a:solidFill>
                  <a:srgbClr val="56A8F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}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</a:t>
            </a:r>
            <a:r>
              <a:rPr lang="en" altLang="ko-Kore-KR" b="1" dirty="0" err="1">
                <a:solidFill>
                  <a:srgbClr val="56A8F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id, String username, String description,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LocalDate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targetDate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boolean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done) 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id;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username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username;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description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description;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targetDate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targetDate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" altLang="ko-Kore-KR" b="1" dirty="0" err="1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altLang="ko-Kore-KR" b="1" dirty="0" err="1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done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done;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}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@Id</a:t>
            </a:r>
            <a:b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@</a:t>
            </a:r>
            <a:r>
              <a:rPr lang="en" altLang="ko-Kore-KR" b="1" dirty="0" err="1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GeneratedValue</a:t>
            </a:r>
            <a:b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3AE6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private int </a:t>
            </a:r>
            <a:r>
              <a:rPr lang="en" altLang="ko-Kore-KR" b="1" dirty="0">
                <a:solidFill>
                  <a:srgbClr val="C77DBB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20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260D3-F417-B496-416E-269DD601D1D5}"/>
              </a:ext>
            </a:extLst>
          </p:cNvPr>
          <p:cNvSpPr txBox="1"/>
          <p:nvPr/>
        </p:nvSpPr>
        <p:spPr>
          <a:xfrm>
            <a:off x="480349" y="1720840"/>
            <a:ext cx="10052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Repository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는 인터페이스이다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</a:t>
            </a:r>
            <a:r>
              <a:rPr lang="ko-KR" altLang="en-US" b="1" dirty="0" err="1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를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사용하면 엔티티에 액션을 수행할 수 있다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interface 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TodoRepository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extends 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Integer&gt;{</a:t>
            </a:r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</a:t>
            </a:r>
            <a:r>
              <a:rPr lang="en" altLang="ko-Kore-KR" b="1" dirty="0" err="1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&lt;1,2&gt; : 1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은 관리하는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Bean , 2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는 형식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 //</a:t>
            </a:r>
            <a:b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ko-KR" altLang="en-US" b="1" dirty="0" err="1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레파지토리는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특정 타입의 엔티티 객체를 저장하고 조회하는데 사용되는 메커니즘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// </a:t>
            </a:r>
            <a:r>
              <a:rPr lang="en" altLang="ko-Kore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CRUD 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작업을 수행하는 메서드를 포함하는 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인터페이스</a:t>
            </a:r>
            <a:r>
              <a:rPr lang="en-US" altLang="ko-KR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로 정의</a:t>
            </a:r>
            <a:b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ko-KR" altLang="en-US" b="1" dirty="0">
                <a:solidFill>
                  <a:srgbClr val="7A7E85"/>
                </a:solidFill>
                <a:effectLst/>
                <a:latin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altLang="ko-Kore-KR" b="1" dirty="0">
                <a:solidFill>
                  <a:srgbClr val="CF8E6D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List&lt;</a:t>
            </a:r>
            <a:r>
              <a:rPr lang="en" altLang="ko-Kore-KR" b="1" dirty="0" err="1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Todo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</a:t>
            </a:r>
            <a:r>
              <a:rPr lang="en" altLang="ko-Kore-KR" b="1" dirty="0" err="1">
                <a:solidFill>
                  <a:srgbClr val="56A8F5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findByUsername</a:t>
            </a: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(String username);</a:t>
            </a:r>
          </a:p>
          <a:p>
            <a:b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" altLang="ko-Kore-KR" b="1" dirty="0">
                <a:solidFill>
                  <a:srgbClr val="BCBEC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F05FB-3248-12A5-300A-3603930781FF}"/>
              </a:ext>
            </a:extLst>
          </p:cNvPr>
          <p:cNvSpPr txBox="1"/>
          <p:nvPr/>
        </p:nvSpPr>
        <p:spPr>
          <a:xfrm>
            <a:off x="616939" y="47777"/>
            <a:ext cx="3436461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3500" b="1" dirty="0">
                <a:latin typeface="+mn-ea"/>
                <a:ea typeface="+mj-ea"/>
                <a:cs typeface="+mj-cs"/>
              </a:rPr>
              <a:t>Repository</a:t>
            </a:r>
            <a:r>
              <a:rPr kumimoji="1" lang="en-US" altLang="en-US" sz="3500" b="1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7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638</Words>
  <Application>Microsoft Macintosh PowerPoint</Application>
  <PresentationFormat>와이드스크린</PresentationFormat>
  <Paragraphs>87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 SD Gothic Neo</vt:lpstr>
      <vt:lpstr>Arial</vt:lpstr>
      <vt:lpstr>Calibri</vt:lpstr>
      <vt:lpstr>Calibri Light</vt:lpstr>
      <vt:lpstr>Helvetica Neue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44</cp:revision>
  <dcterms:created xsi:type="dcterms:W3CDTF">2023-10-07T19:59:28Z</dcterms:created>
  <dcterms:modified xsi:type="dcterms:W3CDTF">2023-10-13T11:40:02Z</dcterms:modified>
</cp:coreProperties>
</file>