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2"/>
    <p:restoredTop sz="94694"/>
  </p:normalViewPr>
  <p:slideViewPr>
    <p:cSldViewPr snapToGrid="0">
      <p:cViewPr varScale="1">
        <p:scale>
          <a:sx n="121" d="100"/>
          <a:sy n="121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A57B6-7FF5-204A-979C-A2A968CA92A0}" type="datetimeFigureOut">
              <a:rPr kumimoji="1" lang="ko-Kore-KR" altLang="en-US" smtClean="0"/>
              <a:t>2023. 10. 27.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D4F1-084D-6049-A3B7-D9EEED36A1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09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27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94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3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288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211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030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691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534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0C65-BD4D-1091-9FC8-4AF451FF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5C944-190B-003F-8878-988C9E1C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58125-5AD8-BFA0-3F95-BABBDD77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76FE0-7B50-9326-CDE1-55E7995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614FC-1DA0-B3FD-B326-43E2C6A7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96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32A0-3C93-95C2-14CA-596106CD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D9A2E-F3F7-8F81-F0F9-60C32356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2F6DA-E39E-D0B9-3513-84961BFC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3CC9A-EE42-DDE1-DEEB-7EFF7FA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627E9-37B1-C219-BE54-CC0F1F22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6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5197A-CAFB-3487-CCD6-2D433AB7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17C6D-7656-D295-D851-6BA5583A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CF22A-2870-B8DF-E679-BCE238F5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CEDA2-E2F1-BBEA-C32F-3AED641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D0AF0-7F96-59F3-78CD-08928FF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8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C9B9-27BF-1822-5A4E-53C587E3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32DED-14A0-2B2D-6CE5-5D83E79E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FDFAF-6ADE-6B73-980D-9EDAB34F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E41E9-3100-FEF5-7C80-0879C67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09153-8775-E1D7-0BC3-EF01890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1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2E0DA-112F-4B0C-20D4-0E7B063D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A2D53-2E39-B0C9-458E-96077462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58CD-B8D8-4214-B651-A7110BDF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4A936-C543-E165-507F-8BA40BE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FB2AF-33B3-08EF-6531-E9B143C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4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98453-99BF-48C7-5383-138AD12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C0EF-0B8D-90F2-9021-217274BE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3DC19-6E38-2239-7856-161DFA9B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E2EF6-FB66-DFC0-3E97-65AE9BEE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85F2-137A-619A-5B9F-24DAD508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1BE8E-7169-157B-B086-40881F70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5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B9BCC-029B-1B7C-0E93-6325532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293DC-2498-318B-EF81-4B59E0D0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7F229-8535-6A92-7ECF-5449D9641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367BB-8255-F6D3-6A51-8CB7B373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2091B-9E09-992D-6AE3-36F3A417B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6CA29-9353-4169-824F-7DD69021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71806-65E2-A22D-7D45-5DFC40EC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B075F-2A97-E4E8-57FE-0797590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7950-1B48-78C5-1ED3-FD0E3D6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596ADD-F9EC-B6F2-F316-53CBE595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68961-5366-0B87-4904-1079EAE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F18D6-CDA1-7E57-15F3-F76B724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9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A7DF1-5556-01FB-7531-E96FAA7D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92B3A-EED9-42F5-17BD-E0CB259D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920C3-127D-A16D-A8ED-32A70501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8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8133F-5459-9774-EDA7-F2650C79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2C585-D244-533F-40EF-3E844F3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C05EF-7A3B-505E-3030-9D8D10A5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1959D-F920-5E98-F5D3-B4CA7078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30DF2-5229-F787-D11B-1559E012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BA048-6344-0838-E63B-CD11BCD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7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2416-4CE2-31C6-929B-38859802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F848B-A429-D616-3461-431BA9E9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0E1B0-3462-D740-A68F-4846ACC9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8E736-615A-139E-74F3-6828740E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2FA92-3ADF-F855-6628-DFD9CD6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71D12-6133-2BB5-3704-BEE670B1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AAC032-1E9A-8AD1-0F08-88508E90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43B3A-7BD5-ECE1-D7B3-6EB679C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7608F-9FCC-3C49-D75D-0D85A979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5BC9-40C4-4D45-A3D7-45D8D4CEBC32}" type="datetimeFigureOut">
              <a:rPr kumimoji="1" lang="ko-Kore-KR" altLang="en-US" smtClean="0"/>
              <a:t>2023. 10. 27.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0CEC2-DD13-AA2B-E9E8-DCD5FBA5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AD0B6-EFC6-B479-A17B-16210C75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8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</a:t>
            </a:r>
            <a:r>
              <a:rPr kumimoji="1" lang="en-US" altLang="ko-KR" sz="4000" b="1" dirty="0"/>
              <a:t>6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Team : </a:t>
            </a:r>
            <a:r>
              <a:rPr kumimoji="1" lang="en-US" altLang="ko-KR" b="1" dirty="0" err="1"/>
              <a:t>SpringWave</a:t>
            </a:r>
            <a:endParaRPr kumimoji="1" lang="en-US" altLang="ko-KR" b="1" dirty="0"/>
          </a:p>
          <a:p>
            <a:r>
              <a:rPr kumimoji="1" lang="ko-KR" altLang="en-US" b="1" dirty="0"/>
              <a:t>이름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박경민</a:t>
            </a:r>
            <a:endParaRPr kumimoji="1" lang="ko-Kore-KR" altLang="en-US" b="1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5D9DB-4102-9C4A-E21C-DEE97875A7A7}"/>
              </a:ext>
            </a:extLst>
          </p:cNvPr>
          <p:cNvSpPr txBox="1"/>
          <p:nvPr/>
        </p:nvSpPr>
        <p:spPr>
          <a:xfrm>
            <a:off x="284658" y="-168166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000" b="1" dirty="0">
                <a:latin typeface="+mj-ea"/>
                <a:ea typeface="+mj-ea"/>
                <a:cs typeface="+mj-cs"/>
              </a:rPr>
              <a:t>@</a:t>
            </a:r>
            <a:r>
              <a:rPr kumimoji="1" lang="en-US" altLang="ko-KR" sz="4000" b="1" dirty="0" err="1">
                <a:latin typeface="+mj-ea"/>
                <a:ea typeface="+mj-ea"/>
                <a:cs typeface="+mj-cs"/>
              </a:rPr>
              <a:t>ModelAttribute</a:t>
            </a:r>
            <a:endParaRPr kumimoji="1" lang="en-US" altLang="en-US" sz="40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401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378793" y="993913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 dirty="0">
                <a:latin typeface="+mj-lt"/>
                <a:ea typeface="+mj-ea"/>
                <a:cs typeface="+mj-cs"/>
              </a:rPr>
              <a:t>주제</a:t>
            </a:r>
            <a:endParaRPr kumimoji="1" lang="en-US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239112" y="2788509"/>
            <a:ext cx="6960474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@</a:t>
            </a:r>
            <a:r>
              <a:rPr kumimoji="1" lang="en-US" altLang="ko-KR" sz="2000" b="1" dirty="0" err="1"/>
              <a:t>RequestParam</a:t>
            </a:r>
            <a:r>
              <a:rPr kumimoji="1" lang="en-US" altLang="ko-KR" sz="2000" b="1" dirty="0"/>
              <a:t>,</a:t>
            </a:r>
            <a:r>
              <a:rPr kumimoji="1" lang="en-US" altLang="en-US" sz="2000" b="1" dirty="0"/>
              <a:t>@</a:t>
            </a:r>
            <a:r>
              <a:rPr kumimoji="1" lang="en-US" altLang="en-US" sz="2000" b="1" dirty="0" err="1"/>
              <a:t>RequestBody</a:t>
            </a:r>
            <a:r>
              <a:rPr kumimoji="1" lang="en-US" altLang="en-US" sz="2000" b="1" dirty="0"/>
              <a:t>, @</a:t>
            </a:r>
            <a:r>
              <a:rPr kumimoji="1" lang="en-US" altLang="en-US" sz="2000" b="1" dirty="0" err="1"/>
              <a:t>ModelAttribute</a:t>
            </a:r>
            <a:r>
              <a:rPr kumimoji="1" lang="en-US" altLang="en-US" sz="2000" b="1" dirty="0"/>
              <a:t> </a:t>
            </a: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0FC4-8F33-0B9C-E464-18E5F2985A76}"/>
              </a:ext>
            </a:extLst>
          </p:cNvPr>
          <p:cNvSpPr txBox="1"/>
          <p:nvPr/>
        </p:nvSpPr>
        <p:spPr>
          <a:xfrm>
            <a:off x="409904" y="309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800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sz="1800" b="1" i="0" dirty="0" err="1">
                <a:solidFill>
                  <a:srgbClr val="FF0000"/>
                </a:solidFill>
                <a:effectLst/>
                <a:latin typeface="NanumBarunGothic"/>
              </a:rPr>
              <a:t>RequestParam</a:t>
            </a:r>
            <a:endParaRPr lang="en" altLang="ko-Kore-KR" b="0" i="0" dirty="0">
              <a:solidFill>
                <a:srgbClr val="FF0000"/>
              </a:solidFill>
              <a:effectLst/>
              <a:latin typeface="NanumBarun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0C259-105A-B3F5-542D-AFB62B83126C}"/>
              </a:ext>
            </a:extLst>
          </p:cNvPr>
          <p:cNvSpPr txBox="1"/>
          <p:nvPr/>
        </p:nvSpPr>
        <p:spPr>
          <a:xfrm>
            <a:off x="409904" y="768318"/>
            <a:ext cx="1150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NanumBarunGothic"/>
              </a:rPr>
              <a:t>-</a:t>
            </a:r>
            <a:r>
              <a:rPr lang="ko-KR" altLang="en-US" b="0" i="0" dirty="0">
                <a:effectLst/>
                <a:latin typeface="NanumBarunGothic"/>
              </a:rPr>
              <a:t> </a:t>
            </a:r>
            <a:r>
              <a:rPr lang="en" altLang="ko-Kore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RequestParam</a:t>
            </a:r>
            <a:r>
              <a:rPr lang="ko-KR" altLang="en-US" b="0" i="0" dirty="0">
                <a:effectLst/>
                <a:latin typeface="NanumBarunGothic"/>
              </a:rPr>
              <a:t>은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BarunGothic"/>
              </a:rPr>
              <a:t>1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개의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HTTP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요청 파라미터를 받기 위해서 사용</a:t>
            </a:r>
            <a:r>
              <a:rPr lang="ko-KR" altLang="en-US" b="0" i="0" dirty="0">
                <a:effectLst/>
                <a:latin typeface="NanumBarunGothic"/>
              </a:rPr>
              <a:t>한다</a:t>
            </a:r>
            <a:r>
              <a:rPr lang="en-US" altLang="ko-KR" b="0" i="0" dirty="0">
                <a:effectLst/>
                <a:latin typeface="NanumBarunGothic"/>
              </a:rPr>
              <a:t>. @</a:t>
            </a:r>
            <a:r>
              <a:rPr lang="en" altLang="ko-Kore-KR" b="0" i="0" dirty="0" err="1">
                <a:effectLst/>
                <a:latin typeface="NanumBarunGothic"/>
              </a:rPr>
              <a:t>RequestParam</a:t>
            </a:r>
            <a:r>
              <a:rPr lang="ko-KR" altLang="en-US" b="0" i="0" dirty="0">
                <a:effectLst/>
                <a:latin typeface="NanumBarunGothic"/>
              </a:rPr>
              <a:t>은 필수 여부가 </a:t>
            </a:r>
            <a:r>
              <a:rPr lang="en" altLang="ko-Kore-KR" b="0" i="0" dirty="0">
                <a:effectLst/>
                <a:latin typeface="NanumBarunGothic"/>
              </a:rPr>
              <a:t>true</a:t>
            </a:r>
            <a:r>
              <a:rPr lang="ko-KR" altLang="en-US" b="0" i="0" dirty="0">
                <a:effectLst/>
                <a:latin typeface="NanumBarunGothic"/>
              </a:rPr>
              <a:t>이기 때문에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반드시 해당 파라미터가 전송</a:t>
            </a:r>
            <a:r>
              <a:rPr lang="ko-KR" altLang="en-US" b="0" i="0" dirty="0">
                <a:effectLst/>
                <a:latin typeface="NanumBarunGothic"/>
              </a:rPr>
              <a:t>되어야 하며</a:t>
            </a:r>
            <a:r>
              <a:rPr lang="en-US" altLang="ko-KR" b="0" i="0" dirty="0">
                <a:effectLst/>
                <a:latin typeface="NanumBarunGothic"/>
              </a:rPr>
              <a:t>,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파라미터가 전송되지 않으면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BarunGothic"/>
              </a:rPr>
              <a:t>400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에러가 발생한다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BarunGothic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반드시 필요한 값이 아니라면 </a:t>
            </a:r>
            <a:r>
              <a:rPr lang="en" altLang="ko-Kore-KR" b="0" i="0" dirty="0">
                <a:effectLst/>
                <a:latin typeface="NanumBarunGothic"/>
              </a:rPr>
              <a:t>required</a:t>
            </a:r>
            <a:r>
              <a:rPr lang="ko-KR" altLang="en-US" b="0" i="0" dirty="0" err="1">
                <a:effectLst/>
                <a:latin typeface="NanumBarunGothic"/>
              </a:rPr>
              <a:t>를</a:t>
            </a:r>
            <a:r>
              <a:rPr lang="ko-KR" altLang="en-US" b="0" i="0" dirty="0">
                <a:effectLst/>
                <a:latin typeface="NanumBarunGothic"/>
              </a:rPr>
              <a:t> </a:t>
            </a:r>
            <a:r>
              <a:rPr lang="en" altLang="ko-Kore-KR" b="0" i="0" dirty="0">
                <a:effectLst/>
                <a:latin typeface="NanumBarunGothic"/>
              </a:rPr>
              <a:t>false</a:t>
            </a:r>
            <a:r>
              <a:rPr lang="ko-KR" altLang="en-US" b="0" i="0" dirty="0">
                <a:effectLst/>
                <a:latin typeface="NanumBarunGothic"/>
              </a:rPr>
              <a:t>로 설정해주면 되고</a:t>
            </a:r>
            <a:r>
              <a:rPr lang="en-US" altLang="ko-KR" b="0" i="0" dirty="0">
                <a:effectLst/>
                <a:latin typeface="NanumBarunGothic"/>
              </a:rPr>
              <a:t>, 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NanumBarunGothic"/>
              </a:rPr>
              <a:t>defaultValue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anumBarunGothic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옵션을 사용하면 기본값 역시 지정할</a:t>
            </a:r>
            <a:r>
              <a:rPr lang="ko-KR" altLang="en-US" b="0" i="0" dirty="0">
                <a:effectLst/>
                <a:latin typeface="NanumBarunGothic"/>
              </a:rPr>
              <a:t> 수 있다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60A77-11F9-F06C-F9AA-23726F6BFB8B}"/>
              </a:ext>
            </a:extLst>
          </p:cNvPr>
          <p:cNvSpPr txBox="1"/>
          <p:nvPr/>
        </p:nvSpPr>
        <p:spPr>
          <a:xfrm>
            <a:off x="409904" y="21486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800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sz="1800" b="1" i="0" dirty="0" err="1">
                <a:solidFill>
                  <a:srgbClr val="FF0000"/>
                </a:solidFill>
                <a:effectLst/>
                <a:latin typeface="NanumBarunGothic"/>
              </a:rPr>
              <a:t>RequestBody</a:t>
            </a:r>
            <a:endParaRPr lang="ko-KR" altLang="en-US" b="0" i="0" dirty="0">
              <a:solidFill>
                <a:srgbClr val="FF0000"/>
              </a:solidFill>
              <a:effectLst/>
              <a:latin typeface="NanumBarun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607FE-6F3C-4F9D-7666-AFE18029B715}"/>
              </a:ext>
            </a:extLst>
          </p:cNvPr>
          <p:cNvSpPr txBox="1"/>
          <p:nvPr/>
        </p:nvSpPr>
        <p:spPr>
          <a:xfrm>
            <a:off x="409903" y="2599886"/>
            <a:ext cx="11603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anumBarunGothic"/>
              </a:rPr>
              <a:t>-</a:t>
            </a:r>
            <a:r>
              <a:rPr lang="ko-KR" altLang="en-US" dirty="0">
                <a:latin typeface="NanumBarunGothic"/>
              </a:rPr>
              <a:t> </a:t>
            </a:r>
            <a:r>
              <a:rPr lang="en" altLang="ko-Kore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RequestBody</a:t>
            </a:r>
            <a:r>
              <a:rPr lang="ko-KR" altLang="en-US" b="0" i="0" dirty="0">
                <a:effectLst/>
                <a:latin typeface="NanumBarunGothic"/>
              </a:rPr>
              <a:t>는 클라이언트가 전송하는 </a:t>
            </a:r>
            <a:r>
              <a:rPr lang="en" altLang="ko-Kore-KR" b="0" i="0" dirty="0" err="1">
                <a:solidFill>
                  <a:srgbClr val="EE2323"/>
                </a:solidFill>
                <a:effectLst/>
                <a:latin typeface="NanumBarunGothic"/>
              </a:rPr>
              <a:t>Json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(application/</a:t>
            </a:r>
            <a:r>
              <a:rPr lang="en" altLang="ko-Kore-KR" b="0" i="0" dirty="0" err="1">
                <a:solidFill>
                  <a:srgbClr val="EE2323"/>
                </a:solidFill>
                <a:effectLst/>
                <a:latin typeface="NanumBarunGothic"/>
              </a:rPr>
              <a:t>json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)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형태의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HTTP Body</a:t>
            </a:r>
            <a:r>
              <a:rPr lang="ko-KR" altLang="en-US" b="0" i="0" dirty="0" err="1">
                <a:solidFill>
                  <a:srgbClr val="EE2323"/>
                </a:solidFill>
                <a:effectLst/>
                <a:latin typeface="NanumBarunGothic"/>
              </a:rPr>
              <a:t>를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Java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객체로 변환</a:t>
            </a:r>
            <a:r>
              <a:rPr lang="ko-KR" altLang="en-US" b="0" i="0" dirty="0">
                <a:effectLst/>
                <a:latin typeface="NanumBarunGothic"/>
              </a:rPr>
              <a:t>시켜주는 역할을 한다</a:t>
            </a:r>
            <a:r>
              <a:rPr lang="en-US" altLang="ko-KR" b="0" i="0" dirty="0">
                <a:effectLst/>
                <a:latin typeface="NanumBarunGothic"/>
              </a:rPr>
              <a:t>. @</a:t>
            </a:r>
            <a:r>
              <a:rPr lang="en" altLang="ko-Kore-KR" b="0" i="0" dirty="0" err="1">
                <a:effectLst/>
                <a:latin typeface="NanumBarunGothic"/>
              </a:rPr>
              <a:t>RequestBody</a:t>
            </a:r>
            <a:r>
              <a:rPr lang="ko-KR" altLang="en-US" b="0" i="0" dirty="0">
                <a:effectLst/>
                <a:latin typeface="NanumBarunGothic"/>
              </a:rPr>
              <a:t>로 받는 데이터는 </a:t>
            </a:r>
            <a:r>
              <a:rPr lang="en" altLang="ko-Kore-KR" b="0" i="0" dirty="0">
                <a:effectLst/>
                <a:latin typeface="NanumBarunGothic"/>
              </a:rPr>
              <a:t>Spring</a:t>
            </a:r>
            <a:r>
              <a:rPr lang="ko-KR" altLang="en-US" b="0" i="0" dirty="0">
                <a:effectLst/>
                <a:latin typeface="NanumBarunGothic"/>
              </a:rPr>
              <a:t>에서 관리하는 </a:t>
            </a:r>
            <a:r>
              <a:rPr lang="en" altLang="ko-Kore-KR" b="0" i="0" dirty="0" err="1">
                <a:effectLst/>
                <a:latin typeface="NanumBarunGothic"/>
              </a:rPr>
              <a:t>MessageConverter</a:t>
            </a:r>
            <a:r>
              <a:rPr lang="ko-KR" altLang="en-US" b="0" i="0" dirty="0">
                <a:effectLst/>
                <a:latin typeface="NanumBarunGothic"/>
              </a:rPr>
              <a:t>들 중 하나인 </a:t>
            </a:r>
            <a:r>
              <a:rPr lang="en" altLang="ko-Kore-KR" b="0" i="0" dirty="0">
                <a:effectLst/>
                <a:latin typeface="NanumBarunGothic"/>
              </a:rPr>
              <a:t>MappingJackson2HttpMessageConverter</a:t>
            </a:r>
            <a:r>
              <a:rPr lang="ko-KR" altLang="en-US" b="0" i="0" dirty="0" err="1">
                <a:effectLst/>
                <a:latin typeface="NanumBarunGothic"/>
              </a:rPr>
              <a:t>를</a:t>
            </a:r>
            <a:r>
              <a:rPr lang="ko-KR" altLang="en-US" b="0" i="0" dirty="0">
                <a:effectLst/>
                <a:latin typeface="NanumBarunGothic"/>
              </a:rPr>
              <a:t> 통해 </a:t>
            </a:r>
            <a:r>
              <a:rPr lang="en" altLang="ko-Kore-KR" b="0" i="0" dirty="0">
                <a:effectLst/>
                <a:latin typeface="NanumBarunGothic"/>
              </a:rPr>
              <a:t>Java </a:t>
            </a:r>
            <a:r>
              <a:rPr lang="ko-KR" altLang="en-US" b="0" i="0" dirty="0">
                <a:effectLst/>
                <a:latin typeface="NanumBarunGothic"/>
              </a:rPr>
              <a:t>객체로 변환되는데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ko-KR" altLang="en-US" b="0" i="0" dirty="0">
                <a:effectLst/>
                <a:latin typeface="NanumBarunGothic"/>
              </a:rPr>
              <a:t>이는 </a:t>
            </a:r>
            <a:r>
              <a:rPr lang="en" altLang="ko-Kore-KR" b="0" i="0" dirty="0" err="1">
                <a:effectLst/>
                <a:latin typeface="NanumBarunGothic"/>
              </a:rPr>
              <a:t>ObjectMapper</a:t>
            </a:r>
            <a:r>
              <a:rPr lang="en" altLang="ko-Kore-KR" b="0" i="0" dirty="0">
                <a:effectLst/>
                <a:latin typeface="NanumBarunGothic"/>
              </a:rPr>
              <a:t> </a:t>
            </a:r>
            <a:r>
              <a:rPr lang="ko-KR" altLang="en-US" b="0" i="0" dirty="0">
                <a:effectLst/>
                <a:latin typeface="NanumBarunGothic"/>
              </a:rPr>
              <a:t>라는 클래스를 사용한다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  <a:r>
              <a:rPr lang="ko-KR" altLang="en-US" b="0" i="0" dirty="0">
                <a:effectLst/>
                <a:latin typeface="NanumBarunGothic"/>
              </a:rPr>
              <a:t>물론 데이터 형식이 </a:t>
            </a:r>
            <a:r>
              <a:rPr lang="en" altLang="ko-Kore-KR" b="0" i="0" dirty="0" err="1">
                <a:effectLst/>
                <a:latin typeface="NanumBarunGothic"/>
              </a:rPr>
              <a:t>Json</a:t>
            </a:r>
            <a:r>
              <a:rPr lang="ko-KR" altLang="en-US" b="0" i="0" dirty="0">
                <a:effectLst/>
                <a:latin typeface="NanumBarunGothic"/>
              </a:rPr>
              <a:t>이 아닐 수도 있다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387D8-70BD-FC21-136B-960410ACFD37}"/>
              </a:ext>
            </a:extLst>
          </p:cNvPr>
          <p:cNvSpPr txBox="1"/>
          <p:nvPr/>
        </p:nvSpPr>
        <p:spPr>
          <a:xfrm>
            <a:off x="409903" y="4069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800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sz="1800" b="1" i="0" dirty="0" err="1">
                <a:solidFill>
                  <a:srgbClr val="FF0000"/>
                </a:solidFill>
                <a:effectLst/>
                <a:latin typeface="NanumBarunGothic"/>
              </a:rPr>
              <a:t>ModelAttribute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9ADE8-9431-D667-6112-A27AD05F459E}"/>
              </a:ext>
            </a:extLst>
          </p:cNvPr>
          <p:cNvSpPr txBox="1"/>
          <p:nvPr/>
        </p:nvSpPr>
        <p:spPr>
          <a:xfrm>
            <a:off x="409903" y="4497711"/>
            <a:ext cx="118556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anumBarunGothic"/>
              </a:rPr>
              <a:t>-</a:t>
            </a:r>
            <a:r>
              <a:rPr lang="ko-KR" altLang="en-US" b="0" i="0" dirty="0">
                <a:effectLst/>
                <a:latin typeface="NanumBarunGothic"/>
              </a:rPr>
              <a:t> </a:t>
            </a:r>
            <a:r>
              <a:rPr lang="en" altLang="ko-Kore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ModelAttribute</a:t>
            </a:r>
            <a:r>
              <a:rPr lang="ko-KR" altLang="en-US" b="0" i="0" dirty="0">
                <a:effectLst/>
                <a:latin typeface="NanumBarunGothic"/>
              </a:rPr>
              <a:t>는 클라이언트가 전송하는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폼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BarunGothic"/>
              </a:rPr>
              <a:t>(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form)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형태의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HTTP Body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와 요청 파라미터들을 생성자나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Setter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로 바인딩</a:t>
            </a:r>
            <a:r>
              <a:rPr lang="ko-KR" altLang="en-US" b="0" i="0" dirty="0">
                <a:effectLst/>
                <a:latin typeface="NanumBarunGothic"/>
              </a:rPr>
              <a:t>하기 위해 사용된다</a:t>
            </a:r>
            <a:r>
              <a:rPr lang="en-US" altLang="ko-KR" b="0" i="0" dirty="0">
                <a:effectLst/>
                <a:latin typeface="NanumBarunGothic"/>
              </a:rPr>
              <a:t>. </a:t>
            </a:r>
            <a:r>
              <a:rPr lang="en-US" altLang="ko-KR" b="0" i="0" dirty="0">
                <a:effectLst/>
                <a:latin typeface="-apple-system"/>
              </a:rPr>
              <a:t>@</a:t>
            </a:r>
            <a:r>
              <a:rPr lang="en" altLang="ko-Kore-KR" b="0" i="0" dirty="0" err="1">
                <a:effectLst/>
                <a:latin typeface="-apple-system"/>
              </a:rPr>
              <a:t>ModelAttribute</a:t>
            </a:r>
            <a:r>
              <a:rPr lang="ko-KR" altLang="en-US" b="0" i="0" dirty="0">
                <a:effectLst/>
                <a:latin typeface="-apple-system"/>
              </a:rPr>
              <a:t>에는 </a:t>
            </a:r>
            <a:r>
              <a:rPr lang="ko-KR" altLang="en-US" b="0" i="0" dirty="0" err="1">
                <a:effectLst/>
                <a:latin typeface="-apple-system"/>
              </a:rPr>
              <a:t>매핑시키는</a:t>
            </a:r>
            <a:r>
              <a:rPr lang="ko-KR" altLang="en-US" b="0" i="0" dirty="0">
                <a:effectLst/>
                <a:latin typeface="-apple-system"/>
              </a:rPr>
              <a:t> 파라미터의 타입이 객체의 타입과 일치하는지 등을 포함한 다양한 검증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en" altLang="ko-Kore-KR" b="0" i="0" dirty="0" err="1">
                <a:effectLst/>
                <a:latin typeface="-apple-system"/>
              </a:rPr>
              <a:t>Validiation</a:t>
            </a:r>
            <a:r>
              <a:rPr lang="en" altLang="ko-Kore-KR" b="0" i="0" dirty="0">
                <a:effectLst/>
                <a:latin typeface="-apple-system"/>
              </a:rPr>
              <a:t>) </a:t>
            </a:r>
            <a:r>
              <a:rPr lang="ko-KR" altLang="en-US" b="0" i="0" dirty="0">
                <a:effectLst/>
                <a:latin typeface="-apple-system"/>
              </a:rPr>
              <a:t>작업이 추가적으로 진행되는데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예를 들어 </a:t>
            </a:r>
            <a:r>
              <a:rPr lang="en" altLang="ko-Kore-KR" b="0" i="0" dirty="0">
                <a:effectLst/>
                <a:latin typeface="-apple-system"/>
              </a:rPr>
              <a:t>int</a:t>
            </a:r>
            <a:r>
              <a:rPr lang="ko-KR" altLang="en-US" b="0" i="0" dirty="0">
                <a:effectLst/>
                <a:latin typeface="-apple-system"/>
              </a:rPr>
              <a:t>형 </a:t>
            </a:r>
            <a:r>
              <a:rPr lang="en" altLang="ko-Kore-KR" b="0" i="0" dirty="0">
                <a:effectLst/>
                <a:latin typeface="-apple-system"/>
              </a:rPr>
              <a:t>index </a:t>
            </a:r>
            <a:r>
              <a:rPr lang="ko-KR" altLang="en-US" b="0" i="0" dirty="0">
                <a:effectLst/>
                <a:latin typeface="-apple-system"/>
              </a:rPr>
              <a:t>변수에 </a:t>
            </a:r>
            <a:r>
              <a:rPr lang="en-US" altLang="ko-KR" b="0" i="0" dirty="0">
                <a:effectLst/>
                <a:latin typeface="-apple-system"/>
              </a:rPr>
              <a:t>"1</a:t>
            </a:r>
            <a:r>
              <a:rPr lang="ko-KR" altLang="en-US" b="0" i="0" dirty="0">
                <a:effectLst/>
                <a:latin typeface="-apple-system"/>
              </a:rPr>
              <a:t>번</a:t>
            </a:r>
            <a:r>
              <a:rPr lang="en-US" altLang="ko-KR" b="0" i="0" dirty="0">
                <a:effectLst/>
                <a:latin typeface="-apple-system"/>
              </a:rPr>
              <a:t>" </a:t>
            </a:r>
            <a:r>
              <a:rPr lang="ko-KR" altLang="en-US" b="0" i="0" dirty="0">
                <a:effectLst/>
                <a:latin typeface="-apple-system"/>
              </a:rPr>
              <a:t>이라는 </a:t>
            </a:r>
            <a:r>
              <a:rPr lang="en" altLang="ko-Kore-KR" b="0" i="0" dirty="0">
                <a:effectLst/>
                <a:latin typeface="-apple-system"/>
              </a:rPr>
              <a:t>String</a:t>
            </a:r>
            <a:r>
              <a:rPr lang="ko-KR" altLang="en-US" b="0" i="0" dirty="0">
                <a:effectLst/>
                <a:latin typeface="-apple-system"/>
              </a:rPr>
              <a:t>형을 넣으려고 한다면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en" altLang="ko-Kore-KR" b="0" i="0" dirty="0" err="1">
                <a:effectLst/>
                <a:latin typeface="-apple-system"/>
              </a:rPr>
              <a:t>BindException</a:t>
            </a:r>
            <a:r>
              <a:rPr lang="ko-KR" altLang="en-US" b="0" i="0" dirty="0">
                <a:effectLst/>
                <a:latin typeface="-apple-system"/>
              </a:rPr>
              <a:t>이 발생하게 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b="0" i="0" dirty="0">
              <a:effectLst/>
              <a:latin typeface="NanumBarunGothic"/>
            </a:endParaRPr>
          </a:p>
          <a:p>
            <a:pPr algn="l"/>
            <a:r>
              <a:rPr lang="en-US" altLang="ko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ModelAttribute</a:t>
            </a:r>
            <a:r>
              <a:rPr lang="ko-KR" altLang="en-US" b="0" i="0" dirty="0">
                <a:effectLst/>
                <a:latin typeface="NanumBarunGothic"/>
              </a:rPr>
              <a:t>을 사용해서 특정 </a:t>
            </a:r>
            <a:r>
              <a:rPr lang="en" altLang="ko-Kore-KR" b="0" i="0" dirty="0">
                <a:effectLst/>
                <a:latin typeface="NanumBarunGothic"/>
              </a:rPr>
              <a:t>Parameter </a:t>
            </a:r>
            <a:r>
              <a:rPr lang="ko-KR" altLang="en-US" b="0" i="0" dirty="0">
                <a:effectLst/>
                <a:latin typeface="NanumBarunGothic"/>
              </a:rPr>
              <a:t>값 만을 가져올 수도 있다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090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A2EA2-CC48-EE91-E837-9202BB4343FD}"/>
              </a:ext>
            </a:extLst>
          </p:cNvPr>
          <p:cNvSpPr txBox="1"/>
          <p:nvPr/>
        </p:nvSpPr>
        <p:spPr>
          <a:xfrm>
            <a:off x="367862" y="502835"/>
            <a:ext cx="11634952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3200" b="1" i="0" dirty="0" err="1">
                <a:effectLst/>
                <a:latin typeface="NanumBarunGothic"/>
              </a:rPr>
              <a:t>RequestBody</a:t>
            </a:r>
            <a:r>
              <a:rPr lang="en" altLang="ko-Kore-KR" sz="3200" b="1" i="0" dirty="0">
                <a:effectLst/>
                <a:latin typeface="NanumBarunGothic"/>
              </a:rPr>
              <a:t>, </a:t>
            </a:r>
            <a:r>
              <a:rPr lang="en" altLang="ko-Kore-KR" sz="3200" b="1" i="0" dirty="0" err="1">
                <a:effectLst/>
                <a:latin typeface="NanumBarunGothic"/>
              </a:rPr>
              <a:t>ModelAttribute</a:t>
            </a:r>
            <a:r>
              <a:rPr lang="en" altLang="ko-Kore-KR" sz="3200" b="1" i="0" dirty="0">
                <a:effectLst/>
                <a:latin typeface="NanumBarunGothic"/>
              </a:rPr>
              <a:t>, </a:t>
            </a:r>
            <a:r>
              <a:rPr lang="en" altLang="ko-Kore-KR" sz="3200" b="1" i="0" dirty="0" err="1">
                <a:effectLst/>
                <a:latin typeface="NanumBarunGothic"/>
              </a:rPr>
              <a:t>RequestParam</a:t>
            </a:r>
            <a:r>
              <a:rPr lang="en" altLang="ko-Kore-KR" sz="3200" b="1" i="0" dirty="0">
                <a:effectLst/>
                <a:latin typeface="NanumBarunGothic"/>
              </a:rPr>
              <a:t> </a:t>
            </a:r>
            <a:r>
              <a:rPr lang="ko-KR" altLang="en-US" sz="3200" b="1" i="0" dirty="0">
                <a:effectLst/>
                <a:latin typeface="NanumBarunGothic"/>
              </a:rPr>
              <a:t>간단 정리</a:t>
            </a:r>
            <a:endParaRPr lang="en-US" altLang="ko-KR" sz="3200" b="1" i="0" dirty="0">
              <a:effectLst/>
              <a:latin typeface="NanumBarunGothic"/>
            </a:endParaRPr>
          </a:p>
          <a:p>
            <a:pPr algn="l"/>
            <a:r>
              <a:rPr lang="ko-KR" altLang="en-US" sz="3200" b="1" i="0" dirty="0">
                <a:effectLst/>
                <a:latin typeface="NanumBarunGothic"/>
              </a:rPr>
              <a:t> </a:t>
            </a:r>
            <a:endParaRPr lang="ko-KR" altLang="en-US" sz="3200" b="0" i="0" dirty="0">
              <a:effectLst/>
              <a:latin typeface="NanumBarun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NanumBarunGothic"/>
              </a:rPr>
              <a:t>RequestParam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effectLst/>
                <a:latin typeface="NanumBarunGothic"/>
              </a:rPr>
              <a:t>1</a:t>
            </a:r>
            <a:r>
              <a:rPr lang="ko-KR" altLang="en-US" b="0" i="0" dirty="0">
                <a:effectLst/>
                <a:latin typeface="NanumBarunGothic"/>
              </a:rPr>
              <a:t>개의 </a:t>
            </a:r>
            <a:r>
              <a:rPr lang="en" altLang="ko-Kore-KR" b="0" i="0" dirty="0">
                <a:effectLst/>
                <a:latin typeface="NanumBarunGothic"/>
              </a:rPr>
              <a:t>HTTP </a:t>
            </a:r>
            <a:r>
              <a:rPr lang="ko-KR" altLang="en-US" b="0" i="0" dirty="0">
                <a:effectLst/>
                <a:latin typeface="NanumBarunGothic"/>
              </a:rPr>
              <a:t>파라미터를 얻기 위해 사용되며 기본값을 지정할 수 있음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필수 여부가 </a:t>
            </a:r>
            <a:r>
              <a:rPr lang="en" altLang="ko-Kore-KR" b="0" i="0" dirty="0">
                <a:effectLst/>
                <a:latin typeface="NanumBarunGothic"/>
              </a:rPr>
              <a:t>true</a:t>
            </a:r>
            <a:r>
              <a:rPr lang="ko-KR" altLang="en-US" b="0" i="0" dirty="0">
                <a:effectLst/>
                <a:latin typeface="NanumBarunGothic"/>
              </a:rPr>
              <a:t>이기 때문에 반드시 필요한 경우가 아니라면 </a:t>
            </a:r>
            <a:r>
              <a:rPr lang="en" altLang="ko-Kore-KR" b="0" i="0" dirty="0">
                <a:effectLst/>
                <a:latin typeface="NanumBarunGothic"/>
              </a:rPr>
              <a:t>required=false </a:t>
            </a:r>
            <a:r>
              <a:rPr lang="ko-KR" altLang="en-US" b="0" i="0" dirty="0">
                <a:effectLst/>
                <a:latin typeface="NanumBarunGothic"/>
              </a:rPr>
              <a:t>설정이 필요함</a:t>
            </a:r>
            <a:endParaRPr lang="en-US" altLang="ko-KR" b="0" i="0" dirty="0"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NanumBarun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NanumBarunGothic"/>
              </a:rPr>
              <a:t>RequestBody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ore-KR" b="0" i="0" dirty="0" err="1">
                <a:effectLst/>
                <a:latin typeface="NanumBarunGothic"/>
              </a:rPr>
              <a:t>Json</a:t>
            </a:r>
            <a:r>
              <a:rPr lang="en" altLang="ko-Kore-KR" b="0" i="0" dirty="0">
                <a:effectLst/>
                <a:latin typeface="NanumBarunGothic"/>
              </a:rPr>
              <a:t>(application/</a:t>
            </a:r>
            <a:r>
              <a:rPr lang="en" altLang="ko-Kore-KR" b="0" i="0" dirty="0" err="1">
                <a:effectLst/>
                <a:latin typeface="NanumBarunGothic"/>
              </a:rPr>
              <a:t>json</a:t>
            </a:r>
            <a:r>
              <a:rPr lang="en" altLang="ko-Kore-KR" b="0" i="0" dirty="0">
                <a:effectLst/>
                <a:latin typeface="NanumBarunGothic"/>
              </a:rPr>
              <a:t>) </a:t>
            </a:r>
            <a:r>
              <a:rPr lang="ko-KR" altLang="en-US" b="0" i="0" dirty="0">
                <a:effectLst/>
                <a:latin typeface="NanumBarunGothic"/>
              </a:rPr>
              <a:t>형태의 </a:t>
            </a:r>
            <a:r>
              <a:rPr lang="en" altLang="ko-Kore-KR" b="0" i="0" dirty="0">
                <a:effectLst/>
                <a:latin typeface="NanumBarunGothic"/>
              </a:rPr>
              <a:t>HTTP Body </a:t>
            </a:r>
            <a:r>
              <a:rPr lang="ko-KR" altLang="en-US" b="0" i="0" dirty="0">
                <a:effectLst/>
                <a:latin typeface="NanumBarunGothic"/>
              </a:rPr>
              <a:t>데이터를 </a:t>
            </a:r>
            <a:r>
              <a:rPr lang="en" altLang="ko-Kore-KR" b="0" i="0" dirty="0" err="1">
                <a:effectLst/>
                <a:latin typeface="NanumBarunGothic"/>
              </a:rPr>
              <a:t>MessageConverter</a:t>
            </a:r>
            <a:r>
              <a:rPr lang="ko-KR" altLang="en-US" b="0" i="0" dirty="0" err="1">
                <a:effectLst/>
                <a:latin typeface="NanumBarunGothic"/>
              </a:rPr>
              <a:t>를</a:t>
            </a:r>
            <a:r>
              <a:rPr lang="ko-KR" altLang="en-US" b="0" i="0" dirty="0">
                <a:effectLst/>
                <a:latin typeface="NanumBarunGothic"/>
              </a:rPr>
              <a:t> 통해 </a:t>
            </a:r>
            <a:r>
              <a:rPr lang="en" altLang="ko-Kore-KR" b="0" i="0" dirty="0">
                <a:effectLst/>
                <a:latin typeface="NanumBarunGothic"/>
              </a:rPr>
              <a:t>Java </a:t>
            </a:r>
            <a:r>
              <a:rPr lang="ko-KR" altLang="en-US" b="0" i="0" dirty="0">
                <a:effectLst/>
                <a:latin typeface="NanumBarunGothic"/>
              </a:rPr>
              <a:t>객체로 변환시킴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기본 생성자로 객체를 만들고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en" altLang="ko-Kore-KR" b="0" i="0" dirty="0">
                <a:effectLst/>
                <a:latin typeface="NanumBarunGothic"/>
              </a:rPr>
              <a:t>Getter</a:t>
            </a:r>
            <a:r>
              <a:rPr lang="ko-KR" altLang="en-US" b="0" i="0" dirty="0">
                <a:effectLst/>
                <a:latin typeface="NanumBarunGothic"/>
              </a:rPr>
              <a:t>나 </a:t>
            </a:r>
            <a:r>
              <a:rPr lang="en" altLang="ko-Kore-KR" b="0" i="0" dirty="0">
                <a:effectLst/>
                <a:latin typeface="NanumBarunGothic"/>
              </a:rPr>
              <a:t>Setter </a:t>
            </a:r>
            <a:r>
              <a:rPr lang="ko-KR" altLang="en-US" b="0" i="0" dirty="0">
                <a:effectLst/>
                <a:latin typeface="NanumBarunGothic"/>
              </a:rPr>
              <a:t>등의 메소드로 필드를 찾아 </a:t>
            </a:r>
            <a:r>
              <a:rPr lang="en" altLang="ko-Kore-KR" b="0" i="0" dirty="0">
                <a:effectLst/>
                <a:latin typeface="NanumBarunGothic"/>
              </a:rPr>
              <a:t>Reflection</a:t>
            </a:r>
            <a:r>
              <a:rPr lang="ko-KR" altLang="en-US" b="0" i="0" dirty="0" err="1">
                <a:effectLst/>
                <a:latin typeface="NanumBarunGothic"/>
              </a:rPr>
              <a:t>으로</a:t>
            </a:r>
            <a:r>
              <a:rPr lang="ko-KR" altLang="en-US" b="0" i="0" dirty="0">
                <a:effectLst/>
                <a:latin typeface="NanumBarunGothic"/>
              </a:rPr>
              <a:t> 값을 설정함</a:t>
            </a:r>
            <a:endParaRPr lang="en-US" altLang="ko-KR" b="0" i="0" dirty="0"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NanumBarun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NanumBarunGothic"/>
              </a:rPr>
              <a:t>ModelAttribute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폼 형태</a:t>
            </a:r>
            <a:r>
              <a:rPr lang="en-US" altLang="ko-KR" b="0" i="0" dirty="0">
                <a:effectLst/>
                <a:latin typeface="NanumBarunGothic"/>
              </a:rPr>
              <a:t>(</a:t>
            </a:r>
            <a:r>
              <a:rPr lang="en" altLang="ko-Kore-KR" b="0" i="0" dirty="0">
                <a:effectLst/>
                <a:latin typeface="NanumBarunGothic"/>
              </a:rPr>
              <a:t>form)</a:t>
            </a:r>
            <a:r>
              <a:rPr lang="ko-KR" altLang="en-US" b="0" i="0" dirty="0">
                <a:effectLst/>
                <a:latin typeface="NanumBarunGothic"/>
              </a:rPr>
              <a:t>의 </a:t>
            </a:r>
            <a:r>
              <a:rPr lang="en" altLang="ko-Kore-KR" b="0" i="0" dirty="0">
                <a:effectLst/>
                <a:latin typeface="NanumBarunGothic"/>
              </a:rPr>
              <a:t>HTTP Body</a:t>
            </a:r>
            <a:r>
              <a:rPr lang="ko-KR" altLang="en-US" b="0" i="0" dirty="0">
                <a:effectLst/>
                <a:latin typeface="NanumBarunGothic"/>
              </a:rPr>
              <a:t>와 요청 파라미터들을 객체에 </a:t>
            </a:r>
            <a:r>
              <a:rPr lang="ko-KR" altLang="en-US" b="0" i="0" dirty="0" err="1">
                <a:effectLst/>
                <a:latin typeface="NanumBarunGothic"/>
              </a:rPr>
              <a:t>바인딩시킴</a:t>
            </a:r>
            <a:endParaRPr lang="ko-KR" altLang="en-US" b="0" i="0" dirty="0"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기본적으로 생성자로 값이 설정되고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ko-KR" altLang="en-US" b="0" i="0" dirty="0">
                <a:effectLst/>
                <a:latin typeface="NanumBarunGothic"/>
              </a:rPr>
              <a:t>생성자로 설정되지 않은 필드는 </a:t>
            </a:r>
            <a:r>
              <a:rPr lang="en" altLang="ko-Kore-KR" b="0" i="0" dirty="0">
                <a:effectLst/>
                <a:latin typeface="NanumBarunGothic"/>
              </a:rPr>
              <a:t>Setter</a:t>
            </a:r>
            <a:r>
              <a:rPr lang="ko-KR" altLang="en-US" b="0" i="0" dirty="0">
                <a:effectLst/>
                <a:latin typeface="NanumBarunGothic"/>
              </a:rPr>
              <a:t>로 설정됨</a:t>
            </a:r>
          </a:p>
          <a:p>
            <a:br>
              <a:rPr lang="ko-KR" altLang="en-US" dirty="0"/>
            </a:b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602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4228E-76BD-F703-C2E6-11589B45CFE4}"/>
              </a:ext>
            </a:extLst>
          </p:cNvPr>
          <p:cNvSpPr txBox="1"/>
          <p:nvPr/>
        </p:nvSpPr>
        <p:spPr>
          <a:xfrm>
            <a:off x="301161" y="98983"/>
            <a:ext cx="11968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dirty="0"/>
              <a:t>@</a:t>
            </a:r>
            <a:r>
              <a:rPr lang="en-US" altLang="ko-Kore-KR" sz="2400" b="1" dirty="0" err="1"/>
              <a:t>RequestParam</a:t>
            </a:r>
            <a:r>
              <a:rPr lang="ko-KR" altLang="en-US" sz="2400" b="1" dirty="0"/>
              <a:t> 의 속성</a:t>
            </a:r>
            <a:endParaRPr lang="ko-Kore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69A24-2D0C-21E9-B055-9DED1F8749C1}"/>
              </a:ext>
            </a:extLst>
          </p:cNvPr>
          <p:cNvSpPr txBox="1"/>
          <p:nvPr/>
        </p:nvSpPr>
        <p:spPr>
          <a:xfrm>
            <a:off x="301161" y="770008"/>
            <a:ext cx="112565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rgbClr val="FF0000"/>
                </a:solidFill>
              </a:rPr>
              <a:t>name</a:t>
            </a:r>
            <a:r>
              <a:rPr kumimoji="1" lang="en-US" altLang="ko-Kore-KR" sz="1500" dirty="0"/>
              <a:t> – </a:t>
            </a:r>
            <a:r>
              <a:rPr kumimoji="1" lang="ko-KR" altLang="en-US" sz="1500" dirty="0"/>
              <a:t>파라미터의 이름을 지정하는 것으로 다른 속성이 없을 경우 </a:t>
            </a:r>
            <a:r>
              <a:rPr kumimoji="1" lang="en-US" altLang="ko-KR" sz="1500" dirty="0"/>
              <a:t>”name = “</a:t>
            </a:r>
            <a:r>
              <a:rPr kumimoji="1" lang="ko-KR" altLang="en-US" sz="1500" dirty="0"/>
              <a:t> 은 생략이 가능하다</a:t>
            </a:r>
            <a:r>
              <a:rPr kumimoji="1" lang="en-US" altLang="ko-KR" sz="1500" dirty="0"/>
              <a:t>.</a:t>
            </a:r>
          </a:p>
          <a:p>
            <a:endParaRPr kumimoji="1" lang="en-US" altLang="ko-KR" sz="1500" dirty="0"/>
          </a:p>
          <a:p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" altLang="ko-Kore-KR" sz="1500" b="1" i="0" dirty="0" err="1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RequestParam</a:t>
            </a:r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(name = “username”)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" altLang="ko-Kore-KR" sz="1500" b="1" i="0" dirty="0" err="1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RequestParam</a:t>
            </a:r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(“age”)</a:t>
            </a:r>
            <a:r>
              <a:rPr kumimoji="1" lang="ko-KR" altLang="en-US" sz="1500" b="1" dirty="0"/>
              <a:t> </a:t>
            </a:r>
            <a:r>
              <a:rPr kumimoji="1" lang="en-US" altLang="ko-Kore-KR" sz="1500" b="1" dirty="0"/>
              <a:t> </a:t>
            </a:r>
          </a:p>
          <a:p>
            <a:endParaRPr kumimoji="1" lang="en-US" altLang="ko-Kore-KR" sz="1500" dirty="0"/>
          </a:p>
          <a:p>
            <a:r>
              <a:rPr kumimoji="1" lang="en-US" altLang="ko-Kore-KR" sz="1500" dirty="0">
                <a:solidFill>
                  <a:srgbClr val="FF0000"/>
                </a:solidFill>
              </a:rPr>
              <a:t>required</a:t>
            </a:r>
            <a:r>
              <a:rPr kumimoji="1" lang="en-US" altLang="ko-Kore-KR" sz="1500" dirty="0"/>
              <a:t> – </a:t>
            </a:r>
            <a:r>
              <a:rPr kumimoji="1" lang="ko-KR" altLang="en-US" sz="1500" dirty="0"/>
              <a:t>파라미터의 필수 여부를 결정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 기본값으로 필수</a:t>
            </a:r>
            <a:r>
              <a:rPr kumimoji="1" lang="en-US" altLang="ko-KR" sz="1500" dirty="0"/>
              <a:t>(true)</a:t>
            </a:r>
            <a:r>
              <a:rPr kumimoji="1" lang="ko-KR" altLang="en-US" sz="1500" dirty="0"/>
              <a:t>이다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 </a:t>
            </a:r>
            <a:endParaRPr kumimoji="1" lang="en-US" altLang="ko-KR" sz="1500" dirty="0"/>
          </a:p>
          <a:p>
            <a:r>
              <a:rPr kumimoji="1" lang="en-US" altLang="ko-Kore-KR" sz="1500" dirty="0"/>
              <a:t>Required</a:t>
            </a:r>
            <a:r>
              <a:rPr kumimoji="1" lang="ko-KR" altLang="en-US" sz="1500" dirty="0"/>
              <a:t>가 </a:t>
            </a:r>
            <a:r>
              <a:rPr kumimoji="1" lang="en-US" altLang="ko-KR" sz="1500" dirty="0"/>
              <a:t>true</a:t>
            </a:r>
            <a:r>
              <a:rPr kumimoji="1" lang="ko-KR" altLang="en-US" sz="1500" dirty="0"/>
              <a:t>일 때 해당 파라미터가 없으면 </a:t>
            </a:r>
            <a:r>
              <a:rPr kumimoji="1" lang="en-US" altLang="ko-KR" sz="1500" dirty="0"/>
              <a:t>HTTP</a:t>
            </a:r>
            <a:r>
              <a:rPr kumimoji="1" lang="ko-KR" altLang="en-US" sz="1500" dirty="0"/>
              <a:t> 상태코드 </a:t>
            </a:r>
            <a:r>
              <a:rPr kumimoji="1" lang="en-US" altLang="ko-KR" sz="1500" dirty="0"/>
              <a:t>400</a:t>
            </a:r>
            <a:r>
              <a:rPr kumimoji="1" lang="ko-KR" altLang="en-US" sz="1500" dirty="0"/>
              <a:t>을 반환하며 </a:t>
            </a:r>
            <a:r>
              <a:rPr kumimoji="1" lang="en-US" altLang="ko-KR" sz="1500" dirty="0"/>
              <a:t>false</a:t>
            </a:r>
            <a:r>
              <a:rPr kumimoji="1" lang="ko-KR" altLang="en-US" sz="1500" dirty="0"/>
              <a:t>인 경우 해당 파라미터가 없어도 예외가 발생하지 않는다</a:t>
            </a:r>
            <a:r>
              <a:rPr kumimoji="1" lang="en-US" altLang="ko-KR" sz="1500" dirty="0"/>
              <a:t>.</a:t>
            </a:r>
            <a:r>
              <a:rPr kumimoji="1" lang="ko-KR" altLang="en-US" sz="1500" dirty="0"/>
              <a:t> </a:t>
            </a:r>
            <a:endParaRPr kumimoji="1" lang="en-US" altLang="ko-KR" sz="1500" dirty="0"/>
          </a:p>
          <a:p>
            <a:r>
              <a:rPr lang="en" altLang="ko-Kore-KR" sz="15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5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500" b="1" dirty="0">
                <a:solidFill>
                  <a:srgbClr val="BBB529"/>
                </a:solidFill>
                <a:effectLst/>
              </a:rPr>
              <a:t>(name = “username”, required = true)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5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500" b="1" dirty="0">
                <a:solidFill>
                  <a:srgbClr val="BBB529"/>
                </a:solidFill>
                <a:effectLst/>
              </a:rPr>
              <a:t>(name = “username”, required = false)</a:t>
            </a:r>
          </a:p>
          <a:p>
            <a:endParaRPr lang="en" altLang="ko-Kore-KR" sz="1500" b="1" dirty="0">
              <a:solidFill>
                <a:srgbClr val="BBB529"/>
              </a:solidFill>
            </a:endParaRPr>
          </a:p>
          <a:p>
            <a:r>
              <a:rPr lang="en" altLang="ko-Kore-KR" sz="15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500" b="1" dirty="0" err="1">
                <a:solidFill>
                  <a:srgbClr val="BBB529"/>
                </a:solidFill>
                <a:effectLst/>
              </a:rPr>
              <a:t>ResponseBody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500" b="1" dirty="0" err="1">
                <a:solidFill>
                  <a:srgbClr val="BBB529"/>
                </a:solidFill>
                <a:effectLst/>
              </a:rPr>
              <a:t>RequestMapping</a:t>
            </a:r>
            <a:r>
              <a:rPr lang="en" altLang="ko-Kore-KR" sz="1500" b="1" dirty="0">
                <a:solidFill>
                  <a:srgbClr val="BBB529"/>
                </a:solidFill>
                <a:effectLst/>
              </a:rPr>
              <a:t>("/request-param-required")</a:t>
            </a:r>
          </a:p>
          <a:p>
            <a:r>
              <a:rPr lang="en" altLang="ko-Kore-KR" sz="1500" b="1" dirty="0"/>
              <a:t> </a:t>
            </a:r>
            <a:r>
              <a:rPr lang="en" altLang="ko-Kore-KR" sz="1500" b="1" dirty="0">
                <a:solidFill>
                  <a:srgbClr val="CC7832"/>
                </a:solidFill>
                <a:effectLst/>
              </a:rPr>
              <a:t>public</a:t>
            </a:r>
            <a:r>
              <a:rPr lang="en" altLang="ko-Kore-KR" sz="1500" b="1" dirty="0"/>
              <a:t> String </a:t>
            </a:r>
            <a:r>
              <a:rPr lang="en" altLang="ko-Kore-KR" sz="1500" b="1" dirty="0" err="1">
                <a:solidFill>
                  <a:srgbClr val="FFC66D"/>
                </a:solidFill>
                <a:effectLst/>
              </a:rPr>
              <a:t>requestParamRequired</a:t>
            </a:r>
            <a:r>
              <a:rPr lang="en" altLang="ko-Kore-KR" sz="1500" b="1" dirty="0">
                <a:effectLst/>
              </a:rPr>
              <a:t>(</a:t>
            </a:r>
            <a:r>
              <a:rPr lang="en" altLang="ko-Kore-KR" sz="15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5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500" b="1" dirty="0">
                <a:solidFill>
                  <a:srgbClr val="BBB529"/>
                </a:solidFill>
                <a:effectLst/>
              </a:rPr>
              <a:t>(required = true)</a:t>
            </a:r>
            <a:r>
              <a:rPr lang="en" altLang="ko-Kore-KR" sz="1500" b="1" dirty="0">
                <a:effectLst/>
              </a:rPr>
              <a:t> String username, </a:t>
            </a:r>
          </a:p>
          <a:p>
            <a:r>
              <a:rPr lang="en" altLang="ko-Kore-KR" sz="15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5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500" b="1" dirty="0">
                <a:solidFill>
                  <a:srgbClr val="BBB529"/>
                </a:solidFill>
                <a:effectLst/>
              </a:rPr>
              <a:t>(required = false)</a:t>
            </a:r>
            <a:r>
              <a:rPr lang="en" altLang="ko-Kore-KR" sz="1500" b="1" dirty="0">
                <a:effectLst/>
              </a:rPr>
              <a:t> </a:t>
            </a:r>
            <a:r>
              <a:rPr lang="en" altLang="ko-Kore-KR" sz="1500" b="1" dirty="0">
                <a:solidFill>
                  <a:srgbClr val="FFC66D"/>
                </a:solidFill>
                <a:effectLst/>
              </a:rPr>
              <a:t>int</a:t>
            </a:r>
            <a:r>
              <a:rPr lang="en" altLang="ko-Kore-KR" sz="1500" b="1" dirty="0">
                <a:effectLst/>
              </a:rPr>
              <a:t> age)</a:t>
            </a:r>
            <a:r>
              <a:rPr lang="en" altLang="ko-Kore-KR" sz="1500" b="1" dirty="0"/>
              <a:t> { </a:t>
            </a:r>
          </a:p>
          <a:p>
            <a:r>
              <a:rPr lang="en" altLang="ko-Kore-KR" sz="1500" b="1" dirty="0"/>
              <a:t>	</a:t>
            </a:r>
            <a:r>
              <a:rPr lang="en" altLang="ko-Kore-KR" sz="1500" b="1" dirty="0" err="1"/>
              <a:t>log.info</a:t>
            </a:r>
            <a:r>
              <a:rPr lang="en" altLang="ko-Kore-KR" sz="1500" b="1" dirty="0"/>
              <a:t>(</a:t>
            </a:r>
            <a:r>
              <a:rPr lang="en" altLang="ko-Kore-KR" sz="1500" b="1" dirty="0">
                <a:solidFill>
                  <a:srgbClr val="6A8759"/>
                </a:solidFill>
                <a:effectLst/>
              </a:rPr>
              <a:t>"username={}, age={}"</a:t>
            </a:r>
            <a:r>
              <a:rPr lang="en" altLang="ko-Kore-KR" sz="1500" b="1" dirty="0"/>
              <a:t>, username, age);</a:t>
            </a:r>
          </a:p>
          <a:p>
            <a:r>
              <a:rPr lang="en" altLang="ko-Kore-KR" sz="1500" b="1" dirty="0"/>
              <a:t>	 </a:t>
            </a:r>
            <a:r>
              <a:rPr lang="en" altLang="ko-Kore-KR" sz="1500" b="1" dirty="0">
                <a:solidFill>
                  <a:srgbClr val="CC7832"/>
                </a:solidFill>
                <a:effectLst/>
              </a:rPr>
              <a:t>return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solidFill>
                  <a:srgbClr val="6A8759"/>
                </a:solidFill>
                <a:effectLst/>
              </a:rPr>
              <a:t>"ok"</a:t>
            </a:r>
            <a:r>
              <a:rPr lang="en" altLang="ko-Kore-KR" sz="1500" b="1" dirty="0"/>
              <a:t>;</a:t>
            </a:r>
          </a:p>
          <a:p>
            <a:r>
              <a:rPr lang="en" altLang="ko-Kore-KR" sz="1500" b="1" dirty="0"/>
              <a:t> }</a:t>
            </a:r>
            <a:endParaRPr kumimoji="1" lang="ko-Kore-KR" altLang="en-US" sz="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1EDBD-0847-B823-EEB6-76085BF02701}"/>
              </a:ext>
            </a:extLst>
          </p:cNvPr>
          <p:cNvSpPr txBox="1"/>
          <p:nvPr/>
        </p:nvSpPr>
        <p:spPr>
          <a:xfrm>
            <a:off x="301161" y="5226685"/>
            <a:ext cx="83031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username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은 필수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age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는 값이 없어도 상관없다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username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 없는 경우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HTTP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상태 코드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400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예외가 발생한다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age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의 타입은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int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타입이며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int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는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null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값을 허용하지 않는다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따라서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age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가 없는 경우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HTTP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상태 코드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500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예외가 발생한다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74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4FD91-F072-6EE4-D96D-FAEBD02200DB}"/>
              </a:ext>
            </a:extLst>
          </p:cNvPr>
          <p:cNvSpPr txBox="1"/>
          <p:nvPr/>
        </p:nvSpPr>
        <p:spPr>
          <a:xfrm>
            <a:off x="301161" y="669432"/>
            <a:ext cx="1177522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" altLang="ko-Kore-KR" sz="1500" b="1" i="0" dirty="0" err="1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ResponseBody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" altLang="ko-Kore-KR" sz="1500" b="1" i="0" dirty="0" err="1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RequestMapping</a:t>
            </a:r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("/request-param-required")</a:t>
            </a:r>
          </a:p>
          <a:p>
            <a:r>
              <a:rPr lang="en" altLang="ko-Kore-KR" sz="1500" b="1" i="0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" altLang="ko-Kore-KR" sz="1500" b="1" i="0" dirty="0" err="1">
                <a:solidFill>
                  <a:srgbClr val="FFC66D"/>
                </a:solidFill>
                <a:effectLst/>
                <a:latin typeface="Courier New" panose="02070309020205020404" pitchFamily="49" charset="0"/>
              </a:rPr>
              <a:t>requestParamRequired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" altLang="ko-Kore-KR" sz="1500" b="1" i="0" dirty="0" err="1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RequestParam</a:t>
            </a:r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(required = true)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 String username, </a:t>
            </a:r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" altLang="ko-Kore-KR" sz="1500" b="1" i="0" dirty="0" err="1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RequestParam</a:t>
            </a:r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(required = false)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 Integer age) { </a:t>
            </a:r>
          </a:p>
          <a:p>
            <a:r>
              <a:rPr lang="en" altLang="ko-Kore-KR" sz="1500" b="1" dirty="0">
                <a:solidFill>
                  <a:srgbClr val="A9B7C6"/>
                </a:solidFill>
                <a:latin typeface="Courier New" panose="02070309020205020404" pitchFamily="49" charset="0"/>
              </a:rPr>
              <a:t>	</a:t>
            </a:r>
            <a:r>
              <a:rPr lang="en" altLang="ko-Kore-KR" sz="1500" b="1" i="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log.info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sz="1500" b="1" i="0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"username={}, age={}"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, username, age); </a:t>
            </a:r>
          </a:p>
          <a:p>
            <a:r>
              <a:rPr lang="en" altLang="ko-Kore-KR" sz="1500" b="1" dirty="0">
                <a:solidFill>
                  <a:srgbClr val="A9B7C6"/>
                </a:solidFill>
                <a:latin typeface="Courier New" panose="02070309020205020404" pitchFamily="49" charset="0"/>
              </a:rPr>
              <a:t>	</a:t>
            </a:r>
            <a:r>
              <a:rPr lang="en" altLang="ko-Kore-KR" sz="1500" b="1" i="0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sz="1500" b="1" i="0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"ok"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}</a:t>
            </a:r>
            <a:endParaRPr lang="ko-Kore-KR" alt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A2593-C048-10FF-B106-38CAA80A5100}"/>
              </a:ext>
            </a:extLst>
          </p:cNvPr>
          <p:cNvSpPr txBox="1"/>
          <p:nvPr/>
        </p:nvSpPr>
        <p:spPr>
          <a:xfrm>
            <a:off x="301161" y="98983"/>
            <a:ext cx="11968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dirty="0"/>
              <a:t>@</a:t>
            </a:r>
            <a:r>
              <a:rPr lang="en-US" altLang="ko-Kore-KR" sz="2400" b="1" dirty="0" err="1"/>
              <a:t>RequestParam</a:t>
            </a:r>
            <a:r>
              <a:rPr lang="ko-KR" altLang="en-US" sz="2400" b="1" dirty="0"/>
              <a:t> 의 속성</a:t>
            </a:r>
            <a:endParaRPr lang="ko-Kore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DBCDB-BCE0-2DC4-A5BF-027C94A6F56C}"/>
              </a:ext>
            </a:extLst>
          </p:cNvPr>
          <p:cNvSpPr txBox="1"/>
          <p:nvPr/>
        </p:nvSpPr>
        <p:spPr>
          <a:xfrm>
            <a:off x="240872" y="2377592"/>
            <a:ext cx="1202833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" altLang="ko-Kore-KR" sz="1400" b="0" i="0" dirty="0">
                <a:solidFill>
                  <a:srgbClr val="333333"/>
                </a:solidFill>
                <a:effectLst/>
                <a:latin typeface="Noto Sans KR"/>
              </a:rPr>
              <a:t>age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의 타입을 </a:t>
            </a:r>
            <a:r>
              <a:rPr lang="en" altLang="ko-Kore-KR" sz="1400" b="0" i="0" dirty="0">
                <a:solidFill>
                  <a:srgbClr val="333333"/>
                </a:solidFill>
                <a:effectLst/>
                <a:latin typeface="Noto Sans KR"/>
              </a:rPr>
              <a:t>Integer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로 바꿔야 </a:t>
            </a:r>
            <a:r>
              <a:rPr lang="en" altLang="ko-Kore-KR" sz="1400" b="0" i="0" dirty="0">
                <a:solidFill>
                  <a:srgbClr val="333333"/>
                </a:solidFill>
                <a:effectLst/>
                <a:latin typeface="Noto Sans KR"/>
              </a:rPr>
              <a:t>null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값을 허용하게 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 따라서 위 코드의 경우 </a:t>
            </a:r>
            <a:r>
              <a:rPr lang="en" altLang="ko-Kore-KR" sz="1400" b="0" i="0" dirty="0">
                <a:solidFill>
                  <a:srgbClr val="333333"/>
                </a:solidFill>
                <a:effectLst/>
                <a:latin typeface="Noto Sans KR"/>
              </a:rPr>
              <a:t>age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가 없어도 정상적으로 응답하게 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sz="1400" b="1" i="0" dirty="0">
                <a:solidFill>
                  <a:srgbClr val="FF0000"/>
                </a:solidFill>
                <a:effectLst/>
                <a:latin typeface="Noto Sans KR"/>
              </a:rPr>
              <a:t>주의할 점</a:t>
            </a:r>
            <a:endParaRPr lang="ko-KR" altLang="en-US" sz="1400" b="0" i="0" dirty="0">
              <a:solidFill>
                <a:srgbClr val="FF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 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ans KR"/>
              </a:rPr>
              <a:t>/</a:t>
            </a:r>
            <a:r>
              <a:rPr lang="en" altLang="ko-Kore-KR" sz="1400" b="0" i="0" dirty="0" err="1">
                <a:solidFill>
                  <a:srgbClr val="333333"/>
                </a:solidFill>
                <a:effectLst/>
                <a:latin typeface="Noto Sans KR"/>
              </a:rPr>
              <a:t>request-param?username</a:t>
            </a:r>
            <a:r>
              <a:rPr lang="en" altLang="ko-Kore-KR" sz="1400" b="0" i="0" dirty="0">
                <a:solidFill>
                  <a:srgbClr val="333333"/>
                </a:solidFill>
                <a:effectLst/>
                <a:latin typeface="Noto Sans KR"/>
              </a:rPr>
              <a:t>=”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요청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 파라미터의 이름만 있고 값이 없는 경우에는 빈문자로 취급하여 예외가 발생하지 않음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 값이 없는 </a:t>
            </a:r>
            <a:r>
              <a:rPr lang="en" altLang="ko-Kore-KR" sz="1400" b="0" i="0" dirty="0">
                <a:solidFill>
                  <a:srgbClr val="333333"/>
                </a:solidFill>
                <a:effectLst/>
                <a:latin typeface="Noto Sans KR"/>
              </a:rPr>
              <a:t>null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과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Noto Sans KR"/>
              </a:rPr>
              <a:t>빈문자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 “”는 서로 다른 개념이기 때문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7AF4B-D93D-FFBA-C298-052D481A1ED4}"/>
              </a:ext>
            </a:extLst>
          </p:cNvPr>
          <p:cNvSpPr txBox="1"/>
          <p:nvPr/>
        </p:nvSpPr>
        <p:spPr>
          <a:xfrm>
            <a:off x="240872" y="4109545"/>
            <a:ext cx="11835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 err="1"/>
              <a:t>defaultValue</a:t>
            </a:r>
            <a:r>
              <a:rPr kumimoji="1" lang="en-US" altLang="ko-Kore-KR" sz="1400" dirty="0"/>
              <a:t> –</a:t>
            </a:r>
            <a:r>
              <a:rPr kumimoji="1" lang="ko-KR" altLang="en-US" sz="1400" dirty="0"/>
              <a:t> 파라미터에 값이 없는 경우 </a:t>
            </a:r>
            <a:r>
              <a:rPr kumimoji="1" lang="en-US" altLang="ko-KR" sz="1400" dirty="0" err="1"/>
              <a:t>defaultValue</a:t>
            </a:r>
            <a:r>
              <a:rPr kumimoji="1" lang="ko-KR" altLang="en-US" sz="1400" dirty="0"/>
              <a:t> 속성을 사용하여 기본 값을 적용할 수 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r>
              <a:rPr kumimoji="1" lang="ko-KR" altLang="en-US" sz="1400" dirty="0"/>
              <a:t>이 경우 기본 값이 설정되어 있기 때문에 </a:t>
            </a:r>
            <a:r>
              <a:rPr kumimoji="1" lang="en-US" altLang="ko-KR" sz="1400" dirty="0"/>
              <a:t>required</a:t>
            </a:r>
            <a:r>
              <a:rPr kumimoji="1" lang="ko-KR" altLang="en-US" sz="1400" dirty="0"/>
              <a:t>와 함께 사용하더라도 </a:t>
            </a:r>
            <a:r>
              <a:rPr kumimoji="1" lang="en-US" altLang="ko-KR" sz="1400" dirty="0"/>
              <a:t>required</a:t>
            </a:r>
            <a:r>
              <a:rPr kumimoji="1" lang="ko-KR" altLang="en-US" sz="1400" dirty="0"/>
              <a:t>는 의미가 없어진다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83C45-C327-CE62-3B28-C142C7316D7B}"/>
              </a:ext>
            </a:extLst>
          </p:cNvPr>
          <p:cNvSpPr txBox="1"/>
          <p:nvPr/>
        </p:nvSpPr>
        <p:spPr>
          <a:xfrm>
            <a:off x="178243" y="4764280"/>
            <a:ext cx="118355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(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defaultValue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 = "guest")</a:t>
            </a:r>
            <a:r>
              <a:rPr lang="en" altLang="ko-Kore-KR" sz="1400" b="1" dirty="0"/>
              <a:t> String username, 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(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defaultValue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 = "-1")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FFC66D"/>
                </a:solidFill>
                <a:effectLst/>
              </a:rPr>
              <a:t>int</a:t>
            </a:r>
            <a:r>
              <a:rPr lang="en" altLang="ko-Kore-KR" sz="1400" b="1" dirty="0"/>
              <a:t> age)</a:t>
            </a:r>
          </a:p>
          <a:p>
            <a:r>
              <a:rPr lang="en" altLang="ko-Kore-KR" sz="14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ResponseBody</a:t>
            </a:r>
            <a:r>
              <a:rPr lang="en" altLang="ko-Kore-KR" sz="1400" b="1" dirty="0"/>
              <a:t> </a:t>
            </a:r>
          </a:p>
          <a:p>
            <a:r>
              <a:rPr lang="en" altLang="ko-Kore-KR" sz="14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RequestMapping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("/request-param-default")</a:t>
            </a:r>
            <a:r>
              <a:rPr lang="en" altLang="ko-Kore-KR" sz="1400" b="1" dirty="0"/>
              <a:t> </a:t>
            </a:r>
          </a:p>
          <a:p>
            <a:r>
              <a:rPr lang="en" altLang="ko-Kore-KR" sz="1400" b="1" dirty="0">
                <a:solidFill>
                  <a:srgbClr val="CC7832"/>
                </a:solidFill>
                <a:effectLst/>
              </a:rPr>
              <a:t>public</a:t>
            </a:r>
            <a:r>
              <a:rPr lang="en" altLang="ko-Kore-KR" sz="1400" b="1" dirty="0"/>
              <a:t> String </a:t>
            </a:r>
            <a:r>
              <a:rPr lang="en" altLang="ko-Kore-KR" sz="1400" b="1" dirty="0" err="1">
                <a:solidFill>
                  <a:srgbClr val="FFC66D"/>
                </a:solidFill>
                <a:effectLst/>
              </a:rPr>
              <a:t>requestParamDefault</a:t>
            </a:r>
            <a:r>
              <a:rPr lang="en" altLang="ko-Kore-KR" sz="1400" b="1" dirty="0">
                <a:effectLst/>
              </a:rPr>
              <a:t>( 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(required = true, 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defaultValue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 = "guest")</a:t>
            </a:r>
            <a:r>
              <a:rPr lang="en" altLang="ko-Kore-KR" sz="1400" b="1" dirty="0">
                <a:effectLst/>
              </a:rPr>
              <a:t> String username, 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(required = false, 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defaultValue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 = "-1")</a:t>
            </a:r>
            <a:r>
              <a:rPr lang="en" altLang="ko-Kore-KR" sz="1400" b="1" dirty="0">
                <a:effectLst/>
              </a:rPr>
              <a:t> </a:t>
            </a:r>
            <a:r>
              <a:rPr lang="en" altLang="ko-Kore-KR" sz="1400" b="1" dirty="0">
                <a:solidFill>
                  <a:srgbClr val="FFC66D"/>
                </a:solidFill>
                <a:effectLst/>
              </a:rPr>
              <a:t>int</a:t>
            </a:r>
            <a:r>
              <a:rPr lang="en" altLang="ko-Kore-KR" sz="1400" b="1" dirty="0">
                <a:effectLst/>
              </a:rPr>
              <a:t> age)</a:t>
            </a:r>
            <a:r>
              <a:rPr lang="en" altLang="ko-Kore-KR" sz="1400" b="1" dirty="0"/>
              <a:t> {</a:t>
            </a:r>
          </a:p>
          <a:p>
            <a:r>
              <a:rPr lang="en" altLang="ko-Kore-KR" sz="1400" b="1" dirty="0"/>
              <a:t> 	</a:t>
            </a:r>
            <a:r>
              <a:rPr lang="en" altLang="ko-Kore-KR" sz="1400" b="1" dirty="0" err="1"/>
              <a:t>log.info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6A8759"/>
                </a:solidFill>
                <a:effectLst/>
              </a:rPr>
              <a:t>"username={}, age={}"</a:t>
            </a:r>
            <a:r>
              <a:rPr lang="en" altLang="ko-Kore-KR" sz="1400" b="1" dirty="0"/>
              <a:t>, username, age); </a:t>
            </a:r>
          </a:p>
          <a:p>
            <a:r>
              <a:rPr lang="en" altLang="ko-Kore-KR" sz="1400" b="1" dirty="0">
                <a:solidFill>
                  <a:srgbClr val="CC7832"/>
                </a:solidFill>
                <a:effectLst/>
              </a:rPr>
              <a:t>	return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6A8759"/>
                </a:solidFill>
                <a:effectLst/>
              </a:rPr>
              <a:t>"ok"</a:t>
            </a:r>
            <a:r>
              <a:rPr lang="en" altLang="ko-Kore-KR" sz="1400" b="1" dirty="0"/>
              <a:t>;</a:t>
            </a:r>
          </a:p>
          <a:p>
            <a:r>
              <a:rPr lang="en" altLang="ko-Kore-KR" sz="1400" b="1" dirty="0"/>
              <a:t> }</a:t>
            </a:r>
            <a:endParaRPr lang="ko-Kore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66E82-BAA1-414D-04FF-EDB99811D6EF}"/>
              </a:ext>
            </a:extLst>
          </p:cNvPr>
          <p:cNvSpPr txBox="1"/>
          <p:nvPr/>
        </p:nvSpPr>
        <p:spPr>
          <a:xfrm>
            <a:off x="4845269" y="5697188"/>
            <a:ext cx="1196077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이 경우 </a:t>
            </a:r>
            <a:r>
              <a:rPr lang="en" altLang="ko-Kore-KR" sz="900" b="1" i="0" dirty="0">
                <a:solidFill>
                  <a:srgbClr val="555555"/>
                </a:solidFill>
                <a:effectLst/>
                <a:latin typeface="Noto Sans KR"/>
              </a:rPr>
              <a:t>required</a:t>
            </a:r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는 의미가 없어진다</a:t>
            </a:r>
            <a:r>
              <a:rPr lang="en-US" altLang="ko-KR" sz="900" b="1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900" b="1" i="0" dirty="0">
                <a:solidFill>
                  <a:srgbClr val="333333"/>
                </a:solidFill>
                <a:effectLst/>
                <a:latin typeface="Noto Sans KR"/>
              </a:rPr>
              <a:t>/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request-param-default</a:t>
            </a:r>
            <a:r>
              <a:rPr lang="ko-KR" altLang="en-US" sz="900" b="1" i="0" dirty="0" err="1">
                <a:solidFill>
                  <a:srgbClr val="333333"/>
                </a:solidFill>
                <a:effectLst/>
                <a:latin typeface="Noto Sans KR"/>
              </a:rPr>
              <a:t>를</a:t>
            </a:r>
            <a:r>
              <a:rPr lang="ko-KR" altLang="en-US" sz="900" b="1" i="0" dirty="0">
                <a:solidFill>
                  <a:srgbClr val="333333"/>
                </a:solidFill>
                <a:effectLst/>
                <a:latin typeface="Noto Sans KR"/>
              </a:rPr>
              <a:t> 요청한 경우 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username=guest, age=-1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/</a:t>
            </a:r>
            <a:r>
              <a:rPr lang="en" altLang="ko-Kore-KR" sz="900" b="1" i="0" dirty="0" err="1">
                <a:solidFill>
                  <a:srgbClr val="333333"/>
                </a:solidFill>
                <a:effectLst/>
                <a:latin typeface="Noto Sans KR"/>
              </a:rPr>
              <a:t>request-param-default?username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=hello</a:t>
            </a:r>
            <a:r>
              <a:rPr lang="ko-KR" altLang="en-US" sz="900" b="1" i="0" dirty="0" err="1">
                <a:solidFill>
                  <a:srgbClr val="333333"/>
                </a:solidFill>
                <a:effectLst/>
                <a:latin typeface="Noto Sans KR"/>
              </a:rPr>
              <a:t>를</a:t>
            </a:r>
            <a:r>
              <a:rPr lang="ko-KR" altLang="en-US" sz="900" b="1" i="0" dirty="0">
                <a:solidFill>
                  <a:srgbClr val="333333"/>
                </a:solidFill>
                <a:effectLst/>
                <a:latin typeface="Noto Sans KR"/>
              </a:rPr>
              <a:t> 요청한 경우 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username=hello, age=-1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/</a:t>
            </a:r>
            <a:r>
              <a:rPr lang="en" altLang="ko-Kore-KR" sz="900" b="1" i="0" dirty="0" err="1">
                <a:solidFill>
                  <a:srgbClr val="333333"/>
                </a:solidFill>
                <a:effectLst/>
                <a:latin typeface="Noto Sans KR"/>
              </a:rPr>
              <a:t>request-param-default?age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=20</a:t>
            </a:r>
            <a:r>
              <a:rPr lang="ko-KR" altLang="en-US" sz="900" b="1" i="0" dirty="0">
                <a:solidFill>
                  <a:srgbClr val="333333"/>
                </a:solidFill>
                <a:effectLst/>
                <a:latin typeface="Noto Sans KR"/>
              </a:rPr>
              <a:t>을 요청한 경우 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username=guest, age=20</a:t>
            </a:r>
          </a:p>
          <a:p>
            <a:pPr algn="l"/>
            <a:r>
              <a:rPr lang="en" altLang="ko-Kore-KR" sz="900" b="1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추가적으로 </a:t>
            </a:r>
            <a:r>
              <a:rPr lang="en" altLang="ko-Kore-KR" sz="900" b="1" i="0" dirty="0">
                <a:solidFill>
                  <a:srgbClr val="555555"/>
                </a:solidFill>
                <a:effectLst/>
                <a:latin typeface="Noto Sans KR"/>
              </a:rPr>
              <a:t>username</a:t>
            </a:r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을 공백</a:t>
            </a:r>
            <a:r>
              <a:rPr lang="en-US" altLang="ko-KR" sz="900" b="1" i="0" dirty="0">
                <a:solidFill>
                  <a:srgbClr val="555555"/>
                </a:solidFill>
                <a:effectLst/>
                <a:latin typeface="Noto Sans KR"/>
              </a:rPr>
              <a:t>(“”)</a:t>
            </a:r>
            <a:r>
              <a:rPr lang="ko-KR" altLang="en-US" sz="900" b="1" i="0" dirty="0" err="1">
                <a:solidFill>
                  <a:srgbClr val="555555"/>
                </a:solidFill>
                <a:effectLst/>
                <a:latin typeface="Noto Sans KR"/>
              </a:rPr>
              <a:t>으로</a:t>
            </a:r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 전달하더라도 </a:t>
            </a:r>
            <a:r>
              <a:rPr lang="en" altLang="ko-Kore-KR" sz="900" b="1" i="0" dirty="0" err="1">
                <a:solidFill>
                  <a:srgbClr val="555555"/>
                </a:solidFill>
                <a:effectLst/>
                <a:latin typeface="Noto Sans KR"/>
              </a:rPr>
              <a:t>defaultValue</a:t>
            </a:r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인 </a:t>
            </a:r>
            <a:r>
              <a:rPr lang="en" altLang="ko-Kore-KR" sz="900" b="1" i="0" dirty="0">
                <a:solidFill>
                  <a:srgbClr val="555555"/>
                </a:solidFill>
                <a:effectLst/>
                <a:latin typeface="Noto Sans KR"/>
              </a:rPr>
              <a:t>guest</a:t>
            </a:r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로 적용된다</a:t>
            </a:r>
            <a:r>
              <a:rPr lang="en-US" altLang="ko-KR" sz="900" b="1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900" b="1" i="0" dirty="0">
                <a:solidFill>
                  <a:srgbClr val="333333"/>
                </a:solidFill>
                <a:effectLst/>
                <a:latin typeface="Noto Sans KR"/>
              </a:rPr>
              <a:t>/</a:t>
            </a:r>
            <a:r>
              <a:rPr lang="en" altLang="ko-Kore-KR" sz="900" b="1" i="0" dirty="0" err="1">
                <a:solidFill>
                  <a:srgbClr val="333333"/>
                </a:solidFill>
                <a:effectLst/>
                <a:latin typeface="Noto Sans KR"/>
              </a:rPr>
              <a:t>request-param-default?username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=</a:t>
            </a:r>
            <a:r>
              <a:rPr lang="ko-KR" altLang="en-US" sz="900" b="1" i="0" dirty="0" err="1">
                <a:solidFill>
                  <a:srgbClr val="333333"/>
                </a:solidFill>
                <a:effectLst/>
                <a:latin typeface="Noto Sans KR"/>
              </a:rPr>
              <a:t>를</a:t>
            </a:r>
            <a:r>
              <a:rPr lang="ko-KR" altLang="en-US" sz="900" b="1" i="0" dirty="0">
                <a:solidFill>
                  <a:srgbClr val="333333"/>
                </a:solidFill>
                <a:effectLst/>
                <a:latin typeface="Noto Sans KR"/>
              </a:rPr>
              <a:t> 요청한 경우 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username=guest, age=-1</a:t>
            </a:r>
          </a:p>
        </p:txBody>
      </p:sp>
    </p:spTree>
    <p:extLst>
      <p:ext uri="{BB962C8B-B14F-4D97-AF65-F5344CB8AC3E}">
        <p14:creationId xmlns:p14="http://schemas.microsoft.com/office/powerpoint/2010/main" val="426847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5D9DB-4102-9C4A-E21C-DEE97875A7A7}"/>
              </a:ext>
            </a:extLst>
          </p:cNvPr>
          <p:cNvSpPr txBox="1"/>
          <p:nvPr/>
        </p:nvSpPr>
        <p:spPr>
          <a:xfrm>
            <a:off x="240846" y="-451945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500" b="1" dirty="0">
                <a:latin typeface="+mj-ea"/>
                <a:ea typeface="+mj-ea"/>
                <a:cs typeface="+mj-cs"/>
              </a:rPr>
              <a:t>@</a:t>
            </a:r>
            <a:r>
              <a:rPr kumimoji="1" lang="en-US" altLang="ko-KR" sz="3500" b="1" dirty="0" err="1">
                <a:latin typeface="+mj-ea"/>
                <a:ea typeface="+mj-ea"/>
                <a:cs typeface="+mj-cs"/>
              </a:rPr>
              <a:t>RequestBody</a:t>
            </a:r>
            <a:endParaRPr kumimoji="1" lang="en-US" altLang="en-US" sz="3500" b="1" dirty="0">
              <a:latin typeface="+mj-ea"/>
              <a:ea typeface="+mj-ea"/>
              <a:cs typeface="+mj-cs"/>
            </a:endParaRP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0CB9AC65-DEF7-3FA3-2129-B13FC5E0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1150"/>
            <a:ext cx="6095999" cy="5233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 descr="텍스트, 영수증, 폰트, 대수학이(가) 표시된 사진&#10;&#10;자동 생성된 설명">
            <a:extLst>
              <a:ext uri="{FF2B5EF4-FFF2-40B4-BE49-F238E27FC236}">
                <a16:creationId xmlns:a16="http://schemas.microsoft.com/office/drawing/2014/main" id="{BAB613F7-AAFB-3320-5DF4-CE44B864D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721" y="1031150"/>
            <a:ext cx="5981278" cy="3690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CC109F4-F4B5-63BE-441B-EFCB9910C2AB}"/>
              </a:ext>
            </a:extLst>
          </p:cNvPr>
          <p:cNvCxnSpPr>
            <a:cxnSpLocks/>
          </p:cNvCxnSpPr>
          <p:nvPr/>
        </p:nvCxnSpPr>
        <p:spPr>
          <a:xfrm>
            <a:off x="167273" y="5085054"/>
            <a:ext cx="41104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11789F9-6593-681B-A259-C56109789662}"/>
              </a:ext>
            </a:extLst>
          </p:cNvPr>
          <p:cNvCxnSpPr/>
          <p:nvPr/>
        </p:nvCxnSpPr>
        <p:spPr>
          <a:xfrm>
            <a:off x="546538" y="5602014"/>
            <a:ext cx="47927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36AC7-A63A-A19A-A245-02253244E478}"/>
              </a:ext>
            </a:extLst>
          </p:cNvPr>
          <p:cNvSpPr txBox="1"/>
          <p:nvPr/>
        </p:nvSpPr>
        <p:spPr>
          <a:xfrm>
            <a:off x="240846" y="-451945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500" b="1" dirty="0">
                <a:latin typeface="+mj-ea"/>
                <a:ea typeface="+mj-ea"/>
                <a:cs typeface="+mj-cs"/>
              </a:rPr>
              <a:t>@</a:t>
            </a:r>
            <a:r>
              <a:rPr kumimoji="1" lang="en-US" altLang="ko-KR" sz="3500" b="1" dirty="0" err="1">
                <a:latin typeface="+mj-ea"/>
                <a:ea typeface="+mj-ea"/>
                <a:cs typeface="+mj-cs"/>
              </a:rPr>
              <a:t>RequestBody</a:t>
            </a:r>
            <a:r>
              <a:rPr kumimoji="1" lang="ko-KR" altLang="en-US" sz="3500" b="1" dirty="0">
                <a:latin typeface="+mj-ea"/>
                <a:ea typeface="+mj-ea"/>
                <a:cs typeface="+mj-cs"/>
              </a:rPr>
              <a:t> </a:t>
            </a:r>
            <a:r>
              <a:rPr kumimoji="1" lang="en-US" altLang="ko-KR" sz="3500" b="1" dirty="0">
                <a:latin typeface="+mj-ea"/>
                <a:ea typeface="+mj-ea"/>
                <a:cs typeface="+mj-cs"/>
              </a:rPr>
              <a:t>-&gt;</a:t>
            </a:r>
            <a:endParaRPr kumimoji="1" lang="en-US" altLang="en-US" sz="3500" b="1" dirty="0">
              <a:latin typeface="+mj-ea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A6276-66BA-0B1F-8FF1-04EFEC6F2F50}"/>
              </a:ext>
            </a:extLst>
          </p:cNvPr>
          <p:cNvSpPr txBox="1"/>
          <p:nvPr/>
        </p:nvSpPr>
        <p:spPr>
          <a:xfrm>
            <a:off x="4256690" y="2057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json</a:t>
            </a:r>
            <a:r>
              <a:rPr lang="en" altLang="ko-Kore-KR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기반의 </a:t>
            </a:r>
            <a:r>
              <a:rPr lang="en" altLang="ko-Kore-KR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HTTP Body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를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 자바 객체로 변환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81353-804F-446B-B852-E35053DDDF3A}"/>
              </a:ext>
            </a:extLst>
          </p:cNvPr>
          <p:cNvSpPr txBox="1"/>
          <p:nvPr/>
        </p:nvSpPr>
        <p:spPr>
          <a:xfrm>
            <a:off x="315309" y="1446575"/>
            <a:ext cx="1171903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effectLst/>
              </a:rPr>
              <a:t>// </a:t>
            </a:r>
            <a:r>
              <a:rPr lang="ko-KR" altLang="en-US" sz="1500" b="1" dirty="0">
                <a:effectLst/>
              </a:rPr>
              <a:t>객체</a:t>
            </a:r>
            <a:endParaRPr lang="en-US" altLang="ko-KR" sz="1500" b="1" dirty="0">
              <a:effectLst/>
            </a:endParaRPr>
          </a:p>
          <a:p>
            <a:r>
              <a:rPr lang="ko-KR" altLang="en-US" sz="1500" b="1" dirty="0"/>
              <a:t> </a:t>
            </a:r>
            <a:r>
              <a:rPr lang="en" altLang="ko-Kore-KR" sz="1500" b="1" dirty="0">
                <a:effectLst/>
              </a:rPr>
              <a:t>public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class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Entity{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	private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Long</a:t>
            </a:r>
            <a:r>
              <a:rPr lang="en" altLang="ko-Kore-KR" sz="1500" b="1" dirty="0"/>
              <a:t> id</a:t>
            </a:r>
            <a:r>
              <a:rPr lang="en" altLang="ko-Kore-KR" sz="1500" b="1" dirty="0">
                <a:effectLst/>
              </a:rPr>
              <a:t>;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	private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String</a:t>
            </a:r>
            <a:r>
              <a:rPr lang="en" altLang="ko-Kore-KR" sz="1500" b="1" dirty="0"/>
              <a:t> name</a:t>
            </a:r>
            <a:r>
              <a:rPr lang="en" altLang="ko-Kore-KR" sz="1500" b="1" dirty="0">
                <a:effectLst/>
              </a:rPr>
              <a:t>;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	private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String</a:t>
            </a:r>
            <a:r>
              <a:rPr lang="en" altLang="ko-Kore-KR" sz="1500" b="1" dirty="0"/>
              <a:t> address</a:t>
            </a:r>
            <a:r>
              <a:rPr lang="en" altLang="ko-Kore-KR" sz="1500" b="1" dirty="0">
                <a:effectLst/>
              </a:rPr>
              <a:t>;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}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// API Controller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@</a:t>
            </a:r>
            <a:r>
              <a:rPr lang="en" altLang="ko-Kore-KR" sz="1500" b="1" dirty="0" err="1">
                <a:effectLst/>
              </a:rPr>
              <a:t>PostMapping</a:t>
            </a:r>
            <a:r>
              <a:rPr lang="en" altLang="ko-Kore-KR" sz="1500" b="1" dirty="0">
                <a:effectLst/>
              </a:rPr>
              <a:t>("/</a:t>
            </a:r>
            <a:r>
              <a:rPr lang="en" altLang="ko-Kore-KR" sz="1500" b="1" dirty="0" err="1">
                <a:effectLst/>
              </a:rPr>
              <a:t>api</a:t>
            </a:r>
            <a:r>
              <a:rPr lang="en" altLang="ko-Kore-KR" sz="1500" b="1" dirty="0">
                <a:effectLst/>
              </a:rPr>
              <a:t>/post")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public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void</a:t>
            </a:r>
            <a:r>
              <a:rPr lang="en" altLang="ko-Kore-KR" sz="1500" b="1" dirty="0"/>
              <a:t> </a:t>
            </a:r>
            <a:r>
              <a:rPr lang="en" altLang="ko-Kore-KR" sz="1500" b="1" dirty="0" err="1">
                <a:effectLst/>
              </a:rPr>
              <a:t>requestTest</a:t>
            </a:r>
            <a:r>
              <a:rPr lang="en" altLang="ko-Kore-KR" sz="1500" b="1" dirty="0">
                <a:solidFill>
                  <a:srgbClr val="FF0000"/>
                </a:solidFill>
                <a:effectLst/>
              </a:rPr>
              <a:t>(@</a:t>
            </a:r>
            <a:r>
              <a:rPr lang="en" altLang="ko-Kore-KR" sz="1500" b="1" dirty="0" err="1">
                <a:solidFill>
                  <a:srgbClr val="FF0000"/>
                </a:solidFill>
                <a:effectLst/>
              </a:rPr>
              <a:t>RequestBody</a:t>
            </a:r>
            <a:r>
              <a:rPr lang="en" altLang="ko-Kore-KR" sz="1500" b="1" dirty="0">
                <a:solidFill>
                  <a:srgbClr val="FF0000"/>
                </a:solidFill>
              </a:rPr>
              <a:t> </a:t>
            </a:r>
            <a:r>
              <a:rPr lang="en" altLang="ko-Kore-KR" sz="1500" b="1" dirty="0">
                <a:solidFill>
                  <a:srgbClr val="FF0000"/>
                </a:solidFill>
                <a:effectLst/>
              </a:rPr>
              <a:t>Entity</a:t>
            </a:r>
            <a:r>
              <a:rPr lang="en" altLang="ko-Kore-KR" sz="1500" b="1" dirty="0">
                <a:solidFill>
                  <a:srgbClr val="FF0000"/>
                </a:solidFill>
              </a:rPr>
              <a:t> entity</a:t>
            </a:r>
            <a:r>
              <a:rPr lang="en" altLang="ko-Kore-KR" sz="1500" b="1" dirty="0">
                <a:effectLst/>
              </a:rPr>
              <a:t>)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{</a:t>
            </a:r>
          </a:p>
          <a:p>
            <a:r>
              <a:rPr lang="en" altLang="ko-Kore-KR" sz="1500" b="1" dirty="0"/>
              <a:t>	 </a:t>
            </a:r>
            <a:r>
              <a:rPr lang="en" altLang="ko-Kore-KR" sz="1500" b="1" dirty="0" err="1">
                <a:effectLst/>
              </a:rPr>
              <a:t>System.</a:t>
            </a:r>
            <a:r>
              <a:rPr lang="en" altLang="ko-Kore-KR" sz="1500" b="1" dirty="0" err="1"/>
              <a:t>out</a:t>
            </a:r>
            <a:r>
              <a:rPr lang="en" altLang="ko-Kore-KR" sz="1500" b="1" dirty="0" err="1">
                <a:effectLst/>
              </a:rPr>
              <a:t>.println</a:t>
            </a:r>
            <a:r>
              <a:rPr lang="en" altLang="ko-Kore-KR" sz="1500" b="1" dirty="0">
                <a:effectLst/>
              </a:rPr>
              <a:t>("id = "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+</a:t>
            </a:r>
            <a:r>
              <a:rPr lang="en" altLang="ko-Kore-KR" sz="1500" b="1" dirty="0"/>
              <a:t> </a:t>
            </a:r>
            <a:r>
              <a:rPr lang="en" altLang="ko-Kore-KR" sz="1500" b="1" dirty="0" err="1"/>
              <a:t>entity</a:t>
            </a:r>
            <a:r>
              <a:rPr lang="en" altLang="ko-Kore-KR" sz="1500" b="1" dirty="0" err="1">
                <a:effectLst/>
              </a:rPr>
              <a:t>.</a:t>
            </a:r>
            <a:r>
              <a:rPr lang="en" altLang="ko-Kore-KR" sz="1500" b="1" dirty="0" err="1"/>
              <a:t>id</a:t>
            </a:r>
            <a:r>
              <a:rPr lang="en" altLang="ko-Kore-KR" sz="1500" b="1" dirty="0">
                <a:effectLst/>
              </a:rPr>
              <a:t>);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	</a:t>
            </a:r>
            <a:r>
              <a:rPr lang="en" altLang="ko-Kore-KR" sz="1500" b="1" dirty="0" err="1">
                <a:effectLst/>
              </a:rPr>
              <a:t>System.</a:t>
            </a:r>
            <a:r>
              <a:rPr lang="en" altLang="ko-Kore-KR" sz="1500" b="1" dirty="0" err="1"/>
              <a:t>out</a:t>
            </a:r>
            <a:r>
              <a:rPr lang="en" altLang="ko-Kore-KR" sz="1500" b="1" dirty="0" err="1">
                <a:effectLst/>
              </a:rPr>
              <a:t>.println</a:t>
            </a:r>
            <a:r>
              <a:rPr lang="en" altLang="ko-Kore-KR" sz="1500" b="1" dirty="0">
                <a:effectLst/>
              </a:rPr>
              <a:t>("name = "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+</a:t>
            </a:r>
            <a:r>
              <a:rPr lang="en" altLang="ko-Kore-KR" sz="1500" b="1" dirty="0"/>
              <a:t> </a:t>
            </a:r>
            <a:r>
              <a:rPr lang="en" altLang="ko-Kore-KR" sz="1500" b="1" dirty="0" err="1"/>
              <a:t>entity</a:t>
            </a:r>
            <a:r>
              <a:rPr lang="en" altLang="ko-Kore-KR" sz="1500" b="1" dirty="0" err="1">
                <a:effectLst/>
              </a:rPr>
              <a:t>.</a:t>
            </a:r>
            <a:r>
              <a:rPr lang="en" altLang="ko-Kore-KR" sz="1500" b="1" dirty="0" err="1"/>
              <a:t>name</a:t>
            </a:r>
            <a:r>
              <a:rPr lang="en" altLang="ko-Kore-KR" sz="1500" b="1" dirty="0">
                <a:effectLst/>
              </a:rPr>
              <a:t>);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	</a:t>
            </a:r>
            <a:r>
              <a:rPr lang="en" altLang="ko-Kore-KR" sz="1500" b="1" dirty="0" err="1">
                <a:effectLst/>
              </a:rPr>
              <a:t>System.</a:t>
            </a:r>
            <a:r>
              <a:rPr lang="en" altLang="ko-Kore-KR" sz="1500" b="1" dirty="0" err="1"/>
              <a:t>out</a:t>
            </a:r>
            <a:r>
              <a:rPr lang="en" altLang="ko-Kore-KR" sz="1500" b="1" dirty="0" err="1">
                <a:effectLst/>
              </a:rPr>
              <a:t>.println</a:t>
            </a:r>
            <a:r>
              <a:rPr lang="en" altLang="ko-Kore-KR" sz="1500" b="1" dirty="0">
                <a:effectLst/>
              </a:rPr>
              <a:t>("address = "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+</a:t>
            </a:r>
            <a:r>
              <a:rPr lang="en" altLang="ko-Kore-KR" sz="1500" b="1" dirty="0"/>
              <a:t> </a:t>
            </a:r>
            <a:r>
              <a:rPr lang="en" altLang="ko-Kore-KR" sz="1500" b="1" dirty="0" err="1"/>
              <a:t>entity</a:t>
            </a:r>
            <a:r>
              <a:rPr lang="en" altLang="ko-Kore-KR" sz="1500" b="1" dirty="0" err="1">
                <a:effectLst/>
              </a:rPr>
              <a:t>.</a:t>
            </a:r>
            <a:r>
              <a:rPr lang="en" altLang="ko-Kore-KR" sz="1500" b="1" dirty="0" err="1"/>
              <a:t>address</a:t>
            </a:r>
            <a:r>
              <a:rPr lang="en" altLang="ko-Kore-KR" sz="1500" b="1" dirty="0">
                <a:effectLst/>
              </a:rPr>
              <a:t>);</a:t>
            </a:r>
            <a:r>
              <a:rPr lang="en" altLang="ko-Kore-KR" sz="1500" b="1" dirty="0"/>
              <a:t> </a:t>
            </a:r>
          </a:p>
          <a:p>
            <a:endParaRPr lang="en" altLang="ko-Kore-KR" sz="1500" b="1" dirty="0">
              <a:effectLst/>
            </a:endParaRPr>
          </a:p>
          <a:p>
            <a:r>
              <a:rPr lang="en" altLang="ko-Kore-KR" sz="1500" b="1" dirty="0">
                <a:effectLst/>
              </a:rPr>
              <a:t>}</a:t>
            </a:r>
            <a:endParaRPr lang="ko-Kore-KR" altLang="en-US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E0D44-1085-2D0B-7300-267C003FE7C5}"/>
              </a:ext>
            </a:extLst>
          </p:cNvPr>
          <p:cNvSpPr txBox="1"/>
          <p:nvPr/>
        </p:nvSpPr>
        <p:spPr>
          <a:xfrm>
            <a:off x="189186" y="5176344"/>
            <a:ext cx="121604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다음과 같은 내용을 </a:t>
            </a:r>
            <a:r>
              <a:rPr lang="en" altLang="ko-Kore-KR" sz="15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HTTP Body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에 담아서 </a:t>
            </a:r>
            <a:r>
              <a:rPr lang="en" altLang="ko-Kore-KR" sz="15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POST 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요청을 보내게 될 경우</a:t>
            </a:r>
            <a:endParaRPr lang="ko-Kore-KR" altLang="en-US" sz="1500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9DE6B-D12D-F889-BDB6-C8EDA082C6D6}"/>
              </a:ext>
            </a:extLst>
          </p:cNvPr>
          <p:cNvSpPr txBox="1"/>
          <p:nvPr/>
        </p:nvSpPr>
        <p:spPr>
          <a:xfrm>
            <a:off x="6490139" y="1031150"/>
            <a:ext cx="1171903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500" b="1" dirty="0"/>
              <a:t>POST /</a:t>
            </a:r>
            <a:r>
              <a:rPr lang="en" altLang="ko-Kore-KR" sz="1500" b="1" dirty="0" err="1"/>
              <a:t>api</a:t>
            </a:r>
            <a:r>
              <a:rPr lang="en" altLang="ko-Kore-KR" sz="1500" b="1" dirty="0"/>
              <a:t>/post HTTP/1.1 </a:t>
            </a:r>
          </a:p>
          <a:p>
            <a:pPr algn="l"/>
            <a:r>
              <a:rPr lang="en" altLang="ko-Kore-KR" sz="1500" b="1" dirty="0"/>
              <a:t>{ </a:t>
            </a:r>
          </a:p>
          <a:p>
            <a:pPr algn="l"/>
            <a:r>
              <a:rPr lang="en" altLang="ko-Kore-KR" sz="1500" b="1" dirty="0"/>
              <a:t>	"id": 1, </a:t>
            </a:r>
          </a:p>
          <a:p>
            <a:pPr algn="l"/>
            <a:r>
              <a:rPr lang="en" altLang="ko-Kore-KR" sz="1500" b="1" dirty="0"/>
              <a:t>	"name": "user1" </a:t>
            </a:r>
          </a:p>
          <a:p>
            <a:pPr algn="l"/>
            <a:r>
              <a:rPr lang="en" altLang="ko-Kore-KR" sz="1500" b="1" dirty="0"/>
              <a:t>}</a:t>
            </a:r>
          </a:p>
          <a:p>
            <a:pPr algn="l"/>
            <a:endParaRPr lang="en" altLang="ko-Kore-KR" sz="1500" b="1" dirty="0"/>
          </a:p>
          <a:p>
            <a:pPr algn="l"/>
            <a:r>
              <a:rPr lang="en" altLang="ko-Kore-KR" sz="1500" b="1" i="0" dirty="0">
                <a:solidFill>
                  <a:srgbClr val="FF0000"/>
                </a:solidFill>
                <a:effectLst/>
                <a:latin typeface="-apple-system"/>
              </a:rPr>
              <a:t>@</a:t>
            </a:r>
            <a:r>
              <a:rPr lang="en" altLang="ko-Kore-KR" sz="1500" b="1" i="0" dirty="0" err="1">
                <a:solidFill>
                  <a:srgbClr val="FF0000"/>
                </a:solidFill>
                <a:effectLst/>
                <a:latin typeface="-apple-system"/>
              </a:rPr>
              <a:t>RequestBody</a:t>
            </a:r>
            <a:r>
              <a:rPr lang="en" altLang="ko-Kore-KR" sz="1500" b="1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sz="1500" b="1" i="0" dirty="0">
                <a:solidFill>
                  <a:srgbClr val="FF0000"/>
                </a:solidFill>
                <a:effectLst/>
                <a:latin typeface="-apple-system"/>
              </a:rPr>
              <a:t>는 본문의 내용을 매핑해서 </a:t>
            </a:r>
            <a:r>
              <a:rPr lang="en" altLang="ko-Kore-KR" sz="1500" b="1" i="0" dirty="0">
                <a:solidFill>
                  <a:srgbClr val="FF0000"/>
                </a:solidFill>
                <a:effectLst/>
                <a:latin typeface="-apple-system"/>
              </a:rPr>
              <a:t>Entity </a:t>
            </a:r>
            <a:r>
              <a:rPr lang="ko-KR" altLang="en-US" sz="1500" b="1" i="0" dirty="0">
                <a:solidFill>
                  <a:srgbClr val="FF0000"/>
                </a:solidFill>
                <a:effectLst/>
                <a:latin typeface="-apple-system"/>
              </a:rPr>
              <a:t>객체를 생성한다</a:t>
            </a:r>
            <a:r>
              <a:rPr lang="en-US" altLang="ko-KR" sz="1500" b="1" i="0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sz="1500" b="1" i="0" dirty="0" err="1">
                <a:solidFill>
                  <a:srgbClr val="212529"/>
                </a:solidFill>
                <a:effectLst/>
                <a:latin typeface="-apple-system"/>
              </a:rPr>
              <a:t>entity.id</a:t>
            </a:r>
            <a:r>
              <a:rPr lang="en" altLang="ko-Kore-KR" sz="1500" b="1" i="0" dirty="0">
                <a:solidFill>
                  <a:srgbClr val="212529"/>
                </a:solidFill>
                <a:effectLst/>
                <a:latin typeface="-apple-system"/>
              </a:rPr>
              <a:t> ==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sz="1500" b="1" i="0" dirty="0" err="1">
                <a:solidFill>
                  <a:srgbClr val="212529"/>
                </a:solidFill>
                <a:effectLst/>
                <a:latin typeface="-apple-system"/>
              </a:rPr>
              <a:t>entity.name</a:t>
            </a:r>
            <a:r>
              <a:rPr lang="en" altLang="ko-Kore-KR" sz="1500" b="1" i="0" dirty="0">
                <a:solidFill>
                  <a:srgbClr val="212529"/>
                </a:solidFill>
                <a:effectLst/>
                <a:latin typeface="-apple-system"/>
              </a:rPr>
              <a:t> == "user1"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sz="1500" b="1" i="0" dirty="0" err="1">
                <a:solidFill>
                  <a:srgbClr val="212529"/>
                </a:solidFill>
                <a:effectLst/>
                <a:latin typeface="-apple-system"/>
              </a:rPr>
              <a:t>entity.address</a:t>
            </a:r>
            <a:r>
              <a:rPr lang="en" altLang="ko-Kore-KR" sz="1500" b="1" i="0" dirty="0">
                <a:solidFill>
                  <a:srgbClr val="212529"/>
                </a:solidFill>
                <a:effectLst/>
                <a:latin typeface="-apple-system"/>
              </a:rPr>
              <a:t> == null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4D55CB-25FD-3E1F-8960-E836624470E7}"/>
              </a:ext>
            </a:extLst>
          </p:cNvPr>
          <p:cNvCxnSpPr/>
          <p:nvPr/>
        </p:nvCxnSpPr>
        <p:spPr>
          <a:xfrm flipV="1">
            <a:off x="5433848" y="1545021"/>
            <a:ext cx="961696" cy="3615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8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99DBE49-B884-B189-E84F-8AE50F81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45" y="1404040"/>
            <a:ext cx="10803889" cy="2916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7C7286-AE17-4DB6-932B-4DED6C21EB3D}"/>
              </a:ext>
            </a:extLst>
          </p:cNvPr>
          <p:cNvSpPr txBox="1"/>
          <p:nvPr/>
        </p:nvSpPr>
        <p:spPr>
          <a:xfrm>
            <a:off x="1086987" y="5503684"/>
            <a:ext cx="11105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dirty="0" err="1">
                <a:solidFill>
                  <a:srgbClr val="333333"/>
                </a:solidFill>
                <a:effectLst/>
                <a:latin typeface="Noto Sans KR"/>
              </a:rPr>
              <a:t>url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상에서 데이터를 전달하는 경우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en" altLang="ko-Kore-KR" b="1" i="0" dirty="0">
                <a:solidFill>
                  <a:srgbClr val="333333"/>
                </a:solidFill>
                <a:effectLst/>
                <a:latin typeface="Noto Sans KR"/>
              </a:rPr>
              <a:t>form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태그 등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) @</a:t>
            </a:r>
            <a:r>
              <a:rPr lang="en" altLang="ko-Kore-KR" b="1" i="0" dirty="0" err="1">
                <a:solidFill>
                  <a:srgbClr val="333333"/>
                </a:solidFill>
                <a:effectLst/>
                <a:latin typeface="Noto Sans KR"/>
              </a:rPr>
              <a:t>RequestParam</a:t>
            </a:r>
            <a:r>
              <a:rPr lang="en" altLang="ko-Kore-KR" b="1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을 이용하고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,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그 외의 경우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@</a:t>
            </a:r>
            <a:r>
              <a:rPr lang="en" altLang="ko-Kore-KR" b="1" i="0" dirty="0" err="1">
                <a:solidFill>
                  <a:srgbClr val="333333"/>
                </a:solidFill>
                <a:effectLst/>
                <a:latin typeface="Noto Sans KR"/>
              </a:rPr>
              <a:t>RequestBody</a:t>
            </a:r>
            <a:r>
              <a:rPr lang="en" altLang="ko-Kore-KR" b="1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 Sans KR"/>
              </a:rPr>
              <a:t>를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 이용하도록 해야 합니다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90FE07-B4C3-ACFA-F821-8F2485E2AE1C}"/>
              </a:ext>
            </a:extLst>
          </p:cNvPr>
          <p:cNvCxnSpPr/>
          <p:nvPr/>
        </p:nvCxnSpPr>
        <p:spPr>
          <a:xfrm>
            <a:off x="4075611" y="4545874"/>
            <a:ext cx="0" cy="826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75F8C4-9A01-4C92-DC90-2996E196DC45}"/>
              </a:ext>
            </a:extLst>
          </p:cNvPr>
          <p:cNvSpPr txBox="1"/>
          <p:nvPr/>
        </p:nvSpPr>
        <p:spPr>
          <a:xfrm>
            <a:off x="375745" y="-198738"/>
            <a:ext cx="9535509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000" b="1" dirty="0">
                <a:latin typeface="+mj-lt"/>
                <a:ea typeface="+mj-ea"/>
                <a:cs typeface="+mj-cs"/>
              </a:rPr>
              <a:t>@</a:t>
            </a:r>
            <a:r>
              <a:rPr kumimoji="1" lang="en-US" altLang="ko-KR" sz="4000" b="1" dirty="0" err="1">
                <a:latin typeface="+mj-lt"/>
                <a:ea typeface="+mj-ea"/>
                <a:cs typeface="+mj-cs"/>
              </a:rPr>
              <a:t>RequestParam</a:t>
            </a:r>
            <a:r>
              <a:rPr kumimoji="1" lang="en-US" altLang="ko-KR" sz="4000" b="1" dirty="0">
                <a:latin typeface="+mj-lt"/>
                <a:ea typeface="+mj-ea"/>
                <a:cs typeface="+mj-cs"/>
              </a:rPr>
              <a:t> &amp; @</a:t>
            </a:r>
            <a:r>
              <a:rPr kumimoji="1" lang="en-US" altLang="ko-KR" sz="4000" b="1" dirty="0" err="1">
                <a:latin typeface="+mj-lt"/>
                <a:ea typeface="+mj-ea"/>
                <a:cs typeface="+mj-cs"/>
              </a:rPr>
              <a:t>RequestBody</a:t>
            </a:r>
            <a:r>
              <a:rPr kumimoji="1" lang="en-US" altLang="ko-KR" sz="4000" b="1" dirty="0"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4000" b="1" dirty="0">
                <a:latin typeface="+mj-lt"/>
                <a:ea typeface="+mj-ea"/>
                <a:cs typeface="+mj-cs"/>
              </a:rPr>
              <a:t>차이</a:t>
            </a:r>
            <a:endParaRPr kumimoji="1" lang="en-US" altLang="en-US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801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1028</Words>
  <Application>Microsoft Macintosh PowerPoint</Application>
  <PresentationFormat>와이드스크린</PresentationFormat>
  <Paragraphs>119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-apple-system</vt:lpstr>
      <vt:lpstr>맑은 고딕</vt:lpstr>
      <vt:lpstr>NanumBarunGothic</vt:lpstr>
      <vt:lpstr>Noto Sans KR</vt:lpstr>
      <vt:lpstr>Arial</vt:lpstr>
      <vt:lpstr>Calibri</vt:lpstr>
      <vt:lpstr>Calibri Light</vt:lpstr>
      <vt:lpstr>Courier New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116</cp:revision>
  <dcterms:created xsi:type="dcterms:W3CDTF">2023-10-07T19:59:28Z</dcterms:created>
  <dcterms:modified xsi:type="dcterms:W3CDTF">2023-10-27T08:19:20Z</dcterms:modified>
</cp:coreProperties>
</file>