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9"/>
    <p:restoredTop sz="94694"/>
  </p:normalViewPr>
  <p:slideViewPr>
    <p:cSldViewPr snapToGrid="0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9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3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8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11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30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91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534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6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Team : </a:t>
            </a:r>
            <a:r>
              <a:rPr kumimoji="1" lang="en-US" altLang="ko-KR" b="1" dirty="0" err="1"/>
              <a:t>SpringWave</a:t>
            </a:r>
            <a:endParaRPr kumimoji="1" lang="en-US" altLang="ko-KR" b="1" dirty="0"/>
          </a:p>
          <a:p>
            <a:r>
              <a:rPr kumimoji="1" lang="ko-KR" altLang="en-US" b="1" dirty="0"/>
              <a:t>이름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박경민</a:t>
            </a:r>
            <a:endParaRPr kumimoji="1" lang="ko-Kore-KR" altLang="en-US" b="1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401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378793" y="993913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주제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239112" y="2788509"/>
            <a:ext cx="696047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@</a:t>
            </a:r>
            <a:r>
              <a:rPr kumimoji="1" lang="en-US" altLang="ko-KR" sz="2000" b="1" dirty="0" err="1"/>
              <a:t>RequestParam</a:t>
            </a:r>
            <a:r>
              <a:rPr kumimoji="1" lang="en-US" altLang="ko-KR" sz="2000" b="1" dirty="0"/>
              <a:t>,</a:t>
            </a:r>
            <a:r>
              <a:rPr kumimoji="1" lang="en-US" altLang="en-US" sz="2000" b="1" dirty="0"/>
              <a:t>@</a:t>
            </a:r>
            <a:r>
              <a:rPr kumimoji="1" lang="en-US" altLang="en-US" sz="2000" b="1" dirty="0" err="1"/>
              <a:t>RequestBody</a:t>
            </a:r>
            <a:r>
              <a:rPr kumimoji="1" lang="en-US" altLang="en-US" sz="2000" b="1" dirty="0"/>
              <a:t>, @</a:t>
            </a:r>
            <a:r>
              <a:rPr kumimoji="1" lang="en-US" altLang="en-US" sz="2000" b="1" dirty="0" err="1"/>
              <a:t>ModelAttribute</a:t>
            </a:r>
            <a:r>
              <a:rPr kumimoji="1" lang="en-US" altLang="en-US" sz="2000" b="1" dirty="0"/>
              <a:t> </a:t>
            </a:r>
            <a:r>
              <a:rPr kumimoji="1" lang="ko-KR" altLang="en-US" sz="2000" b="1" dirty="0"/>
              <a:t>의 차이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FC4-8F33-0B9C-E464-18E5F2985A76}"/>
              </a:ext>
            </a:extLst>
          </p:cNvPr>
          <p:cNvSpPr txBox="1"/>
          <p:nvPr/>
        </p:nvSpPr>
        <p:spPr>
          <a:xfrm>
            <a:off x="409904" y="309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0C259-105A-B3F5-542D-AFB62B83126C}"/>
              </a:ext>
            </a:extLst>
          </p:cNvPr>
          <p:cNvSpPr txBox="1"/>
          <p:nvPr/>
        </p:nvSpPr>
        <p:spPr>
          <a:xfrm>
            <a:off x="409904" y="768318"/>
            <a:ext cx="1150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1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요청 파라미터를 받기 위해서 사용</a:t>
            </a:r>
            <a:r>
              <a:rPr lang="ko-KR" altLang="en-US" b="0" i="0" dirty="0">
                <a:effectLst/>
                <a:latin typeface="NanumBarunGothic"/>
              </a:rPr>
              <a:t>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 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반드시 해당 파라미터가 전송</a:t>
            </a:r>
            <a:r>
              <a:rPr lang="ko-KR" altLang="en-US" b="0" i="0" dirty="0">
                <a:effectLst/>
                <a:latin typeface="NanumBarunGothic"/>
              </a:rPr>
              <a:t>되어야 하며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파라미터가 전송되지 않으면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400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에러가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반드시 필요한 값이 아니라면 </a:t>
            </a:r>
            <a:r>
              <a:rPr lang="en" altLang="ko-Kore-KR" b="0" i="0" dirty="0">
                <a:effectLst/>
                <a:latin typeface="NanumBarunGothic"/>
              </a:rPr>
              <a:t>required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false</a:t>
            </a:r>
            <a:r>
              <a:rPr lang="ko-KR" altLang="en-US" b="0" i="0" dirty="0">
                <a:effectLst/>
                <a:latin typeface="NanumBarunGothic"/>
              </a:rPr>
              <a:t>로 설정해주면 되고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anumBarunGothic"/>
              </a:rPr>
              <a:t>defaultValue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anumBarun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옵션을 사용하면 기본값 역시 지정할</a:t>
            </a:r>
            <a:r>
              <a:rPr lang="ko-KR" altLang="en-US" b="0" i="0" dirty="0">
                <a:effectLst/>
                <a:latin typeface="NanumBarunGothic"/>
              </a:rPr>
              <a:t> 수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60A77-11F9-F06C-F9AA-23726F6BFB8B}"/>
              </a:ext>
            </a:extLst>
          </p:cNvPr>
          <p:cNvSpPr txBox="1"/>
          <p:nvPr/>
        </p:nvSpPr>
        <p:spPr>
          <a:xfrm>
            <a:off x="409904" y="214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ko-KR" altLang="en-US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607FE-6F3C-4F9D-7666-AFE18029B715}"/>
              </a:ext>
            </a:extLst>
          </p:cNvPr>
          <p:cNvSpPr txBox="1"/>
          <p:nvPr/>
        </p:nvSpPr>
        <p:spPr>
          <a:xfrm>
            <a:off x="409903" y="2599886"/>
            <a:ext cx="11603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anumBarunGothic"/>
              </a:rPr>
              <a:t>-</a:t>
            </a:r>
            <a:r>
              <a:rPr lang="ko-KR" altLang="en-US" dirty="0"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latin typeface="NanumBarunGothic"/>
              </a:rPr>
              <a:t>를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Java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객체로 변환</a:t>
            </a:r>
            <a:r>
              <a:rPr lang="ko-KR" altLang="en-US" b="0" i="0" dirty="0">
                <a:effectLst/>
                <a:latin typeface="NanumBarunGothic"/>
              </a:rPr>
              <a:t>시켜주는 역할을 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로 받는 데이터는 </a:t>
            </a:r>
            <a:r>
              <a:rPr lang="en" altLang="ko-Kore-KR" b="0" i="0" dirty="0">
                <a:effectLst/>
                <a:latin typeface="NanumBarunGothic"/>
              </a:rPr>
              <a:t>Spring</a:t>
            </a:r>
            <a:r>
              <a:rPr lang="ko-KR" altLang="en-US" b="0" i="0" dirty="0">
                <a:effectLst/>
                <a:latin typeface="NanumBarunGothic"/>
              </a:rPr>
              <a:t>에서 관리하는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>
                <a:effectLst/>
                <a:latin typeface="NanumBarunGothic"/>
              </a:rPr>
              <a:t>들 중 하나인 </a:t>
            </a:r>
            <a:r>
              <a:rPr lang="en" altLang="ko-Kore-KR" b="0" i="0" dirty="0">
                <a:effectLst/>
                <a:latin typeface="NanumBarunGothic"/>
              </a:rPr>
              <a:t>MappingJackson2HttpMessageConverter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변환되는데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이는 </a:t>
            </a:r>
            <a:r>
              <a:rPr lang="en" altLang="ko-Kore-KR" b="0" i="0" dirty="0" err="1">
                <a:effectLst/>
                <a:latin typeface="NanumBarunGothic"/>
              </a:rPr>
              <a:t>ObjectMapper</a:t>
            </a:r>
            <a:r>
              <a:rPr lang="en" altLang="ko-Kore-KR" b="0" i="0" dirty="0">
                <a:effectLst/>
                <a:latin typeface="NanumBarunGothic"/>
              </a:rPr>
              <a:t> </a:t>
            </a:r>
            <a:r>
              <a:rPr lang="ko-KR" altLang="en-US" b="0" i="0" dirty="0">
                <a:effectLst/>
                <a:latin typeface="NanumBarunGothic"/>
              </a:rPr>
              <a:t>라는 클래스를 사용한다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물론 데이터 형식이 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ko-KR" altLang="en-US" b="0" i="0" dirty="0">
                <a:effectLst/>
                <a:latin typeface="NanumBarunGothic"/>
              </a:rPr>
              <a:t>이 아닐 수도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387D8-70BD-FC21-136B-960410ACFD37}"/>
              </a:ext>
            </a:extLst>
          </p:cNvPr>
          <p:cNvSpPr txBox="1"/>
          <p:nvPr/>
        </p:nvSpPr>
        <p:spPr>
          <a:xfrm>
            <a:off x="409903" y="406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9ADE8-9431-D667-6112-A27AD05F459E}"/>
              </a:ext>
            </a:extLst>
          </p:cNvPr>
          <p:cNvSpPr txBox="1"/>
          <p:nvPr/>
        </p:nvSpPr>
        <p:spPr>
          <a:xfrm>
            <a:off x="409903" y="4497711"/>
            <a:ext cx="11855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form)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와 요청 파라미터들을 생성자나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Setter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 바인딩</a:t>
            </a:r>
            <a:r>
              <a:rPr lang="ko-KR" altLang="en-US" b="0" i="0" dirty="0">
                <a:effectLst/>
                <a:latin typeface="NanumBarunGothic"/>
              </a:rPr>
              <a:t>하기 위해 사용된다</a:t>
            </a:r>
            <a:r>
              <a:rPr lang="en-US" altLang="ko-KR" b="0" i="0" dirty="0">
                <a:effectLst/>
                <a:latin typeface="NanumBarunGothic"/>
              </a:rPr>
              <a:t>. </a:t>
            </a:r>
            <a:r>
              <a:rPr lang="en-US" altLang="ko-KR" b="0" i="0" dirty="0">
                <a:effectLst/>
                <a:latin typeface="-apple-system"/>
              </a:rPr>
              <a:t>@</a:t>
            </a:r>
            <a:r>
              <a:rPr lang="en" altLang="ko-Kore-KR" b="0" i="0" dirty="0" err="1">
                <a:effectLst/>
                <a:latin typeface="-apple-system"/>
              </a:rPr>
              <a:t>ModelAttribute</a:t>
            </a:r>
            <a:r>
              <a:rPr lang="ko-KR" altLang="en-US" b="0" i="0" dirty="0">
                <a:effectLst/>
                <a:latin typeface="-apple-system"/>
              </a:rPr>
              <a:t>에는 </a:t>
            </a:r>
            <a:r>
              <a:rPr lang="ko-KR" altLang="en-US" b="0" i="0" dirty="0" err="1">
                <a:effectLst/>
                <a:latin typeface="-apple-system"/>
              </a:rPr>
              <a:t>매핑시키는</a:t>
            </a:r>
            <a:r>
              <a:rPr lang="ko-KR" altLang="en-US" b="0" i="0" dirty="0">
                <a:effectLst/>
                <a:latin typeface="-apple-system"/>
              </a:rPr>
              <a:t> 파라미터의 타입이 객체의 타입과 일치하는지 등을 포함한 다양한 검증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" altLang="ko-Kore-KR" b="0" i="0" dirty="0" err="1">
                <a:effectLst/>
                <a:latin typeface="-apple-system"/>
              </a:rPr>
              <a:t>Validiation</a:t>
            </a:r>
            <a:r>
              <a:rPr lang="en" altLang="ko-Kore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작업이 추가적으로 진행되는데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예를 들어 </a:t>
            </a:r>
            <a:r>
              <a:rPr lang="en" altLang="ko-Kore-KR" b="0" i="0" dirty="0">
                <a:effectLst/>
                <a:latin typeface="-apple-system"/>
              </a:rPr>
              <a:t>int</a:t>
            </a:r>
            <a:r>
              <a:rPr lang="ko-KR" altLang="en-US" b="0" i="0" dirty="0">
                <a:effectLst/>
                <a:latin typeface="-apple-system"/>
              </a:rPr>
              <a:t>형 </a:t>
            </a:r>
            <a:r>
              <a:rPr lang="en" altLang="ko-Kore-KR" b="0" i="0" dirty="0">
                <a:effectLst/>
                <a:latin typeface="-apple-system"/>
              </a:rPr>
              <a:t>index </a:t>
            </a:r>
            <a:r>
              <a:rPr lang="ko-KR" altLang="en-US" b="0" i="0" dirty="0">
                <a:effectLst/>
                <a:latin typeface="-apple-system"/>
              </a:rPr>
              <a:t>변수에 </a:t>
            </a:r>
            <a:r>
              <a:rPr lang="en-US" altLang="ko-KR" b="0" i="0" dirty="0">
                <a:effectLst/>
                <a:latin typeface="-apple-system"/>
              </a:rPr>
              <a:t>"1</a:t>
            </a:r>
            <a:r>
              <a:rPr lang="ko-KR" altLang="en-US" b="0" i="0" dirty="0">
                <a:effectLst/>
                <a:latin typeface="-apple-system"/>
              </a:rPr>
              <a:t>번</a:t>
            </a:r>
            <a:r>
              <a:rPr lang="en-US" altLang="ko-KR" b="0" i="0" dirty="0">
                <a:effectLst/>
                <a:latin typeface="-apple-system"/>
              </a:rPr>
              <a:t>" </a:t>
            </a:r>
            <a:r>
              <a:rPr lang="ko-KR" altLang="en-US" b="0" i="0" dirty="0">
                <a:effectLst/>
                <a:latin typeface="-apple-system"/>
              </a:rPr>
              <a:t>이라는 </a:t>
            </a:r>
            <a:r>
              <a:rPr lang="en" altLang="ko-Kore-KR" b="0" i="0" dirty="0">
                <a:effectLst/>
                <a:latin typeface="-apple-system"/>
              </a:rPr>
              <a:t>String</a:t>
            </a:r>
            <a:r>
              <a:rPr lang="ko-KR" altLang="en-US" b="0" i="0" dirty="0">
                <a:effectLst/>
                <a:latin typeface="-apple-system"/>
              </a:rPr>
              <a:t>형을 넣으려고 한다면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" altLang="ko-Kore-KR" b="0" i="0" dirty="0" err="1">
                <a:effectLst/>
                <a:latin typeface="-apple-system"/>
              </a:rPr>
              <a:t>BindException</a:t>
            </a:r>
            <a:r>
              <a:rPr lang="ko-KR" altLang="en-US" b="0" i="0" dirty="0">
                <a:effectLst/>
                <a:latin typeface="-apple-system"/>
              </a:rPr>
              <a:t>이 발생하게 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en-US" altLang="ko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을 사용해서 특정 </a:t>
            </a:r>
            <a:r>
              <a:rPr lang="en" altLang="ko-Kore-KR" b="0" i="0" dirty="0">
                <a:effectLst/>
                <a:latin typeface="NanumBarunGothic"/>
              </a:rPr>
              <a:t>Parameter </a:t>
            </a:r>
            <a:r>
              <a:rPr lang="ko-KR" altLang="en-US" b="0" i="0" dirty="0">
                <a:effectLst/>
                <a:latin typeface="NanumBarunGothic"/>
              </a:rPr>
              <a:t>값 만을 가져올 수도 있다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2EA2-CC48-EE91-E837-9202BB4343FD}"/>
              </a:ext>
            </a:extLst>
          </p:cNvPr>
          <p:cNvSpPr txBox="1"/>
          <p:nvPr/>
        </p:nvSpPr>
        <p:spPr>
          <a:xfrm>
            <a:off x="367862" y="502835"/>
            <a:ext cx="1163495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3200" b="1" i="0" dirty="0" err="1">
                <a:effectLst/>
                <a:latin typeface="NanumBarunGothic"/>
              </a:rPr>
              <a:t>RequestBody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ModelAttribute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RequestParam</a:t>
            </a:r>
            <a:r>
              <a:rPr lang="en" altLang="ko-Kore-KR" sz="3200" b="1" i="0" dirty="0">
                <a:effectLst/>
                <a:latin typeface="NanumBarunGothic"/>
              </a:rPr>
              <a:t> </a:t>
            </a:r>
            <a:r>
              <a:rPr lang="ko-KR" altLang="en-US" sz="3200" b="1" i="0" dirty="0">
                <a:effectLst/>
                <a:latin typeface="NanumBarunGothic"/>
              </a:rPr>
              <a:t>간단 정리</a:t>
            </a:r>
            <a:endParaRPr lang="en-US" altLang="ko-KR" sz="3200" b="1" i="0" dirty="0">
              <a:effectLst/>
              <a:latin typeface="NanumBarunGothic"/>
            </a:endParaRPr>
          </a:p>
          <a:p>
            <a:pPr algn="l"/>
            <a:r>
              <a:rPr lang="ko-KR" altLang="en-US" sz="3200" b="1" i="0" dirty="0">
                <a:effectLst/>
                <a:latin typeface="NanumBarunGothic"/>
              </a:rPr>
              <a:t> </a:t>
            </a:r>
            <a:endParaRPr lang="ko-KR" altLang="en-US" sz="3200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effectLst/>
                <a:latin typeface="NanumBarunGothic"/>
              </a:rPr>
              <a:t>1</a:t>
            </a:r>
            <a:r>
              <a:rPr lang="ko-KR" altLang="en-US" b="0" i="0" dirty="0">
                <a:effectLst/>
                <a:latin typeface="NanumBarunGothic"/>
              </a:rPr>
              <a:t>개의 </a:t>
            </a:r>
            <a:r>
              <a:rPr lang="en" altLang="ko-Kore-KR" b="0" i="0" dirty="0">
                <a:effectLst/>
                <a:latin typeface="NanumBarunGothic"/>
              </a:rPr>
              <a:t>HTTP </a:t>
            </a:r>
            <a:r>
              <a:rPr lang="ko-KR" altLang="en-US" b="0" i="0" dirty="0">
                <a:effectLst/>
                <a:latin typeface="NanumBarunGothic"/>
              </a:rPr>
              <a:t>파라미터를 얻기 위해 사용되며 기본값을 지정할 수 있음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 반드시 필요한 경우가 아니라면 </a:t>
            </a:r>
            <a:r>
              <a:rPr lang="en" altLang="ko-Kore-KR" b="0" i="0" dirty="0">
                <a:effectLst/>
                <a:latin typeface="NanumBarunGothic"/>
              </a:rPr>
              <a:t>required=false </a:t>
            </a:r>
            <a:r>
              <a:rPr lang="ko-KR" altLang="en-US" b="0" i="0" dirty="0">
                <a:effectLst/>
                <a:latin typeface="NanumBarunGothic"/>
              </a:rPr>
              <a:t>설정이 필요함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) </a:t>
            </a:r>
            <a:r>
              <a:rPr lang="ko-KR" altLang="en-US" b="0" i="0" dirty="0">
                <a:effectLst/>
                <a:latin typeface="NanumBarunGothic"/>
              </a:rPr>
              <a:t>형태의 </a:t>
            </a:r>
            <a:r>
              <a:rPr lang="en" altLang="ko-Kore-KR" b="0" i="0" dirty="0">
                <a:effectLst/>
                <a:latin typeface="NanumBarunGothic"/>
              </a:rPr>
              <a:t>HTTP Body </a:t>
            </a:r>
            <a:r>
              <a:rPr lang="ko-KR" altLang="en-US" b="0" i="0" dirty="0">
                <a:effectLst/>
                <a:latin typeface="NanumBarunGothic"/>
              </a:rPr>
              <a:t>데이터를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변환시킴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 생성자로 객체를 만들고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en" altLang="ko-Kore-KR" b="0" i="0" dirty="0">
                <a:effectLst/>
                <a:latin typeface="NanumBarunGothic"/>
              </a:rPr>
              <a:t>Getter</a:t>
            </a:r>
            <a:r>
              <a:rPr lang="ko-KR" altLang="en-US" b="0" i="0" dirty="0">
                <a:effectLst/>
                <a:latin typeface="NanumBarunGothic"/>
              </a:rPr>
              <a:t>나 </a:t>
            </a:r>
            <a:r>
              <a:rPr lang="en" altLang="ko-Kore-KR" b="0" i="0" dirty="0">
                <a:effectLst/>
                <a:latin typeface="NanumBarunGothic"/>
              </a:rPr>
              <a:t>Setter </a:t>
            </a:r>
            <a:r>
              <a:rPr lang="ko-KR" altLang="en-US" b="0" i="0" dirty="0">
                <a:effectLst/>
                <a:latin typeface="NanumBarunGothic"/>
              </a:rPr>
              <a:t>등의 메소드로 필드를 찾아 </a:t>
            </a:r>
            <a:r>
              <a:rPr lang="en" altLang="ko-Kore-KR" b="0" i="0" dirty="0">
                <a:effectLst/>
                <a:latin typeface="NanumBarunGothic"/>
              </a:rPr>
              <a:t>Reflection</a:t>
            </a:r>
            <a:r>
              <a:rPr lang="ko-KR" altLang="en-US" b="0" i="0" dirty="0" err="1">
                <a:effectLst/>
                <a:latin typeface="NanumBarunGothic"/>
              </a:rPr>
              <a:t>으로</a:t>
            </a:r>
            <a:r>
              <a:rPr lang="ko-KR" altLang="en-US" b="0" i="0" dirty="0">
                <a:effectLst/>
                <a:latin typeface="NanumBarunGothic"/>
              </a:rPr>
              <a:t> 값을 설정함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폼 형태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en" altLang="ko-Kore-KR" b="0" i="0" dirty="0">
                <a:effectLst/>
                <a:latin typeface="NanumBarunGothic"/>
              </a:rPr>
              <a:t>form)</a:t>
            </a:r>
            <a:r>
              <a:rPr lang="ko-KR" altLang="en-US" b="0" i="0" dirty="0">
                <a:effectLst/>
                <a:latin typeface="NanumBarunGothic"/>
              </a:rPr>
              <a:t>의 </a:t>
            </a:r>
            <a:r>
              <a:rPr lang="en" altLang="ko-Kore-KR" b="0" i="0" dirty="0">
                <a:effectLst/>
                <a:latin typeface="NanumBarunGothic"/>
              </a:rPr>
              <a:t>HTTP Body</a:t>
            </a:r>
            <a:r>
              <a:rPr lang="ko-KR" altLang="en-US" b="0" i="0" dirty="0">
                <a:effectLst/>
                <a:latin typeface="NanumBarunGothic"/>
              </a:rPr>
              <a:t>와 요청 파라미터들을 객체에 </a:t>
            </a:r>
            <a:r>
              <a:rPr lang="ko-KR" altLang="en-US" b="0" i="0" dirty="0" err="1">
                <a:effectLst/>
                <a:latin typeface="NanumBarunGothic"/>
              </a:rPr>
              <a:t>바인딩시킴</a:t>
            </a:r>
            <a:endParaRPr lang="ko-KR" altLang="en-US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기본적으로 생성자로 값이 설정되고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생성자로 설정되지 않은 필드는 </a:t>
            </a:r>
            <a:r>
              <a:rPr lang="en" altLang="ko-Kore-KR" b="0" i="0" dirty="0">
                <a:effectLst/>
                <a:latin typeface="NanumBarunGothic"/>
              </a:rPr>
              <a:t>Setter</a:t>
            </a:r>
            <a:r>
              <a:rPr lang="ko-KR" altLang="en-US" b="0" i="0" dirty="0">
                <a:effectLst/>
                <a:latin typeface="NanumBarunGothic"/>
              </a:rPr>
              <a:t>로 설정됨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60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4228E-76BD-F703-C2E6-11589B45CFE4}"/>
              </a:ext>
            </a:extLst>
          </p:cNvPr>
          <p:cNvSpPr txBox="1"/>
          <p:nvPr/>
        </p:nvSpPr>
        <p:spPr>
          <a:xfrm>
            <a:off x="413137" y="485016"/>
            <a:ext cx="119680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dirty="0">
                <a:effectLst/>
                <a:latin typeface="SFMono-Regular"/>
              </a:rPr>
              <a:t>@</a:t>
            </a:r>
            <a:r>
              <a:rPr lang="en" altLang="ko-Kore-KR" b="1" i="0" dirty="0" err="1">
                <a:effectLst/>
                <a:latin typeface="SFMono-Regular"/>
              </a:rPr>
              <a:t>RestController</a:t>
            </a:r>
            <a:r>
              <a:rPr lang="en" altLang="ko-Kore-KR" b="1" i="0" dirty="0">
                <a:effectLst/>
                <a:latin typeface="SFMono-Regular"/>
              </a:rPr>
              <a:t> </a:t>
            </a:r>
          </a:p>
          <a:p>
            <a:r>
              <a:rPr lang="en" altLang="ko-Kore-KR" b="1" i="0" dirty="0">
                <a:effectLst/>
                <a:latin typeface="SFMono-Regular"/>
              </a:rPr>
              <a:t>@</a:t>
            </a:r>
            <a:r>
              <a:rPr lang="en" altLang="ko-Kore-KR" b="1" i="0" dirty="0" err="1">
                <a:effectLst/>
                <a:latin typeface="SFMono-Regular"/>
              </a:rPr>
              <a:t>RequestMapping</a:t>
            </a:r>
            <a:r>
              <a:rPr lang="en" altLang="ko-Kore-KR" b="1" i="0" dirty="0">
                <a:effectLst/>
                <a:latin typeface="SFMono-Regular"/>
              </a:rPr>
              <a:t>("/board")</a:t>
            </a:r>
          </a:p>
          <a:p>
            <a:r>
              <a:rPr lang="en" altLang="ko-Kore-KR" b="1" i="0" dirty="0">
                <a:effectLst/>
                <a:latin typeface="SFMono-Regular"/>
              </a:rPr>
              <a:t> public class </a:t>
            </a:r>
            <a:r>
              <a:rPr lang="en" altLang="ko-Kore-KR" b="1" i="0" dirty="0" err="1">
                <a:effectLst/>
                <a:latin typeface="SFMono-Regular"/>
              </a:rPr>
              <a:t>BoardController</a:t>
            </a:r>
            <a:r>
              <a:rPr lang="en" altLang="ko-Kore-KR" b="1" i="0" dirty="0">
                <a:effectLst/>
                <a:latin typeface="SFMono-Regular"/>
              </a:rPr>
              <a:t> { </a:t>
            </a:r>
          </a:p>
          <a:p>
            <a:r>
              <a:rPr lang="en" altLang="ko-Kore-KR" b="1" dirty="0">
                <a:latin typeface="SFMono-Regular"/>
              </a:rPr>
              <a:t>	</a:t>
            </a:r>
            <a:r>
              <a:rPr lang="en" altLang="ko-Kore-KR" b="1" i="0" dirty="0">
                <a:effectLst/>
                <a:latin typeface="SFMono-Regular"/>
              </a:rPr>
              <a:t>@</a:t>
            </a:r>
            <a:r>
              <a:rPr lang="en" altLang="ko-Kore-KR" b="1" i="0" dirty="0" err="1">
                <a:effectLst/>
                <a:latin typeface="SFMono-Regular"/>
              </a:rPr>
              <a:t>PostMapping</a:t>
            </a:r>
            <a:r>
              <a:rPr lang="en" altLang="ko-Kore-KR" b="1" i="0" dirty="0">
                <a:effectLst/>
                <a:latin typeface="SFMono-Regular"/>
              </a:rPr>
              <a:t>("/</a:t>
            </a:r>
            <a:r>
              <a:rPr lang="en" altLang="ko-Kore-KR" b="1" i="0" dirty="0" err="1">
                <a:effectLst/>
                <a:latin typeface="SFMono-Regular"/>
              </a:rPr>
              <a:t>requestBody</a:t>
            </a:r>
            <a:r>
              <a:rPr lang="en" altLang="ko-Kore-KR" b="1" i="0" dirty="0">
                <a:effectLst/>
                <a:latin typeface="SFMono-Regular"/>
              </a:rPr>
              <a:t>")</a:t>
            </a:r>
          </a:p>
          <a:p>
            <a:r>
              <a:rPr lang="en" altLang="ko-Kore-KR" b="1" dirty="0">
                <a:latin typeface="SFMono-Regular"/>
              </a:rPr>
              <a:t>	</a:t>
            </a:r>
            <a:r>
              <a:rPr lang="en" altLang="ko-Kore-KR" b="1" i="0" dirty="0">
                <a:effectLst/>
                <a:latin typeface="SFMono-Regular"/>
              </a:rPr>
              <a:t> public </a:t>
            </a:r>
            <a:r>
              <a:rPr lang="en" altLang="ko-Kore-KR" b="1" i="0" dirty="0" err="1">
                <a:effectLst/>
                <a:latin typeface="SFMono-Regular"/>
              </a:rPr>
              <a:t>ResponseEntity</a:t>
            </a:r>
            <a:r>
              <a:rPr lang="en" altLang="ko-Kore-KR" b="1" i="0" dirty="0">
                <a:effectLst/>
                <a:latin typeface="SFMono-Regular"/>
              </a:rPr>
              <a:t>&lt;Board&gt; </a:t>
            </a:r>
            <a:r>
              <a:rPr lang="en" altLang="ko-Kore-KR" b="1" i="0" dirty="0" err="1">
                <a:effectLst/>
                <a:latin typeface="SFMono-Regular"/>
              </a:rPr>
              <a:t>requestBody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SFMono-Regular"/>
              </a:rPr>
              <a:t>(@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SFMono-Regular"/>
              </a:rPr>
              <a:t>RequestBody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SFMono-Regular"/>
              </a:rPr>
              <a:t> </a:t>
            </a:r>
            <a:r>
              <a:rPr lang="en" altLang="ko-Kore-KR" b="1" i="0" dirty="0">
                <a:effectLst/>
                <a:latin typeface="SFMono-Regular"/>
              </a:rPr>
              <a:t>Board board) { </a:t>
            </a:r>
          </a:p>
          <a:p>
            <a:r>
              <a:rPr lang="en" altLang="ko-Kore-KR" b="1" dirty="0">
                <a:latin typeface="SFMono-Regular"/>
              </a:rPr>
              <a:t>	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// </a:t>
            </a:r>
            <a:r>
              <a:rPr lang="en" altLang="ko-Kore-KR" b="1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FMono-Regular"/>
              </a:rPr>
              <a:t>@</a:t>
            </a:r>
            <a:r>
              <a:rPr lang="en" altLang="ko-Kore-KR" b="1" i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FMono-Regular"/>
              </a:rPr>
              <a:t>RequestBody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는 </a:t>
            </a:r>
            <a:r>
              <a:rPr lang="en" altLang="ko-Kore-KR" b="1" i="1" dirty="0" err="1">
                <a:effectLst/>
                <a:highlight>
                  <a:srgbClr val="FFFF00"/>
                </a:highlight>
                <a:latin typeface="SFMono-Regular"/>
              </a:rPr>
              <a:t>MessageConverter</a:t>
            </a:r>
            <a:r>
              <a:rPr lang="ko-KR" altLang="en-US" b="1" i="1" dirty="0" err="1">
                <a:effectLst/>
                <a:highlight>
                  <a:srgbClr val="FFFF00"/>
                </a:highlight>
                <a:latin typeface="SFMono-Regular"/>
              </a:rPr>
              <a:t>를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 통해 </a:t>
            </a:r>
            <a:r>
              <a:rPr lang="en" altLang="ko-Kore-KR" b="1" i="1" dirty="0" err="1">
                <a:effectLst/>
                <a:highlight>
                  <a:srgbClr val="FFFF00"/>
                </a:highlight>
                <a:latin typeface="SFMono-Regular"/>
              </a:rPr>
              <a:t>Json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형태의 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HTTP Body</a:t>
            </a:r>
            <a:r>
              <a:rPr lang="ko-KR" altLang="en-US" b="1" i="1" dirty="0" err="1">
                <a:effectLst/>
                <a:highlight>
                  <a:srgbClr val="FFFF00"/>
                </a:highlight>
                <a:latin typeface="SFMono-Regular"/>
              </a:rPr>
              <a:t>를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Java 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객체로 변환시킨다</a:t>
            </a:r>
            <a:r>
              <a:rPr lang="en-US" altLang="ko-KR" b="1" i="1" dirty="0">
                <a:effectLst/>
                <a:highlight>
                  <a:srgbClr val="FFFF00"/>
                </a:highlight>
                <a:latin typeface="SFMono-Regular"/>
              </a:rPr>
              <a:t>.</a:t>
            </a:r>
            <a:r>
              <a:rPr lang="ko-KR" altLang="en-US" b="1" i="0" dirty="0">
                <a:effectLst/>
                <a:highlight>
                  <a:srgbClr val="FFFF00"/>
                </a:highlight>
                <a:latin typeface="SFMono-Regular"/>
              </a:rPr>
              <a:t> </a:t>
            </a:r>
            <a:endParaRPr lang="en-US" altLang="ko-KR" b="1" i="0" dirty="0">
              <a:effectLst/>
              <a:highlight>
                <a:srgbClr val="FFFF00"/>
              </a:highlight>
              <a:latin typeface="SFMono-Regular"/>
            </a:endParaRPr>
          </a:p>
          <a:p>
            <a:r>
              <a:rPr lang="en" altLang="ko-Kore-KR" b="1" i="0" dirty="0">
                <a:effectLst/>
                <a:latin typeface="SFMono-Regular"/>
              </a:rPr>
              <a:t>	return </a:t>
            </a:r>
            <a:r>
              <a:rPr lang="ko-KR" altLang="en-US" b="1" i="0" dirty="0">
                <a:effectLst/>
                <a:latin typeface="SFMono-Regular"/>
              </a:rPr>
              <a:t> </a:t>
            </a:r>
            <a:r>
              <a:rPr lang="en" altLang="ko-Kore-KR" b="1" i="0" dirty="0" err="1">
                <a:effectLst/>
                <a:latin typeface="SFMono-Regular"/>
              </a:rPr>
              <a:t>ResponseEntity.ok</a:t>
            </a:r>
            <a:r>
              <a:rPr lang="en" altLang="ko-Kore-KR" b="1" i="0" dirty="0">
                <a:effectLst/>
                <a:latin typeface="SFMono-Regular"/>
              </a:rPr>
              <a:t>(board); </a:t>
            </a:r>
          </a:p>
          <a:p>
            <a:r>
              <a:rPr lang="en" altLang="ko-Kore-KR" b="1" i="0" dirty="0">
                <a:effectLst/>
                <a:latin typeface="SFMono-Regular"/>
              </a:rPr>
              <a:t>} </a:t>
            </a:r>
          </a:p>
          <a:p>
            <a:endParaRPr lang="en" altLang="ko-Kore-KR" b="1" i="0" dirty="0">
              <a:effectLst/>
              <a:latin typeface="SFMono-Regular"/>
            </a:endParaRPr>
          </a:p>
          <a:p>
            <a:r>
              <a:rPr lang="en" altLang="ko-Kore-KR" b="1" i="0" dirty="0">
                <a:effectLst/>
                <a:latin typeface="SFMono-Regular"/>
              </a:rPr>
              <a:t>@</a:t>
            </a:r>
            <a:r>
              <a:rPr lang="en" altLang="ko-Kore-KR" b="1" i="0" dirty="0" err="1">
                <a:effectLst/>
                <a:latin typeface="SFMono-Regular"/>
              </a:rPr>
              <a:t>PostMapping</a:t>
            </a:r>
            <a:r>
              <a:rPr lang="en" altLang="ko-Kore-KR" b="1" i="0" dirty="0">
                <a:effectLst/>
                <a:latin typeface="SFMono-Regular"/>
              </a:rPr>
              <a:t>("/</a:t>
            </a:r>
            <a:r>
              <a:rPr lang="en" altLang="ko-Kore-KR" b="1" i="0" dirty="0" err="1">
                <a:effectLst/>
                <a:latin typeface="SFMono-Regular"/>
              </a:rPr>
              <a:t>modelAttribute</a:t>
            </a:r>
            <a:r>
              <a:rPr lang="en" altLang="ko-Kore-KR" b="1" i="0" dirty="0">
                <a:effectLst/>
                <a:latin typeface="SFMono-Regular"/>
              </a:rPr>
              <a:t>")</a:t>
            </a:r>
          </a:p>
          <a:p>
            <a:r>
              <a:rPr lang="en" altLang="ko-Kore-KR" b="1" i="0" dirty="0">
                <a:effectLst/>
                <a:latin typeface="SFMono-Regular"/>
              </a:rPr>
              <a:t> public </a:t>
            </a:r>
            <a:r>
              <a:rPr lang="en" altLang="ko-Kore-KR" b="1" i="0" dirty="0" err="1">
                <a:effectLst/>
                <a:latin typeface="SFMono-Regular"/>
              </a:rPr>
              <a:t>ResponseEntity</a:t>
            </a:r>
            <a:r>
              <a:rPr lang="en" altLang="ko-Kore-KR" b="1" i="0" dirty="0">
                <a:effectLst/>
                <a:latin typeface="SFMono-Regular"/>
              </a:rPr>
              <a:t>&lt;Board&gt; </a:t>
            </a:r>
            <a:r>
              <a:rPr lang="en" altLang="ko-Kore-KR" b="1" i="0" dirty="0" err="1">
                <a:effectLst/>
                <a:latin typeface="SFMono-Regular"/>
              </a:rPr>
              <a:t>modelAttribute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SFMono-Regular"/>
              </a:rPr>
              <a:t>(@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SFMono-Regular"/>
              </a:rPr>
              <a:t>ModelAttribute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SFMono-Regular"/>
              </a:rPr>
              <a:t> </a:t>
            </a:r>
            <a:r>
              <a:rPr lang="en" altLang="ko-Kore-KR" b="1" i="0" dirty="0">
                <a:effectLst/>
                <a:latin typeface="SFMono-Regular"/>
              </a:rPr>
              <a:t>Board board) { </a:t>
            </a:r>
          </a:p>
          <a:p>
            <a:r>
              <a:rPr lang="en" altLang="ko-Kore-KR" b="1" dirty="0">
                <a:latin typeface="SFMono-Regular"/>
              </a:rPr>
              <a:t>	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// </a:t>
            </a:r>
            <a:r>
              <a:rPr lang="en" altLang="ko-Kore-KR" b="1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FMono-Regular"/>
              </a:rPr>
              <a:t>@</a:t>
            </a:r>
            <a:r>
              <a:rPr lang="en" altLang="ko-Kore-KR" b="1" i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FMono-Regular"/>
              </a:rPr>
              <a:t>ModelAttribute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는 폼</a:t>
            </a:r>
            <a:r>
              <a:rPr lang="en-US" altLang="ko-KR" b="1" i="1" dirty="0">
                <a:effectLst/>
                <a:highlight>
                  <a:srgbClr val="FFFF00"/>
                </a:highlight>
                <a:latin typeface="SFMono-Regular"/>
              </a:rPr>
              <a:t>(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form) 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형태의 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HTTP Body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와 요청 파라미터들을 객체에 </a:t>
            </a:r>
            <a:r>
              <a:rPr lang="ko-KR" altLang="en-US" b="1" i="1" dirty="0" err="1">
                <a:effectLst/>
                <a:highlight>
                  <a:srgbClr val="FFFF00"/>
                </a:highlight>
                <a:latin typeface="SFMono-Regular"/>
              </a:rPr>
              <a:t>바인딩시킨다</a:t>
            </a:r>
            <a:r>
              <a:rPr lang="en-US" altLang="ko-KR" b="1" i="1" dirty="0">
                <a:effectLst/>
                <a:highlight>
                  <a:srgbClr val="FFFF00"/>
                </a:highlight>
                <a:latin typeface="SFMono-Regular"/>
              </a:rPr>
              <a:t>.</a:t>
            </a:r>
            <a:r>
              <a:rPr lang="ko-KR" altLang="en-US" b="1" i="0" dirty="0">
                <a:effectLst/>
                <a:highlight>
                  <a:srgbClr val="FFFF00"/>
                </a:highlight>
                <a:latin typeface="SFMono-Regular"/>
              </a:rPr>
              <a:t> </a:t>
            </a:r>
            <a:endParaRPr lang="en-US" altLang="ko-KR" b="1" i="0" dirty="0">
              <a:effectLst/>
              <a:highlight>
                <a:srgbClr val="FFFF00"/>
              </a:highlight>
              <a:latin typeface="SFMono-Regular"/>
            </a:endParaRPr>
          </a:p>
          <a:p>
            <a:r>
              <a:rPr lang="ko-KR" altLang="en-US" b="1" dirty="0">
                <a:latin typeface="SFMono-Regular"/>
              </a:rPr>
              <a:t>     </a:t>
            </a:r>
            <a:r>
              <a:rPr lang="en-US" altLang="ko-KR" b="1" dirty="0">
                <a:latin typeface="SFMono-Regular"/>
              </a:rPr>
              <a:t>	</a:t>
            </a:r>
            <a:r>
              <a:rPr lang="en" altLang="ko-Kore-KR" b="1" i="0" dirty="0">
                <a:effectLst/>
                <a:latin typeface="SFMono-Regular"/>
              </a:rPr>
              <a:t>return </a:t>
            </a:r>
            <a:r>
              <a:rPr lang="en" altLang="ko-Kore-KR" b="1" i="0" dirty="0" err="1">
                <a:effectLst/>
                <a:latin typeface="SFMono-Regular"/>
              </a:rPr>
              <a:t>ResponseEntity.ok</a:t>
            </a:r>
            <a:r>
              <a:rPr lang="en" altLang="ko-Kore-KR" b="1" i="0" dirty="0">
                <a:effectLst/>
                <a:latin typeface="SFMono-Regular"/>
              </a:rPr>
              <a:t>(board); </a:t>
            </a:r>
          </a:p>
          <a:p>
            <a:r>
              <a:rPr lang="en" altLang="ko-Kore-KR" b="1" i="0" dirty="0">
                <a:effectLst/>
                <a:latin typeface="SFMono-Regular"/>
              </a:rPr>
              <a:t>} </a:t>
            </a:r>
          </a:p>
          <a:p>
            <a:endParaRPr lang="en" altLang="ko-Kore-KR" b="1" i="0" dirty="0">
              <a:effectLst/>
              <a:latin typeface="SFMono-Regular"/>
            </a:endParaRPr>
          </a:p>
          <a:p>
            <a:r>
              <a:rPr lang="en" altLang="ko-Kore-KR" b="1" i="0" dirty="0">
                <a:effectLst/>
                <a:latin typeface="SFMono-Regular"/>
              </a:rPr>
              <a:t>@</a:t>
            </a:r>
            <a:r>
              <a:rPr lang="en" altLang="ko-Kore-KR" b="1" i="0" dirty="0" err="1">
                <a:effectLst/>
                <a:latin typeface="SFMono-Regular"/>
              </a:rPr>
              <a:t>GetMapping</a:t>
            </a:r>
            <a:r>
              <a:rPr lang="en" altLang="ko-Kore-KR" b="1" i="0" dirty="0">
                <a:effectLst/>
                <a:latin typeface="SFMono-Regular"/>
              </a:rPr>
              <a:t>("/list")</a:t>
            </a:r>
            <a:r>
              <a:rPr lang="ko-KR" altLang="en-US" b="1" dirty="0">
                <a:latin typeface="SFMono-Regular"/>
              </a:rPr>
              <a:t> </a:t>
            </a:r>
            <a:endParaRPr lang="en-US" altLang="ko-KR" b="1" dirty="0">
              <a:latin typeface="SFMono-Regular"/>
            </a:endParaRPr>
          </a:p>
          <a:p>
            <a:r>
              <a:rPr lang="en" altLang="ko-Kore-KR" b="1" i="0" dirty="0">
                <a:effectLst/>
                <a:latin typeface="SFMono-Regular"/>
              </a:rPr>
              <a:t>public </a:t>
            </a:r>
            <a:r>
              <a:rPr lang="en" altLang="ko-Kore-KR" b="1" i="0" dirty="0" err="1">
                <a:effectLst/>
                <a:latin typeface="SFMono-Regular"/>
              </a:rPr>
              <a:t>ResponseEntity</a:t>
            </a:r>
            <a:r>
              <a:rPr lang="en" altLang="ko-Kore-KR" b="1" i="0" dirty="0">
                <a:effectLst/>
                <a:latin typeface="SFMono-Regular"/>
              </a:rPr>
              <a:t>&lt;List&lt;Board&gt;&gt; </a:t>
            </a:r>
            <a:r>
              <a:rPr lang="en" altLang="ko-Kore-KR" b="1" i="0" dirty="0" err="1">
                <a:effectLst/>
                <a:latin typeface="SFMono-Regular"/>
              </a:rPr>
              <a:t>requestParam</a:t>
            </a:r>
            <a:r>
              <a:rPr lang="en" altLang="ko-Kore-KR" b="1" i="0" dirty="0">
                <a:effectLst/>
                <a:latin typeface="SFMono-Regular"/>
              </a:rPr>
              <a:t>(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SFMono-Regular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SFMono-Regular"/>
              </a:rPr>
              <a:t>RequestParam</a:t>
            </a:r>
            <a:r>
              <a:rPr lang="en" altLang="ko-Kore-KR" b="1" i="0" dirty="0">
                <a:effectLst/>
                <a:latin typeface="SFMono-Regular"/>
              </a:rPr>
              <a:t>(value = "searchKeyWord1", required = false, </a:t>
            </a:r>
            <a:r>
              <a:rPr lang="en" altLang="ko-Kore-KR" b="1" i="0" dirty="0" err="1">
                <a:effectLst/>
                <a:latin typeface="SFMono-Regular"/>
              </a:rPr>
              <a:t>defaultValue</a:t>
            </a:r>
            <a:r>
              <a:rPr lang="en" altLang="ko-Kore-KR" b="1" i="0" dirty="0">
                <a:effectLst/>
                <a:latin typeface="SFMono-Regular"/>
              </a:rPr>
              <a:t> = "</a:t>
            </a:r>
            <a:r>
              <a:rPr lang="en" altLang="ko-Kore-KR" b="1" i="0" dirty="0" err="1">
                <a:effectLst/>
                <a:latin typeface="SFMono-Regular"/>
              </a:rPr>
              <a:t>MangKyu</a:t>
            </a:r>
            <a:r>
              <a:rPr lang="en" altLang="ko-Kore-KR" b="1" i="0" dirty="0">
                <a:effectLst/>
                <a:latin typeface="SFMono-Regular"/>
              </a:rPr>
              <a:t>") String </a:t>
            </a:r>
            <a:r>
              <a:rPr lang="en" altLang="ko-Kore-KR" b="1" i="0" dirty="0" err="1">
                <a:effectLst/>
                <a:latin typeface="SFMono-Regular"/>
              </a:rPr>
              <a:t>searchKeyWord</a:t>
            </a:r>
            <a:r>
              <a:rPr lang="en" altLang="ko-Kore-KR" b="1" i="0" dirty="0">
                <a:effectLst/>
                <a:latin typeface="SFMono-Regular"/>
              </a:rPr>
              <a:t>) { </a:t>
            </a:r>
          </a:p>
          <a:p>
            <a:r>
              <a:rPr lang="en" altLang="ko-Kore-KR" b="1" dirty="0">
                <a:latin typeface="SFMono-Regular"/>
              </a:rPr>
              <a:t>	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// </a:t>
            </a:r>
            <a:r>
              <a:rPr lang="en" altLang="ko-Kore-KR" b="1" i="1" dirty="0" err="1">
                <a:effectLst/>
                <a:highlight>
                  <a:srgbClr val="FFFF00"/>
                </a:highlight>
                <a:latin typeface="SFMono-Regular"/>
              </a:rPr>
              <a:t>searchKeyWord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는 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required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가 </a:t>
            </a:r>
            <a:r>
              <a:rPr lang="en" altLang="ko-Kore-KR" b="1" i="1" dirty="0">
                <a:effectLst/>
                <a:highlight>
                  <a:srgbClr val="FFFF00"/>
                </a:highlight>
                <a:latin typeface="SFMono-Regular"/>
              </a:rPr>
              <a:t>false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이기 때문에 없을 수도 있으므로</a:t>
            </a:r>
            <a:r>
              <a:rPr lang="en-US" altLang="ko-KR" b="1" i="1" dirty="0">
                <a:effectLst/>
                <a:highlight>
                  <a:srgbClr val="FFFF00"/>
                </a:highlight>
                <a:latin typeface="SFMono-Regular"/>
              </a:rPr>
              <a:t>, </a:t>
            </a:r>
            <a:r>
              <a:rPr lang="ko-KR" altLang="en-US" b="1" i="1" dirty="0">
                <a:effectLst/>
                <a:highlight>
                  <a:srgbClr val="FFFF00"/>
                </a:highlight>
                <a:latin typeface="SFMono-Regular"/>
              </a:rPr>
              <a:t>없다면 기본값이 할당된다</a:t>
            </a:r>
            <a:r>
              <a:rPr lang="en-US" altLang="ko-KR" b="1" i="1" dirty="0">
                <a:effectLst/>
                <a:highlight>
                  <a:srgbClr val="FFFF00"/>
                </a:highlight>
                <a:latin typeface="SFMono-Regular"/>
              </a:rPr>
              <a:t>.</a:t>
            </a:r>
            <a:r>
              <a:rPr lang="ko-KR" altLang="en-US" b="1" i="0" dirty="0">
                <a:effectLst/>
                <a:highlight>
                  <a:srgbClr val="FFFF00"/>
                </a:highlight>
                <a:latin typeface="SFMono-Regular"/>
              </a:rPr>
              <a:t> </a:t>
            </a:r>
            <a:endParaRPr lang="en-US" altLang="ko-KR" b="1" i="0" dirty="0">
              <a:effectLst/>
              <a:highlight>
                <a:srgbClr val="FFFF00"/>
              </a:highlight>
              <a:latin typeface="SFMono-Regular"/>
            </a:endParaRPr>
          </a:p>
          <a:p>
            <a:r>
              <a:rPr lang="en-US" altLang="ko-Kore-KR" b="1" dirty="0">
                <a:latin typeface="SFMono-Regular"/>
              </a:rPr>
              <a:t>	</a:t>
            </a:r>
            <a:r>
              <a:rPr lang="en" altLang="ko-Kore-KR" b="1" i="0" dirty="0">
                <a:effectLst/>
                <a:latin typeface="SFMono-Regular"/>
              </a:rPr>
              <a:t>return </a:t>
            </a:r>
            <a:r>
              <a:rPr lang="en" altLang="ko-Kore-KR" b="1" i="0" dirty="0" err="1">
                <a:effectLst/>
                <a:latin typeface="SFMono-Regular"/>
              </a:rPr>
              <a:t>ResponseEntity.ok</a:t>
            </a:r>
            <a:r>
              <a:rPr lang="en" altLang="ko-Kore-KR" b="1" i="0" dirty="0">
                <a:effectLst/>
                <a:latin typeface="SFMono-Regular"/>
              </a:rPr>
              <a:t>(</a:t>
            </a:r>
            <a:r>
              <a:rPr lang="en" altLang="ko-Kore-KR" b="1" i="0" dirty="0" err="1">
                <a:effectLst/>
                <a:latin typeface="SFMono-Regular"/>
              </a:rPr>
              <a:t>boardService.getBoardList</a:t>
            </a:r>
            <a:r>
              <a:rPr lang="en" altLang="ko-Kore-KR" b="1" i="0" dirty="0">
                <a:effectLst/>
                <a:latin typeface="SFMono-Regular"/>
              </a:rPr>
              <a:t>(searchKeyWord1)); } }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17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847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4000" b="1" dirty="0" err="1">
                <a:latin typeface="+mj-ea"/>
                <a:ea typeface="+mj-ea"/>
                <a:cs typeface="+mj-cs"/>
              </a:rPr>
              <a:t>RequestBody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64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1BDA3-5227-F35B-9EEE-5B5238422C01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4000" b="1" dirty="0" err="1">
                <a:latin typeface="+mj-ea"/>
                <a:ea typeface="+mj-ea"/>
                <a:cs typeface="+mj-cs"/>
              </a:rPr>
              <a:t>ModelAttribute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01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511</Words>
  <Application>Microsoft Macintosh PowerPoint</Application>
  <PresentationFormat>와이드스크린</PresentationFormat>
  <Paragraphs>59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맑은 고딕</vt:lpstr>
      <vt:lpstr>NanumBarunGothic</vt:lpstr>
      <vt:lpstr>SFMono-Regular</vt:lpstr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92</cp:revision>
  <dcterms:created xsi:type="dcterms:W3CDTF">2023-10-07T19:59:28Z</dcterms:created>
  <dcterms:modified xsi:type="dcterms:W3CDTF">2023-10-26T09:25:46Z</dcterms:modified>
</cp:coreProperties>
</file>