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mid" ContentType="audio/mid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59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5AA9-8054-4E5E-A555-199981D8A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C490F-00B5-4ED5-B060-4F957604B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F9137-BAFF-4D9F-BD3A-B8C641B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2D03-2F00-4A2A-9110-783B5287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8EEF-60BE-49B9-8EA1-D482101F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ABC6-50B8-4042-9E14-16C44CA6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C0F84-9863-49DA-9BEE-40E55DC4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77D3-F48A-4AC8-A85B-A1B7A3B5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5966-A4E1-4371-B18B-D3247C32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F491-7E7C-4278-865D-5A33C64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7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7F87B-D60D-4D43-86D4-099E5B9F5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C7473-D2BE-4DED-B2FD-AC8F61DE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BCDD-19A2-4399-9CF0-6BFC0466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E100-46AB-4755-AD40-09D98D4F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AA91-88C7-441B-B843-2C0F3EB6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3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1CED-5EE4-45C4-B67D-7DE76627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8251-28C5-437C-B0B0-923C6807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7D1C-5BAB-4868-B86B-FDD9C6EE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A40A-94DB-4486-B4E7-8134EAB5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1374-BB83-41BA-BA5D-D102B297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4BD2-8D3B-4C1C-8227-AEFD9EC5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BE581-A207-4B67-959B-62E854B6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5EF4-7067-4CBF-848F-8CE27DCB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32CAE-AE2A-4F1B-A443-5C78453B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660FD-47D7-4574-B1F7-DB77BE2E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8259-D92D-4DD2-A60B-EC4DFE09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EFEB-EE81-434E-9A5E-214627446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C6CC3-7D15-4160-B165-FD54C02B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1F0A9-F840-45B9-9E89-1C5F56F8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49E02-65A8-4869-B30E-EAB6F0BD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28D6-76F4-4B43-9BCD-0AA326B9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FC67-1876-4A5C-8D05-0CC68336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DCEF6-0BAC-41B0-A06C-90D8F133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72AF-0A0A-40AE-A3C9-2AF6E37CF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2EF5B-1DB4-4CC2-A695-ECE58582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1F0EE-3B50-4931-8DD5-048EA805F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A1737-02A7-44B0-A78C-A7AB8AF8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C745F-E97C-450F-A5C5-717F97E5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9F6DF-33BC-4455-95D5-EA960503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BBFC-CE9A-43A9-B220-3110DEDC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7F09D-7BEE-48BF-B301-A95EB98E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82B21-14D2-4F44-A065-C762E988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C7939-F6FD-4EC8-9107-95FDE676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5E410-E823-4C96-B69F-ACB4F4AA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F8B6E-CB79-471F-8AD1-4CAAB125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CF26E-8910-4CEB-822E-50B05ECA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F410-7CE0-41C4-8988-301C760F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29B8-755E-4440-9FB1-FE34173B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1C63B-1A91-4F7A-8B2A-99063A2FB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8BC08-DC11-42A1-9145-53D5189D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DE751-C011-4D83-BE94-1E2EBA0B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52C9A-A883-4E0C-846E-F218A103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E3A1-8AF4-441A-95F6-F50A6B94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7A9B6-A547-4AB9-9423-48A372C40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5CDF8-B4D7-4DBE-8D30-C6B59982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912A-7D5D-4743-9E27-579A9B05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4CE5C-089A-4AC9-BACB-46775634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021DC-1D83-44CE-9370-1B3D269E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3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38A6F-8C7F-464D-A304-DF9E1B39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83052-2CB5-4416-B790-35BAB27C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99E7-0D9E-4C3F-A329-23B241656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6487-5AB4-4EAA-B357-A42E5B49C09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58B0-3EF1-4A85-A93E-0D07D6528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79A9-300C-4ACC-A13A-F8310B351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E936-A87B-40D5-9F6E-B6CD42C9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hyperlink" Target="https://deepjazz.io/" TargetMode="External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hyperlink" Target="http://omax.ircam.fr/" TargetMode="External"/><Relationship Id="rId10" Type="http://schemas.openxmlformats.org/officeDocument/2006/relationships/oleObject" Target="../embeddings/oleObject3.bin"/><Relationship Id="rId4" Type="http://schemas.openxmlformats.org/officeDocument/2006/relationships/hyperlink" Target="https://github.com/evancchow/jazzml" TargetMode="External"/><Relationship Id="rId9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id"/><Relationship Id="rId13" Type="http://schemas.microsoft.com/office/2007/relationships/media" Target="../media/media7.mid"/><Relationship Id="rId18" Type="http://schemas.openxmlformats.org/officeDocument/2006/relationships/audio" Target="../media/media9.mid"/><Relationship Id="rId26" Type="http://schemas.openxmlformats.org/officeDocument/2006/relationships/audio" Target="../media/media13.mid"/><Relationship Id="rId39" Type="http://schemas.microsoft.com/office/2007/relationships/media" Target="../media/media20.mid"/><Relationship Id="rId3" Type="http://schemas.microsoft.com/office/2007/relationships/media" Target="../media/media2.mid"/><Relationship Id="rId21" Type="http://schemas.microsoft.com/office/2007/relationships/media" Target="../media/media11.mid"/><Relationship Id="rId34" Type="http://schemas.openxmlformats.org/officeDocument/2006/relationships/audio" Target="../media/media17.mid"/><Relationship Id="rId42" Type="http://schemas.openxmlformats.org/officeDocument/2006/relationships/image" Target="../media/image10.png"/><Relationship Id="rId7" Type="http://schemas.microsoft.com/office/2007/relationships/media" Target="../media/media4.mid"/><Relationship Id="rId12" Type="http://schemas.openxmlformats.org/officeDocument/2006/relationships/audio" Target="../media/media6.mid"/><Relationship Id="rId17" Type="http://schemas.microsoft.com/office/2007/relationships/media" Target="../media/media9.mid"/><Relationship Id="rId25" Type="http://schemas.microsoft.com/office/2007/relationships/media" Target="../media/media13.mid"/><Relationship Id="rId33" Type="http://schemas.microsoft.com/office/2007/relationships/media" Target="../media/media17.mid"/><Relationship Id="rId38" Type="http://schemas.openxmlformats.org/officeDocument/2006/relationships/audio" Target="../media/media19.mid"/><Relationship Id="rId2" Type="http://schemas.openxmlformats.org/officeDocument/2006/relationships/audio" Target="../media/media1.mid"/><Relationship Id="rId16" Type="http://schemas.openxmlformats.org/officeDocument/2006/relationships/audio" Target="../media/media8.mid"/><Relationship Id="rId20" Type="http://schemas.openxmlformats.org/officeDocument/2006/relationships/audio" Target="../media/media10.mid"/><Relationship Id="rId29" Type="http://schemas.microsoft.com/office/2007/relationships/media" Target="../media/media15.mid"/><Relationship Id="rId41" Type="http://schemas.openxmlformats.org/officeDocument/2006/relationships/slideLayout" Target="../slideLayouts/slideLayout2.xml"/><Relationship Id="rId1" Type="http://schemas.microsoft.com/office/2007/relationships/media" Target="../media/media1.mid"/><Relationship Id="rId6" Type="http://schemas.openxmlformats.org/officeDocument/2006/relationships/audio" Target="../media/media3.mid"/><Relationship Id="rId11" Type="http://schemas.microsoft.com/office/2007/relationships/media" Target="../media/media6.mid"/><Relationship Id="rId24" Type="http://schemas.openxmlformats.org/officeDocument/2006/relationships/audio" Target="../media/media12.mid"/><Relationship Id="rId32" Type="http://schemas.openxmlformats.org/officeDocument/2006/relationships/audio" Target="../media/media16.mid"/><Relationship Id="rId37" Type="http://schemas.microsoft.com/office/2007/relationships/media" Target="../media/media19.mid"/><Relationship Id="rId40" Type="http://schemas.openxmlformats.org/officeDocument/2006/relationships/audio" Target="../media/media20.mid"/><Relationship Id="rId5" Type="http://schemas.microsoft.com/office/2007/relationships/media" Target="../media/media3.mid"/><Relationship Id="rId15" Type="http://schemas.microsoft.com/office/2007/relationships/media" Target="../media/media8.mid"/><Relationship Id="rId23" Type="http://schemas.microsoft.com/office/2007/relationships/media" Target="../media/media12.mid"/><Relationship Id="rId28" Type="http://schemas.openxmlformats.org/officeDocument/2006/relationships/audio" Target="../media/media14.mid"/><Relationship Id="rId36" Type="http://schemas.openxmlformats.org/officeDocument/2006/relationships/audio" Target="../media/media18.mid"/><Relationship Id="rId10" Type="http://schemas.openxmlformats.org/officeDocument/2006/relationships/audio" Target="../media/media5.mid"/><Relationship Id="rId19" Type="http://schemas.microsoft.com/office/2007/relationships/media" Target="../media/media10.mid"/><Relationship Id="rId31" Type="http://schemas.microsoft.com/office/2007/relationships/media" Target="../media/media16.mid"/><Relationship Id="rId4" Type="http://schemas.openxmlformats.org/officeDocument/2006/relationships/audio" Target="../media/media2.mid"/><Relationship Id="rId9" Type="http://schemas.microsoft.com/office/2007/relationships/media" Target="../media/media5.mid"/><Relationship Id="rId14" Type="http://schemas.openxmlformats.org/officeDocument/2006/relationships/audio" Target="../media/media7.mid"/><Relationship Id="rId22" Type="http://schemas.openxmlformats.org/officeDocument/2006/relationships/audio" Target="../media/media11.mid"/><Relationship Id="rId27" Type="http://schemas.microsoft.com/office/2007/relationships/media" Target="../media/media14.mid"/><Relationship Id="rId30" Type="http://schemas.openxmlformats.org/officeDocument/2006/relationships/audio" Target="../media/media15.mid"/><Relationship Id="rId35" Type="http://schemas.microsoft.com/office/2007/relationships/media" Target="../media/media18.mid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467107792585393310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6C1E-DB3D-4175-B5A1-41AE7919D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DeepJazz</a:t>
            </a:r>
            <a:r>
              <a:rPr lang="en-US" dirty="0"/>
              <a:t> on the Fly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FF88E-D046-4372-AF4A-8F9504A93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Kyungwoo Hyun</a:t>
            </a:r>
          </a:p>
          <a:p>
            <a:r>
              <a:rPr lang="en-US" dirty="0"/>
              <a:t>MM 215B – Computer Music Composition by Mari Kimura</a:t>
            </a:r>
          </a:p>
        </p:txBody>
      </p:sp>
    </p:spTree>
    <p:extLst>
      <p:ext uri="{BB962C8B-B14F-4D97-AF65-F5344CB8AC3E}">
        <p14:creationId xmlns:p14="http://schemas.microsoft.com/office/powerpoint/2010/main" val="217258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3F20C-624E-424E-AB20-F0C984CD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72AD1-D998-4600-B1BA-BA15EC24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architectures for more genres (not Jazz)</a:t>
            </a:r>
          </a:p>
          <a:p>
            <a:r>
              <a:rPr lang="en-US" dirty="0"/>
              <a:t>Understand the structure (A-B-A-C, A-A’-A’’)</a:t>
            </a:r>
          </a:p>
          <a:p>
            <a:r>
              <a:rPr lang="en-US"/>
              <a:t>Integrate with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4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A976-20FB-4492-BCE6-06B5DF00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A103-472E-4F09-AD61-6DD62B2C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DeepJazz</a:t>
            </a:r>
            <a:r>
              <a:rPr lang="en-US" dirty="0"/>
              <a:t> – Deep Learning Jazz Generation (2015) </a:t>
            </a:r>
            <a:r>
              <a:rPr lang="en-US" dirty="0">
                <a:hlinkClick r:id="rId3"/>
              </a:rPr>
              <a:t>https://deepjazz.io/</a:t>
            </a:r>
            <a:endParaRPr lang="en-US" dirty="0"/>
          </a:p>
          <a:p>
            <a:pPr lvl="1"/>
            <a:r>
              <a:rPr lang="en-US" dirty="0" err="1"/>
              <a:t>JazzML</a:t>
            </a:r>
            <a:r>
              <a:rPr lang="en-US" dirty="0"/>
              <a:t> – Computational Jazz Improvisation (2009)  </a:t>
            </a:r>
            <a:r>
              <a:rPr lang="en-US" dirty="0">
                <a:hlinkClick r:id="rId4"/>
              </a:rPr>
              <a:t>https://github.com/evancchow/jazzml</a:t>
            </a:r>
            <a:endParaRPr lang="en-US" dirty="0"/>
          </a:p>
          <a:p>
            <a:r>
              <a:rPr lang="en-US" dirty="0"/>
              <a:t>OMAX – Software Improvisor (2009) </a:t>
            </a:r>
            <a:r>
              <a:rPr lang="en-US" dirty="0">
                <a:hlinkClick r:id="rId5"/>
              </a:rPr>
              <a:t>http://omax.ircam.fr/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46F000-950F-4255-8A75-3732313C7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987021"/>
              </p:ext>
            </p:extLst>
          </p:nvPr>
        </p:nvGraphicFramePr>
        <p:xfrm>
          <a:off x="9773307" y="3203575"/>
          <a:ext cx="9096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Packager Shell Object" showAsIcon="1" r:id="rId6" imgW="909720" imgH="372960" progId="Package">
                  <p:embed/>
                </p:oleObj>
              </mc:Choice>
              <mc:Fallback>
                <p:oleObj name="Packager Shell Object" showAsIcon="1" r:id="rId6" imgW="909720" imgH="372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73307" y="3203575"/>
                        <a:ext cx="909638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2FA61B-A232-4199-9F2B-4271FDBDB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35441"/>
              </p:ext>
            </p:extLst>
          </p:nvPr>
        </p:nvGraphicFramePr>
        <p:xfrm>
          <a:off x="8354738" y="1198564"/>
          <a:ext cx="32940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Packager Shell Object" showAsIcon="1" r:id="rId8" imgW="3293640" imgH="372960" progId="Package">
                  <p:embed/>
                </p:oleObj>
              </mc:Choice>
              <mc:Fallback>
                <p:oleObj name="Packager Shell Object" showAsIcon="1" r:id="rId8" imgW="3293640" imgH="372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54738" y="1198564"/>
                        <a:ext cx="3294063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6AF5BD-76EE-4C7C-A748-7413567FA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33615"/>
              </p:ext>
            </p:extLst>
          </p:nvPr>
        </p:nvGraphicFramePr>
        <p:xfrm>
          <a:off x="7807844" y="2405065"/>
          <a:ext cx="10937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Packager Shell Object" showAsIcon="1" r:id="rId10" imgW="1094400" imgH="372960" progId="Package">
                  <p:embed/>
                </p:oleObj>
              </mc:Choice>
              <mc:Fallback>
                <p:oleObj name="Packager Shell Object" showAsIcon="1" r:id="rId10" imgW="1094400" imgH="372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07844" y="2405065"/>
                        <a:ext cx="1093787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EA00453-5F4C-4CED-93B2-E2346E90D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65523"/>
              </p:ext>
            </p:extLst>
          </p:nvPr>
        </p:nvGraphicFramePr>
        <p:xfrm>
          <a:off x="9216259" y="2405065"/>
          <a:ext cx="19192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Packager Shell Object" showAsIcon="1" r:id="rId12" imgW="1918800" imgH="372960" progId="Package">
                  <p:embed/>
                </p:oleObj>
              </mc:Choice>
              <mc:Fallback>
                <p:oleObj name="Packager Shell Object" showAsIcon="1" r:id="rId12" imgW="1918800" imgH="3729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16259" y="2405065"/>
                        <a:ext cx="1919288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16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10DC-322E-435D-9899-532BE850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F47E5-BDA1-4F49-9EEC-4BF9B770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0070"/>
            <a:ext cx="9268264" cy="4790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F2870-E414-4E8C-B08D-665D3A56F0CA}"/>
              </a:ext>
            </a:extLst>
          </p:cNvPr>
          <p:cNvSpPr txBox="1"/>
          <p:nvPr/>
        </p:nvSpPr>
        <p:spPr>
          <a:xfrm>
            <a:off x="1518745" y="6395545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patch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26A6D-21F8-4869-AEB9-7DF628BA637B}"/>
              </a:ext>
            </a:extLst>
          </p:cNvPr>
          <p:cNvSpPr txBox="1"/>
          <p:nvPr/>
        </p:nvSpPr>
        <p:spPr>
          <a:xfrm>
            <a:off x="7488621" y="639554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Lisp</a:t>
            </a:r>
          </a:p>
        </p:txBody>
      </p:sp>
    </p:spTree>
    <p:extLst>
      <p:ext uri="{BB962C8B-B14F-4D97-AF65-F5344CB8AC3E}">
        <p14:creationId xmlns:p14="http://schemas.microsoft.com/office/powerpoint/2010/main" val="30575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10CB-75CA-43C2-AF49-351A6E1B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D2FE5-A6B7-497D-B0DE-61C752A2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53" y="1538287"/>
            <a:ext cx="6200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85F4-8DB4-41E0-8F01-45516715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JazzML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71175-03E8-4B6A-BB23-93272F23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2" y="2033752"/>
            <a:ext cx="4519392" cy="229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930DB1-F8C8-4A8E-ACA1-AA853850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49" y="1690688"/>
            <a:ext cx="4138451" cy="44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11AE-A4BA-47B9-92CD-8FB4DA57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JazzML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F4D57-B01A-4851-8448-917E4568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21" y="829695"/>
            <a:ext cx="7981548" cy="51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6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4B17-CB1D-4D59-8E3B-5F61FDD5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DeepJazz</a:t>
            </a:r>
            <a:r>
              <a:rPr lang="en-US" dirty="0"/>
              <a:t> on the Fly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1299E-F376-4F63-9FDF-7F88B92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Pre-process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JazzML</a:t>
            </a:r>
            <a:r>
              <a:rPr lang="en-US" dirty="0"/>
              <a:t> grammar (chord + memory)</a:t>
            </a:r>
          </a:p>
          <a:p>
            <a:pPr lvl="1"/>
            <a:r>
              <a:rPr lang="en-US" dirty="0"/>
              <a:t>pick the representatives by a measure (/4)</a:t>
            </a:r>
          </a:p>
          <a:p>
            <a:r>
              <a:rPr lang="en-US" dirty="0"/>
              <a:t>Train (over 1, 128, 1024 epochs)</a:t>
            </a:r>
          </a:p>
          <a:p>
            <a:r>
              <a:rPr lang="en-US" dirty="0"/>
              <a:t>Predict (Generate)</a:t>
            </a:r>
          </a:p>
          <a:p>
            <a:r>
              <a:rPr lang="en-US" dirty="0"/>
              <a:t>Post-process (if it’s not good enough, re-generate)</a:t>
            </a:r>
          </a:p>
          <a:p>
            <a:pPr lvl="1"/>
            <a:r>
              <a:rPr lang="en-US" dirty="0"/>
              <a:t>if it’s still not good after 1000 tries, just pick the random</a:t>
            </a:r>
          </a:p>
          <a:p>
            <a:endParaRPr lang="en-US" dirty="0"/>
          </a:p>
          <a:p>
            <a:r>
              <a:rPr lang="en-US" dirty="0"/>
              <a:t>Listen (over UDP / OSC)</a:t>
            </a:r>
          </a:p>
          <a:p>
            <a:pPr lvl="1"/>
            <a:r>
              <a:rPr lang="en-US" dirty="0"/>
              <a:t>from Max patch</a:t>
            </a:r>
          </a:p>
        </p:txBody>
      </p:sp>
    </p:spTree>
    <p:extLst>
      <p:ext uri="{BB962C8B-B14F-4D97-AF65-F5344CB8AC3E}">
        <p14:creationId xmlns:p14="http://schemas.microsoft.com/office/powerpoint/2010/main" val="82839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16BA-4C79-4E36-B91D-A3FFC342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DeepJazz</a:t>
            </a:r>
            <a:r>
              <a:rPr lang="en-US" dirty="0"/>
              <a:t> Output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09BD79-741E-41DE-A1B3-CA576809C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395394"/>
              </p:ext>
            </p:extLst>
          </p:nvPr>
        </p:nvGraphicFramePr>
        <p:xfrm>
          <a:off x="838200" y="1825624"/>
          <a:ext cx="10833538" cy="454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558">
                  <a:extLst>
                    <a:ext uri="{9D8B030D-6E8A-4147-A177-3AD203B41FA5}">
                      <a16:colId xmlns:a16="http://schemas.microsoft.com/office/drawing/2014/main" val="909005589"/>
                    </a:ext>
                  </a:extLst>
                </a:gridCol>
                <a:gridCol w="1405597">
                  <a:extLst>
                    <a:ext uri="{9D8B030D-6E8A-4147-A177-3AD203B41FA5}">
                      <a16:colId xmlns:a16="http://schemas.microsoft.com/office/drawing/2014/main" val="694834344"/>
                    </a:ext>
                  </a:extLst>
                </a:gridCol>
                <a:gridCol w="1276701">
                  <a:extLst>
                    <a:ext uri="{9D8B030D-6E8A-4147-A177-3AD203B41FA5}">
                      <a16:colId xmlns:a16="http://schemas.microsoft.com/office/drawing/2014/main" val="1688930246"/>
                    </a:ext>
                  </a:extLst>
                </a:gridCol>
                <a:gridCol w="1559048">
                  <a:extLst>
                    <a:ext uri="{9D8B030D-6E8A-4147-A177-3AD203B41FA5}">
                      <a16:colId xmlns:a16="http://schemas.microsoft.com/office/drawing/2014/main" val="2232248296"/>
                    </a:ext>
                  </a:extLst>
                </a:gridCol>
                <a:gridCol w="1629634">
                  <a:extLst>
                    <a:ext uri="{9D8B030D-6E8A-4147-A177-3AD203B41FA5}">
                      <a16:colId xmlns:a16="http://schemas.microsoft.com/office/drawing/2014/main" val="765366550"/>
                    </a:ext>
                  </a:extLst>
                </a:gridCol>
              </a:tblGrid>
              <a:tr h="75815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 epochs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31023"/>
                  </a:ext>
                </a:extLst>
              </a:tr>
              <a:tr h="758150">
                <a:tc>
                  <a:txBody>
                    <a:bodyPr/>
                    <a:lstStyle/>
                    <a:p>
                      <a:r>
                        <a:rPr lang="en-US" dirty="0"/>
                        <a:t>Ed Sheeran – Perfect (Verse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14534"/>
                  </a:ext>
                </a:extLst>
              </a:tr>
              <a:tr h="758150">
                <a:tc>
                  <a:txBody>
                    <a:bodyPr/>
                    <a:lstStyle/>
                    <a:p>
                      <a:r>
                        <a:rPr lang="en-US" dirty="0"/>
                        <a:t>Ed Sheeran – Perfect (Chorus)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8643"/>
                  </a:ext>
                </a:extLst>
              </a:tr>
              <a:tr h="75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Camila Cabello – Havana (Verse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12673"/>
                  </a:ext>
                </a:extLst>
              </a:tr>
              <a:tr h="758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 </a:t>
                      </a:r>
                      <a:r>
                        <a:rPr lang="en-US" dirty="0" err="1"/>
                        <a:t>Metheny</a:t>
                      </a:r>
                      <a:r>
                        <a:rPr lang="en-US" dirty="0"/>
                        <a:t> – And Then I Knew (Verse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44342"/>
                  </a:ext>
                </a:extLst>
              </a:tr>
              <a:tr h="758150">
                <a:tc>
                  <a:txBody>
                    <a:bodyPr/>
                    <a:lstStyle/>
                    <a:p>
                      <a:r>
                        <a:rPr lang="en-US" dirty="0"/>
                        <a:t>Liszt – La Campanella (1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part)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31326"/>
                  </a:ext>
                </a:extLst>
              </a:tr>
            </a:tbl>
          </a:graphicData>
        </a:graphic>
      </p:graphicFrame>
      <p:pic>
        <p:nvPicPr>
          <p:cNvPr id="9" name="perfect_short2">
            <a:hlinkClick r:id="" action="ppaction://media"/>
            <a:extLst>
              <a:ext uri="{FF2B5EF4-FFF2-40B4-BE49-F238E27FC236}">
                <a16:creationId xmlns:a16="http://schemas.microsoft.com/office/drawing/2014/main" id="{E73161ED-57BA-4642-8E3A-8CFD97EFCE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277543" y="2807109"/>
            <a:ext cx="304800" cy="304800"/>
          </a:xfrm>
          <a:prstGeom prst="rect">
            <a:avLst/>
          </a:prstGeom>
        </p:spPr>
      </p:pic>
      <p:pic>
        <p:nvPicPr>
          <p:cNvPr id="10" name="perfect_short2_out_1">
            <a:hlinkClick r:id="" action="ppaction://media"/>
            <a:extLst>
              <a:ext uri="{FF2B5EF4-FFF2-40B4-BE49-F238E27FC236}">
                <a16:creationId xmlns:a16="http://schemas.microsoft.com/office/drawing/2014/main" id="{8171E17C-1E8E-4F60-B88C-DF00A3A2DED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7739151" y="2807109"/>
            <a:ext cx="304800" cy="304800"/>
          </a:xfrm>
          <a:prstGeom prst="rect">
            <a:avLst/>
          </a:prstGeom>
        </p:spPr>
      </p:pic>
      <p:pic>
        <p:nvPicPr>
          <p:cNvPr id="12" name="perfect_short2_out_128">
            <a:hlinkClick r:id="" action="ppaction://media"/>
            <a:extLst>
              <a:ext uri="{FF2B5EF4-FFF2-40B4-BE49-F238E27FC236}">
                <a16:creationId xmlns:a16="http://schemas.microsoft.com/office/drawing/2014/main" id="{7BBA3E26-64B8-46C8-B278-FF522C1B4EE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9186672" y="2807109"/>
            <a:ext cx="304800" cy="304800"/>
          </a:xfrm>
          <a:prstGeom prst="rect">
            <a:avLst/>
          </a:prstGeom>
        </p:spPr>
      </p:pic>
      <p:pic>
        <p:nvPicPr>
          <p:cNvPr id="13" name="perfect_short2_out_1024">
            <a:hlinkClick r:id="" action="ppaction://media"/>
            <a:extLst>
              <a:ext uri="{FF2B5EF4-FFF2-40B4-BE49-F238E27FC236}">
                <a16:creationId xmlns:a16="http://schemas.microsoft.com/office/drawing/2014/main" id="{7357BF17-EC1C-4674-B64B-1A49FC9EEB4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10666973" y="2807109"/>
            <a:ext cx="304800" cy="304800"/>
          </a:xfrm>
          <a:prstGeom prst="rect">
            <a:avLst/>
          </a:prstGeom>
        </p:spPr>
      </p:pic>
      <p:pic>
        <p:nvPicPr>
          <p:cNvPr id="14" name="perfect_short1">
            <a:hlinkClick r:id="" action="ppaction://media"/>
            <a:extLst>
              <a:ext uri="{FF2B5EF4-FFF2-40B4-BE49-F238E27FC236}">
                <a16:creationId xmlns:a16="http://schemas.microsoft.com/office/drawing/2014/main" id="{60C3BC9F-24DE-4D3F-8EBA-2C42DFC1058C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277543" y="3597605"/>
            <a:ext cx="304800" cy="304800"/>
          </a:xfrm>
          <a:prstGeom prst="rect">
            <a:avLst/>
          </a:prstGeom>
        </p:spPr>
      </p:pic>
      <p:pic>
        <p:nvPicPr>
          <p:cNvPr id="19" name="perfect_short1_out_1">
            <a:hlinkClick r:id="" action="ppaction://media"/>
            <a:extLst>
              <a:ext uri="{FF2B5EF4-FFF2-40B4-BE49-F238E27FC236}">
                <a16:creationId xmlns:a16="http://schemas.microsoft.com/office/drawing/2014/main" id="{86EE1B38-EDC7-45B8-A82D-570B63EB5EFE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7739151" y="3597605"/>
            <a:ext cx="304800" cy="304800"/>
          </a:xfrm>
          <a:prstGeom prst="rect">
            <a:avLst/>
          </a:prstGeom>
        </p:spPr>
      </p:pic>
      <p:pic>
        <p:nvPicPr>
          <p:cNvPr id="22" name="perfect_short1_out_128">
            <a:hlinkClick r:id="" action="ppaction://media"/>
            <a:extLst>
              <a:ext uri="{FF2B5EF4-FFF2-40B4-BE49-F238E27FC236}">
                <a16:creationId xmlns:a16="http://schemas.microsoft.com/office/drawing/2014/main" id="{AD55AD72-55F6-4702-877D-B9D1A49D259D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9186672" y="3597605"/>
            <a:ext cx="304800" cy="304800"/>
          </a:xfrm>
          <a:prstGeom prst="rect">
            <a:avLst/>
          </a:prstGeom>
        </p:spPr>
      </p:pic>
      <p:pic>
        <p:nvPicPr>
          <p:cNvPr id="23" name="perfect_short1_out_1024">
            <a:hlinkClick r:id="" action="ppaction://media"/>
            <a:extLst>
              <a:ext uri="{FF2B5EF4-FFF2-40B4-BE49-F238E27FC236}">
                <a16:creationId xmlns:a16="http://schemas.microsoft.com/office/drawing/2014/main" id="{336785B2-E546-49BA-9438-432BDE194789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10666973" y="3597605"/>
            <a:ext cx="304800" cy="304800"/>
          </a:xfrm>
          <a:prstGeom prst="rect">
            <a:avLst/>
          </a:prstGeom>
        </p:spPr>
      </p:pic>
      <p:pic>
        <p:nvPicPr>
          <p:cNvPr id="25" name="havana_short">
            <a:hlinkClick r:id="" action="ppaction://media"/>
            <a:extLst>
              <a:ext uri="{FF2B5EF4-FFF2-40B4-BE49-F238E27FC236}">
                <a16:creationId xmlns:a16="http://schemas.microsoft.com/office/drawing/2014/main" id="{61D4C034-2692-4175-AF18-5EE1EB29B15E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277543" y="4343854"/>
            <a:ext cx="304800" cy="304800"/>
          </a:xfrm>
          <a:prstGeom prst="rect">
            <a:avLst/>
          </a:prstGeom>
        </p:spPr>
      </p:pic>
      <p:pic>
        <p:nvPicPr>
          <p:cNvPr id="26" name="havana_short_out_1">
            <a:hlinkClick r:id="" action="ppaction://media"/>
            <a:extLst>
              <a:ext uri="{FF2B5EF4-FFF2-40B4-BE49-F238E27FC236}">
                <a16:creationId xmlns:a16="http://schemas.microsoft.com/office/drawing/2014/main" id="{B669723B-7573-4FF2-859F-A9E748C24AFE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7739151" y="4343854"/>
            <a:ext cx="304800" cy="304800"/>
          </a:xfrm>
          <a:prstGeom prst="rect">
            <a:avLst/>
          </a:prstGeom>
        </p:spPr>
      </p:pic>
      <p:pic>
        <p:nvPicPr>
          <p:cNvPr id="27" name="havana_short_out_128">
            <a:hlinkClick r:id="" action="ppaction://media"/>
            <a:extLst>
              <a:ext uri="{FF2B5EF4-FFF2-40B4-BE49-F238E27FC236}">
                <a16:creationId xmlns:a16="http://schemas.microsoft.com/office/drawing/2014/main" id="{88E0F119-92B1-46C5-9BBA-BE82E4B8C0EE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9186672" y="4343854"/>
            <a:ext cx="304800" cy="304800"/>
          </a:xfrm>
          <a:prstGeom prst="rect">
            <a:avLst/>
          </a:prstGeom>
        </p:spPr>
      </p:pic>
      <p:pic>
        <p:nvPicPr>
          <p:cNvPr id="28" name="havana_short_out_1024">
            <a:hlinkClick r:id="" action="ppaction://media"/>
            <a:extLst>
              <a:ext uri="{FF2B5EF4-FFF2-40B4-BE49-F238E27FC236}">
                <a16:creationId xmlns:a16="http://schemas.microsoft.com/office/drawing/2014/main" id="{DDA4316F-3ABD-42D6-90FF-99FEC7A57A20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10666973" y="4343854"/>
            <a:ext cx="304800" cy="304800"/>
          </a:xfrm>
          <a:prstGeom prst="rect">
            <a:avLst/>
          </a:prstGeom>
        </p:spPr>
      </p:pic>
      <p:pic>
        <p:nvPicPr>
          <p:cNvPr id="29" name="metheny_short2">
            <a:hlinkClick r:id="" action="ppaction://media"/>
            <a:extLst>
              <a:ext uri="{FF2B5EF4-FFF2-40B4-BE49-F238E27FC236}">
                <a16:creationId xmlns:a16="http://schemas.microsoft.com/office/drawing/2014/main" id="{E3824DF8-1381-4E55-8F5F-06384CB5CD94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277543" y="5054969"/>
            <a:ext cx="304800" cy="304800"/>
          </a:xfrm>
          <a:prstGeom prst="rect">
            <a:avLst/>
          </a:prstGeom>
        </p:spPr>
      </p:pic>
      <p:pic>
        <p:nvPicPr>
          <p:cNvPr id="30" name="metheny_short2_out_1">
            <a:hlinkClick r:id="" action="ppaction://media"/>
            <a:extLst>
              <a:ext uri="{FF2B5EF4-FFF2-40B4-BE49-F238E27FC236}">
                <a16:creationId xmlns:a16="http://schemas.microsoft.com/office/drawing/2014/main" id="{761F58FD-B6D2-4DA5-AD0B-B3818CA4A775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7739151" y="5054969"/>
            <a:ext cx="304800" cy="304800"/>
          </a:xfrm>
          <a:prstGeom prst="rect">
            <a:avLst/>
          </a:prstGeom>
        </p:spPr>
      </p:pic>
      <p:pic>
        <p:nvPicPr>
          <p:cNvPr id="31" name="metheny_short2_out_128">
            <a:hlinkClick r:id="" action="ppaction://media"/>
            <a:extLst>
              <a:ext uri="{FF2B5EF4-FFF2-40B4-BE49-F238E27FC236}">
                <a16:creationId xmlns:a16="http://schemas.microsoft.com/office/drawing/2014/main" id="{4A1F9E90-010A-4A3D-AAE4-A0CA0F0E040C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9186672" y="5054969"/>
            <a:ext cx="304800" cy="304800"/>
          </a:xfrm>
          <a:prstGeom prst="rect">
            <a:avLst/>
          </a:prstGeom>
        </p:spPr>
      </p:pic>
      <p:pic>
        <p:nvPicPr>
          <p:cNvPr id="32" name="metheny_short2_out_1024">
            <a:hlinkClick r:id="" action="ppaction://media"/>
            <a:extLst>
              <a:ext uri="{FF2B5EF4-FFF2-40B4-BE49-F238E27FC236}">
                <a16:creationId xmlns:a16="http://schemas.microsoft.com/office/drawing/2014/main" id="{AE03A759-DF8A-493C-967E-72EB6A08A535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10666973" y="5054969"/>
            <a:ext cx="304800" cy="304800"/>
          </a:xfrm>
          <a:prstGeom prst="rect">
            <a:avLst/>
          </a:prstGeom>
        </p:spPr>
      </p:pic>
      <p:pic>
        <p:nvPicPr>
          <p:cNvPr id="33" name="lacampanella_short">
            <a:hlinkClick r:id="" action="ppaction://media"/>
            <a:extLst>
              <a:ext uri="{FF2B5EF4-FFF2-40B4-BE49-F238E27FC236}">
                <a16:creationId xmlns:a16="http://schemas.microsoft.com/office/drawing/2014/main" id="{143323CE-D299-4D10-B3DB-0042F7304CE1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6277543" y="5874816"/>
            <a:ext cx="304800" cy="304800"/>
          </a:xfrm>
          <a:prstGeom prst="rect">
            <a:avLst/>
          </a:prstGeom>
        </p:spPr>
      </p:pic>
      <p:pic>
        <p:nvPicPr>
          <p:cNvPr id="34" name="lacampanella_short_out_1">
            <a:hlinkClick r:id="" action="ppaction://media"/>
            <a:extLst>
              <a:ext uri="{FF2B5EF4-FFF2-40B4-BE49-F238E27FC236}">
                <a16:creationId xmlns:a16="http://schemas.microsoft.com/office/drawing/2014/main" id="{1A3EAB37-2AA6-4574-9425-5D35B94DA39A}"/>
              </a:ext>
            </a:extLst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7739151" y="5874816"/>
            <a:ext cx="304800" cy="304800"/>
          </a:xfrm>
          <a:prstGeom prst="rect">
            <a:avLst/>
          </a:prstGeom>
        </p:spPr>
      </p:pic>
      <p:pic>
        <p:nvPicPr>
          <p:cNvPr id="35" name="lacampanella_short_out_128">
            <a:hlinkClick r:id="" action="ppaction://media"/>
            <a:extLst>
              <a:ext uri="{FF2B5EF4-FFF2-40B4-BE49-F238E27FC236}">
                <a16:creationId xmlns:a16="http://schemas.microsoft.com/office/drawing/2014/main" id="{89A8BED5-EDB3-4C84-98D0-06D33F5CE792}"/>
              </a:ext>
            </a:extLst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9186672" y="5874816"/>
            <a:ext cx="304800" cy="304800"/>
          </a:xfrm>
          <a:prstGeom prst="rect">
            <a:avLst/>
          </a:prstGeom>
        </p:spPr>
      </p:pic>
      <p:pic>
        <p:nvPicPr>
          <p:cNvPr id="36" name="lacampanella_short_out_1024">
            <a:hlinkClick r:id="" action="ppaction://media"/>
            <a:extLst>
              <a:ext uri="{FF2B5EF4-FFF2-40B4-BE49-F238E27FC236}">
                <a16:creationId xmlns:a16="http://schemas.microsoft.com/office/drawing/2014/main" id="{5792C36A-4794-49F0-80CE-B16A45A666BB}"/>
              </a:ext>
            </a:extLst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2"/>
          <a:stretch>
            <a:fillRect/>
          </a:stretch>
        </p:blipFill>
        <p:spPr>
          <a:xfrm>
            <a:off x="10666973" y="587481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6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6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6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6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80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60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700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600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700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7000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0" dur="1700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60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14000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14000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14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0" dur="25000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4" dur="26000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26000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2" dur="25000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8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8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8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8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9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>
                <p:cTn id="9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>
                <p:cTn id="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>
                <p:cTn id="9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>
                <p:cTn id="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>
                <p:cTn id="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>
                <p:cTn id="1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audio>
              <p:cMediaNode vol="80000">
                <p:cTn id="10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A86F-3C8B-4F38-98BE-E0E3B0BC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Underfitting and Overfitting</a:t>
            </a:r>
          </a:p>
        </p:txBody>
      </p:sp>
      <p:pic>
        <p:nvPicPr>
          <p:cNvPr id="3074" name="Picture 2" descr="https://cdncontribute.geeksforgeeks.org/wp-content/uploads/t0zit.png">
            <a:extLst>
              <a:ext uri="{FF2B5EF4-FFF2-40B4-BE49-F238E27FC236}">
                <a16:creationId xmlns:a16="http://schemas.microsoft.com/office/drawing/2014/main" id="{E2FDC6D3-3AE1-4EC8-9AB7-58367A07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9" y="1818618"/>
            <a:ext cx="6641387" cy="25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hlinkClick r:id="rId3"/>
            <a:extLst>
              <a:ext uri="{FF2B5EF4-FFF2-40B4-BE49-F238E27FC236}">
                <a16:creationId xmlns:a16="http://schemas.microsoft.com/office/drawing/2014/main" id="{DA81C3FA-F537-4979-929F-F99E6E41E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16" y="1571296"/>
            <a:ext cx="4839851" cy="483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7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220</Words>
  <Application>Microsoft Office PowerPoint</Application>
  <PresentationFormat>Widescreen</PresentationFormat>
  <Paragraphs>40</Paragraphs>
  <Slides>10</Slides>
  <Notes>0</Notes>
  <HiddenSlides>0</HiddenSlides>
  <MMClips>20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</vt:lpstr>
      <vt:lpstr>DeepJazz on the Fly</vt:lpstr>
      <vt:lpstr>References</vt:lpstr>
      <vt:lpstr>OMAX</vt:lpstr>
      <vt:lpstr>OMAX</vt:lpstr>
      <vt:lpstr>JazzML</vt:lpstr>
      <vt:lpstr>JazzML</vt:lpstr>
      <vt:lpstr>DeepJazz on the Fly</vt:lpstr>
      <vt:lpstr>DeepJazz Output</vt:lpstr>
      <vt:lpstr>Between Underfitting and Overfitting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DeepJazz on the Fly</dc:title>
  <dc:creator>Kyungwoo Hyun</dc:creator>
  <cp:lastModifiedBy>Kyungwoo Hyun</cp:lastModifiedBy>
  <cp:revision>27</cp:revision>
  <dcterms:created xsi:type="dcterms:W3CDTF">2018-06-02T23:34:30Z</dcterms:created>
  <dcterms:modified xsi:type="dcterms:W3CDTF">2018-06-04T20:48:34Z</dcterms:modified>
</cp:coreProperties>
</file>