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70" r:id="rId10"/>
    <p:sldId id="272" r:id="rId11"/>
    <p:sldId id="273" r:id="rId12"/>
    <p:sldId id="274" r:id="rId13"/>
    <p:sldId id="275" r:id="rId14"/>
    <p:sldId id="266" r:id="rId15"/>
    <p:sldId id="260" r:id="rId16"/>
    <p:sldId id="267" r:id="rId17"/>
    <p:sldId id="268" r:id="rId18"/>
    <p:sldId id="276" r:id="rId19"/>
    <p:sldId id="277" r:id="rId20"/>
    <p:sldId id="278" r:id="rId21"/>
    <p:sldId id="281" r:id="rId22"/>
    <p:sldId id="287" r:id="rId23"/>
    <p:sldId id="289" r:id="rId24"/>
    <p:sldId id="282" r:id="rId25"/>
    <p:sldId id="279" r:id="rId26"/>
    <p:sldId id="288" r:id="rId27"/>
    <p:sldId id="280" r:id="rId28"/>
    <p:sldId id="283" r:id="rId29"/>
    <p:sldId id="269" r:id="rId30"/>
    <p:sldId id="271" r:id="rId31"/>
    <p:sldId id="285" r:id="rId32"/>
    <p:sldId id="284" r:id="rId33"/>
    <p:sldId id="290" r:id="rId34"/>
    <p:sldId id="286" r:id="rId35"/>
    <p:sldId id="261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03AF-8B90-44CD-8746-72E07030DE7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F5131-C6B8-46C0-A81F-FEF3D0EDB1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http://xml.coverpages.org/mpeg7.html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F5131-C6B8-46C0-A81F-FEF3D0EDB1B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Face Detection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F5131-C6B8-46C0-A81F-FEF3D0EDB1B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example, when</a:t>
            </a:r>
            <a:r>
              <a:rPr lang="en-US" altLang="ko-KR" baseline="0" dirty="0" smtClean="0"/>
              <a:t> we make DVD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F5131-C6B8-46C0-A81F-FEF3D0EDB1B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188-9D17-458B-A815-F3952880DED6}" type="datetimeFigureOut">
              <a:rPr lang="ko-KR" altLang="en-US" smtClean="0"/>
              <a:pPr/>
              <a:t>2008-03-20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9604-8CE0-4223-B422-12BFFABD4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hyperlink" Target="http://youtube.com/watch?v=JTjoy_CQn1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youtube.com/watch?v=DgBgnoEY4i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69gT3twbFko" TargetMode="External"/><Relationship Id="rId2" Type="http://schemas.openxmlformats.org/officeDocument/2006/relationships/hyperlink" Target="http://youtube.com/watch?v=g7NqPYZWTJ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in.naver.com/detail/detail.php?d1id=3&amp;dir_id=30604&amp;eid=vBLORsSrrIrtvnpJy2Ixy1jgISl11PJP&amp;qb=udm52bnZueMgxay3ob3E" TargetMode="External"/><Relationship Id="rId2" Type="http://schemas.openxmlformats.org/officeDocument/2006/relationships/hyperlink" Target="http://itviewpoint.com/tt/index.php?pl=31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.naver.com/detail/detail.php?d1id=3&amp;dir_id=305&amp;eid=vGtsuYUCdzp4PTXngdHHrTAh4ieGebe0" TargetMode="External"/><Relationship Id="rId4" Type="http://schemas.openxmlformats.org/officeDocument/2006/relationships/hyperlink" Target="http://kin.naver.com/detail/detail.php?d1id=11&amp;dir_id=111701&amp;eid=66mcmIsfgthOhaU20o5/Pj+qXlveH7I2&amp;qb=udm52bnZueMgxay3ob3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uditus.tistory.com/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earch.bugs.c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Image:HiddenMarkovMode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guitar.net/?id=rhythm_summar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ercemobilecontent.com/story/verizon-launches-song-identification-service/2007-05-20" TargetMode="External"/><Relationship Id="rId2" Type="http://schemas.openxmlformats.org/officeDocument/2006/relationships/hyperlink" Target="http://www.muncle.com/media/mobile_news_view.jsp?seq=139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sci.utoronto.ca/main/research-news" TargetMode="External"/><Relationship Id="rId2" Type="http://schemas.openxmlformats.org/officeDocument/2006/relationships/hyperlink" Target="http://ct.kaist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s.utoronto.ca/bin6/070927-3416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ppw.org/" TargetMode="External"/><Relationship Id="rId2" Type="http://schemas.openxmlformats.org/officeDocument/2006/relationships/hyperlink" Target="http://www.musicandmeaning.ne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ry_by_hu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youtube.com/watch?v=0bTREzJL83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Now and Future of </a:t>
            </a:r>
            <a:r>
              <a:rPr lang="en-US" altLang="ko-KR" dirty="0" err="1" smtClean="0"/>
              <a:t>QbH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(Query by Humming)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Hyun, </a:t>
            </a:r>
            <a:r>
              <a:rPr lang="en-US" altLang="ko-KR" dirty="0" err="1" smtClean="0"/>
              <a:t>Kyungwoo</a:t>
            </a:r>
            <a:endParaRPr lang="en-US" altLang="ko-KR" dirty="0" smtClean="0"/>
          </a:p>
          <a:p>
            <a:r>
              <a:rPr lang="en-US" altLang="ko-KR" dirty="0" err="1" smtClean="0"/>
              <a:t>Konkuk</a:t>
            </a:r>
            <a:r>
              <a:rPr lang="en-US" altLang="ko-KR" dirty="0" smtClean="0"/>
              <a:t> University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Guitar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Midi guitar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http://youtube.com/watch?v=JTjoy_CQn1g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 works!</a:t>
            </a:r>
          </a:p>
        </p:txBody>
      </p:sp>
      <p:pic>
        <p:nvPicPr>
          <p:cNvPr id="34819" name="Picture 3" descr="C:\Documents and Settings\xacdo\Local Settings\Temporary Internet Files\Content.IE5\M68CJKAV\MCj035716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428868"/>
            <a:ext cx="1782762" cy="1901825"/>
          </a:xfrm>
          <a:prstGeom prst="rect">
            <a:avLst/>
          </a:prstGeom>
          <a:noFill/>
        </p:spPr>
      </p:pic>
      <p:pic>
        <p:nvPicPr>
          <p:cNvPr id="34820" name="Picture 4" descr="C:\Documents and Settings\xacdo\Local Settings\Temporary Internet Files\Content.IE5\RQ837KER\MCEN00616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000240"/>
            <a:ext cx="3278186" cy="2511514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3286116" y="2714620"/>
            <a:ext cx="235745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convert to midi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Vocal &amp; Guitar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Daft Punk “Harder, Better, Faster, Stronger” (2002)</a:t>
            </a:r>
          </a:p>
          <a:p>
            <a:pPr lvl="1"/>
            <a:r>
              <a:rPr lang="en-US" altLang="ko-KR" dirty="0" smtClean="0">
                <a:hlinkClick r:id="rId2"/>
              </a:rPr>
              <a:t>http://youtube.com/watch?v=DgBgnoEY4iM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6866" name="Picture 2" descr="http://www.antarestech.com/images/AT5_auto_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14686"/>
            <a:ext cx="4117719" cy="2779707"/>
          </a:xfrm>
          <a:prstGeom prst="rect">
            <a:avLst/>
          </a:prstGeom>
          <a:noFill/>
        </p:spPr>
      </p:pic>
      <p:pic>
        <p:nvPicPr>
          <p:cNvPr id="5" name="Picture 3" descr="C:\Documents and Settings\xacdo\Local Settings\Temporary Internet Files\Content.IE5\M68CJKAV\MCj035716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571876"/>
            <a:ext cx="1782762" cy="1901825"/>
          </a:xfrm>
          <a:prstGeom prst="rect">
            <a:avLst/>
          </a:prstGeom>
          <a:noFill/>
        </p:spPr>
      </p:pic>
      <p:sp>
        <p:nvSpPr>
          <p:cNvPr id="6" name="오른쪽 화살표 5"/>
          <p:cNvSpPr/>
          <p:nvPr/>
        </p:nvSpPr>
        <p:spPr>
          <a:xfrm>
            <a:off x="2214546" y="3857628"/>
            <a:ext cx="235745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convert to midi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Vocal &amp; Guitar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VoiceLive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automatically generates vocal harmony</a:t>
            </a:r>
          </a:p>
          <a:p>
            <a:pPr lvl="1"/>
            <a:r>
              <a:rPr lang="en-US" altLang="ko-KR" dirty="0" smtClean="0">
                <a:hlinkClick r:id="rId2"/>
              </a:rPr>
              <a:t>http://youtube.com/watch?v=g7NqPYZWTJI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http://youtube.com/watch?v=69gT3twbFko</a:t>
            </a:r>
            <a:endParaRPr lang="en-US" altLang="ko-KR" dirty="0" smtClean="0"/>
          </a:p>
        </p:txBody>
      </p:sp>
      <p:pic>
        <p:nvPicPr>
          <p:cNvPr id="4" name="Picture 3" descr="C:\Documents and Settings\xacdo\Local Settings\Temporary Internet Files\Content.IE5\M68CJKAV\MCj035716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000504"/>
            <a:ext cx="1782762" cy="1901825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>
            <a:off x="2714612" y="4286256"/>
            <a:ext cx="235745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polyphonic input</a:t>
            </a:r>
            <a:endParaRPr lang="ko-KR" altLang="en-US" dirty="0"/>
          </a:p>
        </p:txBody>
      </p:sp>
      <p:pic>
        <p:nvPicPr>
          <p:cNvPr id="6" name="Picture 2" descr="C:\Documents and Settings\xacdo\Local Settings\Temporary Internet Files\Content.IE5\2WDB8X3R\MCj0345426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000504"/>
            <a:ext cx="1971675" cy="17764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86380" y="6202940"/>
            <a:ext cx="30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duplicates as guitar playing</a:t>
            </a:r>
            <a:endParaRPr lang="ko-KR" altLang="en-US" dirty="0"/>
          </a:p>
        </p:txBody>
      </p:sp>
      <p:pic>
        <p:nvPicPr>
          <p:cNvPr id="8" name="Picture 2" descr="C:\Documents and Settings\xacdo\Local Settings\Temporary Internet Files\Content.IE5\2WDB8X3R\MCj0345426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845" y="4224355"/>
            <a:ext cx="1971675" cy="1776413"/>
          </a:xfrm>
          <a:prstGeom prst="rect">
            <a:avLst/>
          </a:prstGeom>
          <a:noFill/>
        </p:spPr>
      </p:pic>
      <p:pic>
        <p:nvPicPr>
          <p:cNvPr id="9" name="Picture 2" descr="C:\Documents and Settings\xacdo\Local Settings\Temporary Internet Files\Content.IE5\2WDB8X3R\MCj0345426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2159" y="4438669"/>
            <a:ext cx="1971675" cy="1776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 ways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Hard ways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1240" t="17183" r="40674" b="58558"/>
          <a:stretch>
            <a:fillRect/>
          </a:stretch>
        </p:blipFill>
        <p:spPr bwMode="auto">
          <a:xfrm>
            <a:off x="142844" y="1571612"/>
            <a:ext cx="371477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l="434" t="15206" r="17391" b="34536"/>
          <a:stretch>
            <a:fillRect/>
          </a:stretch>
        </p:blipFill>
        <p:spPr bwMode="auto">
          <a:xfrm>
            <a:off x="2000232" y="3429000"/>
            <a:ext cx="45005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we add meta-data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Human manually adds</a:t>
            </a:r>
          </a:p>
          <a:p>
            <a:r>
              <a:rPr lang="en-US" altLang="ko-KR" dirty="0" smtClean="0"/>
              <a:t>Software automatically adds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Computation?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지식인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Knowledge Search, like Yahoo! Answers)</a:t>
            </a:r>
            <a:r>
              <a:rPr lang="ko-KR" altLang="en-US" dirty="0" smtClean="0"/>
              <a:t>의 집단지성</a:t>
            </a:r>
            <a:r>
              <a:rPr lang="en-US" altLang="ko-KR" dirty="0" smtClean="0"/>
              <a:t>(collective intelligence)</a:t>
            </a:r>
          </a:p>
          <a:p>
            <a:r>
              <a:rPr lang="en-US" altLang="ko-KR" dirty="0" smtClean="0">
                <a:hlinkClick r:id="rId2"/>
              </a:rPr>
              <a:t>http://itviewpoint.com/tt/index.php?pl=3116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밤밤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바바밤</a:t>
            </a:r>
            <a:r>
              <a:rPr lang="ko-KR" altLang="en-US" dirty="0" smtClean="0"/>
              <a:t> 클래식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검색결과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http://kin.naver.com/detail/detail.php?d1id=3&amp;dir_id=30604&amp;eid=vBLORsSrrIrtvnpJy2Ixy1jgISl11PJP&amp;qb=udm52bnZueMgxay3ob3E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http://kin.naver.com/detail/detail.php?d1id=11&amp;dir_id=111701&amp;eid=66mcmIsfgthOhaU20o5/Pj+qXlveH7I2&amp;qb=udm52bnZueMgxay3ob3E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http://kin.naver.com/detail/detail.php?d1id=3&amp;dir_id=305&amp;eid=vGtsuYUCdzp4PTXngdHHrTAh4ieGebe0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One example of adding meta-data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Image Labeler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296535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57686" y="3286124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tagging “</a:t>
            </a:r>
            <a:r>
              <a:rPr lang="en-US" altLang="ko-KR" dirty="0" err="1" smtClean="0"/>
              <a:t>Backham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by human,</a:t>
            </a:r>
          </a:p>
          <a:p>
            <a:r>
              <a:rPr lang="en-US" altLang="ko-KR" dirty="0" smtClean="0"/>
              <a:t>not by Google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can we make Music DB?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Human manually makes midi?</a:t>
            </a:r>
          </a:p>
          <a:p>
            <a:pPr lvl="1"/>
            <a:r>
              <a:rPr lang="en-US" altLang="ko-KR" dirty="0" smtClean="0"/>
              <a:t>ex) Karaoke DB</a:t>
            </a:r>
          </a:p>
          <a:p>
            <a:r>
              <a:rPr lang="en-US" altLang="ko-KR" dirty="0" smtClean="0"/>
              <a:t>Software automatically abstracts midi?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Convert hexatone to </a:t>
            </a:r>
            <a:r>
              <a:rPr lang="en-US" altLang="ko-KR" dirty="0" err="1" smtClean="0"/>
              <a:t>heptatone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 </a:t>
                      </a:r>
                      <a:r>
                        <a:rPr lang="ko-KR" altLang="en-US" dirty="0" smtClean="0"/>
                        <a:t>반음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증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증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 </a:t>
                      </a:r>
                      <a:r>
                        <a:rPr lang="ko-KR" altLang="en-US" dirty="0" smtClean="0"/>
                        <a:t>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Convert hexatone to </a:t>
            </a:r>
            <a:r>
              <a:rPr lang="en-US" altLang="ko-KR" dirty="0" err="1" smtClean="0"/>
              <a:t>heptatone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완전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</a:t>
            </a:r>
            <a:r>
              <a:rPr lang="en-US" altLang="ko-KR" dirty="0" smtClean="0"/>
              <a:t>(8</a:t>
            </a:r>
            <a:r>
              <a:rPr lang="ko-KR" altLang="en-US" dirty="0" smtClean="0"/>
              <a:t>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완전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</a:t>
            </a:r>
            <a:r>
              <a:rPr lang="en-US" altLang="ko-KR" dirty="0" smtClean="0"/>
              <a:t>5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완전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증</a:t>
            </a:r>
            <a:endParaRPr lang="en-US" altLang="ko-KR" dirty="0" smtClean="0"/>
          </a:p>
          <a:p>
            <a:r>
              <a:rPr lang="ko-KR" altLang="en-US" dirty="0" smtClean="0"/>
              <a:t>완전이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6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7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단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장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증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도 이상은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</a:t>
            </a:r>
            <a:r>
              <a:rPr lang="en-US" altLang="ko-KR" dirty="0" smtClean="0"/>
              <a:t>=</a:t>
            </a:r>
            <a:r>
              <a:rPr lang="ko-KR" altLang="en-US" dirty="0" smtClean="0"/>
              <a:t>완전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</a:t>
            </a:r>
            <a:r>
              <a:rPr lang="en-US" altLang="ko-KR" dirty="0" smtClean="0"/>
              <a:t>=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9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http://auditus.tistory.com/10</a:t>
            </a:r>
            <a:endParaRPr lang="en-US" altLang="ko-KR" dirty="0" smtClean="0"/>
          </a:p>
          <a:p>
            <a:r>
              <a:rPr lang="ko-KR" altLang="en-US" dirty="0" err="1" smtClean="0"/>
              <a:t>화성학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선율학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far we’ve gone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547" y="2556213"/>
            <a:ext cx="1595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Past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317877" y="2571744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Now</a:t>
            </a:r>
            <a:endParaRPr lang="ko-KR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6032521" y="2571744"/>
            <a:ext cx="2397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Future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74281" y="413123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nothing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68" y="4143380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researching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1880" y="4143380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dream technology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5929330"/>
            <a:ext cx="284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http://hsearch.bugs.co.kr/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of HMM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It’s much better than UDR string matches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14620"/>
            <a:ext cx="3409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786058"/>
            <a:ext cx="33147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6215082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277 midis generate 2653 MMs.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Model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4286280" cy="31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04"/>
            <a:ext cx="459024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9" y="1714488"/>
            <a:ext cx="446842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Markov Model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250030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Assume you have a friend who lives far away and to whom you talk daily over the telephone about what he did that day. Your friend is only interested in three activities: walking in the park, shopping, and cleaning his apartment. The choice of what to do is determined exclusively by the weather on a given day. You have no definite information about the weather where your friend lives, but </a:t>
            </a:r>
            <a:r>
              <a:rPr lang="en-US" sz="3800" dirty="0" smtClean="0"/>
              <a:t>you know general trends. </a:t>
            </a:r>
            <a:r>
              <a:rPr lang="en-US" dirty="0" smtClean="0"/>
              <a:t>Based on what he tells you he did each day, you try to guess what the weather must have been like.</a:t>
            </a:r>
            <a:endParaRPr lang="ko-KR" altLang="en-US" dirty="0"/>
          </a:p>
        </p:txBody>
      </p:sp>
      <p:pic>
        <p:nvPicPr>
          <p:cNvPr id="61442" name="Picture 2" descr="Probabilistic parameters of a hidden Markov model (example) x — states y — possible observations a — state transition probabilities b — output probabilities">
            <a:hlinkClick r:id="rId2" tooltip="Probabilistic parameters of a hidden Markov model (example) x — states y — possible observations a — state transition probabilities b — output probabilities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357298"/>
            <a:ext cx="3839791" cy="3071834"/>
          </a:xfrm>
          <a:prstGeom prst="rect">
            <a:avLst/>
          </a:prstGeom>
          <a:noFill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 l="17578" t="31504" r="38477" b="39024"/>
          <a:stretch>
            <a:fillRect/>
          </a:stretch>
        </p:blipFill>
        <p:spPr bwMode="auto">
          <a:xfrm>
            <a:off x="3823101" y="1571612"/>
            <a:ext cx="53208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엠파스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음치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박치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인간은 음에 더 민감한가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박자에 더 민감한가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음치라는 말이 더 많이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음치는 보통 </a:t>
            </a:r>
            <a:r>
              <a:rPr lang="ko-KR" altLang="en-US" dirty="0" err="1" smtClean="0"/>
              <a:t>박치를</a:t>
            </a:r>
            <a:r>
              <a:rPr lang="ko-KR" altLang="en-US" dirty="0" smtClean="0"/>
              <a:t> 포괄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음이 약간 틀리는 경우와 박자가 약간 틀리는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어느쪽에</a:t>
            </a:r>
            <a:r>
              <a:rPr lang="ko-KR" altLang="en-US" dirty="0" smtClean="0"/>
              <a:t> 더 민감한가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음에 둔감한 사람이 많은 건가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음이 틀리는 걸 잘 알아채는 건가</a:t>
            </a:r>
            <a:r>
              <a:rPr lang="en-US" altLang="ko-KR" dirty="0" smtClean="0"/>
              <a:t>? (</a:t>
            </a:r>
            <a:r>
              <a:rPr lang="ko-KR" altLang="en-US" dirty="0" err="1" smtClean="0"/>
              <a:t>박치의</a:t>
            </a:r>
            <a:r>
              <a:rPr lang="ko-KR" altLang="en-US" dirty="0" smtClean="0"/>
              <a:t> 경우도 마찬가지로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현대음악은 리듬</a:t>
            </a:r>
            <a:r>
              <a:rPr lang="en-US" altLang="ko-KR" dirty="0" smtClean="0"/>
              <a:t>(rhythm)</a:t>
            </a:r>
            <a:r>
              <a:rPr lang="ko-KR" altLang="en-US" dirty="0" smtClean="0"/>
              <a:t> 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섹스 </a:t>
            </a:r>
            <a:r>
              <a:rPr lang="ko-KR" altLang="en-US" dirty="0" err="1" smtClean="0"/>
              <a:t>피스톨즈</a:t>
            </a:r>
            <a:r>
              <a:rPr lang="ko-KR" altLang="en-US" dirty="0" smtClean="0"/>
              <a:t> 이후로 펑크</a:t>
            </a:r>
            <a:r>
              <a:rPr lang="en-US" altLang="ko-KR" dirty="0" smtClean="0"/>
              <a:t>(Punk)</a:t>
            </a:r>
            <a:r>
              <a:rPr lang="ko-KR" altLang="en-US" dirty="0" smtClean="0"/>
              <a:t> 음악에서 </a:t>
            </a:r>
            <a:r>
              <a:rPr lang="en-US" altLang="ko-KR" dirty="0" smtClean="0"/>
              <a:t>Three chords </a:t>
            </a:r>
            <a:r>
              <a:rPr lang="ko-KR" altLang="en-US" dirty="0" smtClean="0"/>
              <a:t>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힙합</a:t>
            </a:r>
            <a:r>
              <a:rPr lang="en-US" altLang="ko-KR" dirty="0" smtClean="0"/>
              <a:t>, R&amp;B, </a:t>
            </a:r>
            <a:r>
              <a:rPr lang="ko-KR" altLang="en-US" dirty="0" smtClean="0"/>
              <a:t>테크노에서는 </a:t>
            </a:r>
            <a:r>
              <a:rPr lang="en-US" altLang="ko-KR" dirty="0" smtClean="0"/>
              <a:t>One chord </a:t>
            </a:r>
            <a:r>
              <a:rPr lang="ko-KR" altLang="en-US" dirty="0" smtClean="0"/>
              <a:t>음악도 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음이 없는 음악은 어떻게 검색할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왜 </a:t>
            </a:r>
            <a:r>
              <a:rPr lang="ko-KR" altLang="en-US" dirty="0" err="1" smtClean="0"/>
              <a:t>화성학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선율학은</a:t>
            </a:r>
            <a:r>
              <a:rPr lang="ko-KR" altLang="en-US" dirty="0" smtClean="0"/>
              <a:t> 있는데 </a:t>
            </a:r>
            <a:r>
              <a:rPr lang="ko-KR" altLang="en-US" dirty="0" err="1" smtClean="0"/>
              <a:t>리듬학</a:t>
            </a:r>
            <a:r>
              <a:rPr lang="en-US" altLang="ko-KR" dirty="0" smtClean="0"/>
              <a:t>(</a:t>
            </a:r>
            <a:r>
              <a:rPr lang="ko-KR" altLang="en-US" dirty="0" smtClean="0"/>
              <a:t>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없는가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리듬학은</a:t>
            </a:r>
            <a:r>
              <a:rPr lang="ko-KR" altLang="en-US" dirty="0" smtClean="0"/>
              <a:t> 독일에서 한정적으로 발달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전자음악에 응용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리듬이란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질서의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리듬구조는 진행되는 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音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길고 짧음</a:t>
            </a:r>
            <a:r>
              <a:rPr lang="en-US" altLang="ko-KR" dirty="0" smtClean="0"/>
              <a:t>(length, </a:t>
            </a:r>
            <a:r>
              <a:rPr lang="ko-KR" altLang="en-US" dirty="0" smtClean="0"/>
              <a:t>장단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長短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빠르고 느림</a:t>
            </a:r>
            <a:r>
              <a:rPr lang="en-US" altLang="ko-KR" dirty="0" smtClean="0"/>
              <a:t>(tempo,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速度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높고 낮음</a:t>
            </a:r>
            <a:r>
              <a:rPr lang="en-US" altLang="ko-KR" dirty="0" smtClean="0"/>
              <a:t>(pitch, </a:t>
            </a:r>
            <a:r>
              <a:rPr lang="ko-KR" altLang="en-US" dirty="0" smtClean="0"/>
              <a:t>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高低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등의 대조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對照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세고 여림</a:t>
            </a:r>
            <a:r>
              <a:rPr lang="en-US" altLang="ko-KR" dirty="0" smtClean="0"/>
              <a:t>(dynamic), </a:t>
            </a:r>
            <a:r>
              <a:rPr lang="ko-KR" altLang="en-US" dirty="0" smtClean="0"/>
              <a:t>액센트</a:t>
            </a:r>
            <a:r>
              <a:rPr lang="en-US" altLang="ko-KR" dirty="0" smtClean="0"/>
              <a:t>(accent), </a:t>
            </a:r>
            <a:r>
              <a:rPr lang="ko-KR" altLang="en-US" dirty="0" err="1" smtClean="0"/>
              <a:t>아고긱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Agogik</a:t>
            </a:r>
            <a:r>
              <a:rPr lang="en-US" altLang="ko-KR" dirty="0" smtClean="0"/>
              <a:t>,〔</a:t>
            </a:r>
            <a:r>
              <a:rPr lang="ko-KR" altLang="en-US" dirty="0" smtClean="0"/>
              <a:t>獨</a:t>
            </a:r>
            <a:r>
              <a:rPr lang="en-US" altLang="ko-KR" dirty="0" smtClean="0"/>
              <a:t>〕, </a:t>
            </a:r>
            <a:r>
              <a:rPr lang="ko-KR" altLang="en-US" dirty="0" smtClean="0"/>
              <a:t>속도법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速度法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음악은 기본적으로 시간예술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http://www.kguitar.net/?id=rhythm_summary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리듬으로 검색이 안 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현재의 검색방법은 박자를 무시하고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SLR(shorter, longer, repeat)</a:t>
            </a:r>
            <a:r>
              <a:rPr lang="ko-KR" altLang="en-US" dirty="0" smtClean="0"/>
              <a:t>를 적용할 경우 확률이 더 떨어짐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Input Rhythm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Tap the keyboard</a:t>
            </a:r>
          </a:p>
          <a:p>
            <a:pPr marL="914400" lvl="1" indent="-514350">
              <a:buNone/>
            </a:pPr>
            <a:r>
              <a:rPr lang="en-US" altLang="ko-KR" dirty="0" smtClean="0"/>
              <a:t>- Analyze tempo 4/4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Sing as you tapped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or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smtClean="0"/>
              <a:t>Tap </a:t>
            </a:r>
            <a:r>
              <a:rPr lang="en-US" altLang="ko-KR" dirty="0" smtClean="0"/>
              <a:t>and sing at the </a:t>
            </a:r>
            <a:r>
              <a:rPr lang="en-US" altLang="ko-KR" smtClean="0"/>
              <a:t>same time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Standardization of Input &amp;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benchmark the performances of search engine</a:t>
            </a:r>
          </a:p>
          <a:p>
            <a:pPr lvl="1"/>
            <a:r>
              <a:rPr lang="en-US" altLang="ko-KR" dirty="0" smtClean="0"/>
              <a:t>We need to share standard DB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Input the exact same melody</a:t>
            </a:r>
          </a:p>
          <a:p>
            <a:pPr marL="914400" lvl="1" indent="-514350">
              <a:buNone/>
            </a:pPr>
            <a:r>
              <a:rPr lang="en-US" altLang="ko-KR" dirty="0" smtClean="0"/>
              <a:t>- No paper did this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Input incorrect melodies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QBH is different from other music searches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57176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KTF “Search Music” 2004</a:t>
            </a:r>
          </a:p>
          <a:p>
            <a:pPr lvl="1"/>
            <a:r>
              <a:rPr lang="en-US" altLang="ko-KR" dirty="0" smtClean="0">
                <a:hlinkClick r:id="rId2"/>
              </a:rPr>
              <a:t>http://www.muncle.com/media/mobile_news_view.jsp?seq=1396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“노래 들을 준비됐니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라는 카피와 함께 가수 서태지의 미발표 신곡이 흐르면서 광고는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시청자가 ‘휴대전화를 꺼내고’ ‘</a:t>
            </a:r>
            <a:r>
              <a:rPr lang="en-US" altLang="ko-KR" dirty="0" smtClean="0"/>
              <a:t>1515+</a:t>
            </a:r>
            <a:r>
              <a:rPr lang="ko-KR" altLang="en-US" dirty="0" smtClean="0"/>
              <a:t>통화버튼을 누른다’ ‘휴대전화를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 가까이 댄다’ 등 광고 중간중간 나오는 지시를 따르면 신기하게도 휴대전화에 곡명이 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노래를 다운받을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음악을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초 이상 들려줘야 검색이 가능</a:t>
            </a:r>
            <a:endParaRPr lang="en-US" altLang="ko-KR" dirty="0" smtClean="0"/>
          </a:p>
          <a:p>
            <a:r>
              <a:rPr lang="en-US" altLang="ko-KR" dirty="0" smtClean="0"/>
              <a:t>Verizon “</a:t>
            </a:r>
            <a:r>
              <a:rPr lang="en-US" altLang="ko-KR" dirty="0" err="1" smtClean="0"/>
              <a:t>SongID</a:t>
            </a:r>
            <a:r>
              <a:rPr lang="en-US" altLang="ko-KR" dirty="0" smtClean="0"/>
              <a:t>” 2007</a:t>
            </a:r>
          </a:p>
          <a:p>
            <a:pPr lvl="1"/>
            <a:r>
              <a:rPr lang="en-US" altLang="ko-KR" dirty="0" smtClean="0">
                <a:hlinkClick r:id="rId3"/>
              </a:rPr>
              <a:t>http://www.fiercemobilecontent.com/story/verizon-launches-song-identification-service/2007-05-20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Verizon Wireless announced V Cast Song ID, a new service enabling subscribers to identify a piece of music by capturing a 10-second sample via mobile handset and seconds later receiving title and artist information as well as corresponding download, ringtone and </a:t>
            </a:r>
            <a:r>
              <a:rPr lang="en-US" altLang="ko-KR" dirty="0" err="1" smtClean="0"/>
              <a:t>ringback</a:t>
            </a:r>
            <a:r>
              <a:rPr lang="en-US" altLang="ko-KR" dirty="0" smtClean="0"/>
              <a:t> offers.</a:t>
            </a:r>
          </a:p>
          <a:p>
            <a:r>
              <a:rPr lang="en-US" altLang="ko-KR" dirty="0" smtClean="0"/>
              <a:t>Both are unsuccessful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500175"/>
          <a:ext cx="8001056" cy="224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082"/>
                <a:gridCol w="1571636"/>
                <a:gridCol w="1643074"/>
                <a:gridCol w="2000264"/>
              </a:tblGrid>
              <a:tr h="536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</a:t>
                      </a:r>
                      <a:r>
                        <a:rPr lang="en-US" altLang="ko-KR" baseline="0" dirty="0" smtClean="0"/>
                        <a:t> human?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Any faults?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Polyphonic?</a:t>
                      </a:r>
                      <a:endParaRPr lang="ko-KR" altLang="en-US" dirty="0"/>
                    </a:p>
                  </a:txBody>
                  <a:tcPr/>
                </a:tc>
              </a:tr>
              <a:tr h="536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 by humming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</a:tr>
              <a:tr h="60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</a:t>
                      </a:r>
                      <a:r>
                        <a:rPr lang="en-US" altLang="ko-KR" baseline="0" dirty="0" smtClean="0"/>
                        <a:t> by note(piano, guitar)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</a:tr>
              <a:tr h="536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 by wave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Labs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KAIST </a:t>
            </a:r>
            <a:r>
              <a:rPr lang="ko-KR" altLang="en-US" dirty="0" smtClean="0"/>
              <a:t>문화기술</a:t>
            </a:r>
            <a:r>
              <a:rPr lang="en-US" altLang="ko-KR" dirty="0" smtClean="0"/>
              <a:t>(CT) </a:t>
            </a:r>
            <a:r>
              <a:rPr lang="ko-KR" altLang="en-US" dirty="0" smtClean="0"/>
              <a:t>대학원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http://ct.kaist.ac.kr/</a:t>
            </a:r>
            <a:endParaRPr lang="en-US" altLang="ko-KR" dirty="0" smtClean="0"/>
          </a:p>
          <a:p>
            <a:r>
              <a:rPr lang="en-US" altLang="ko-KR" dirty="0" smtClean="0"/>
              <a:t>Faculty Arts &amp; Science (Toronto U)</a:t>
            </a:r>
          </a:p>
          <a:p>
            <a:pPr lvl="1"/>
            <a:r>
              <a:rPr lang="en-US" altLang="ko-KR" dirty="0" smtClean="0">
                <a:hlinkClick r:id="rId3"/>
              </a:rPr>
              <a:t>http://www.artsci.utoronto.ca/main/research-news</a:t>
            </a:r>
            <a:endParaRPr lang="en-US" altLang="ko-KR" dirty="0" smtClean="0"/>
          </a:p>
          <a:p>
            <a:pPr lvl="2"/>
            <a:r>
              <a:rPr lang="en-US" dirty="0" smtClean="0">
                <a:hlinkClick r:id="rId4"/>
              </a:rPr>
              <a:t>Playing video games reduces sex differences in spatial skills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Microphone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Dynamic</a:t>
            </a:r>
          </a:p>
          <a:p>
            <a:pPr lvl="1"/>
            <a:r>
              <a:rPr lang="ko-KR" altLang="en-US" dirty="0" smtClean="0"/>
              <a:t>자석에 코일을 감아서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코일의 떨림에 따라 전류를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비교적 무딘 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소리를 무시함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볼륨이 작아서 </a:t>
            </a:r>
            <a:r>
              <a:rPr lang="ko-KR" altLang="en-US" dirty="0" err="1" smtClean="0"/>
              <a:t>프리앰프가</a:t>
            </a:r>
            <a:r>
              <a:rPr lang="ko-KR" altLang="en-US" dirty="0" smtClean="0"/>
              <a:t> 반드시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소란스러운 라이브 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스튜디오가 없는 개인 녹음 용</a:t>
            </a:r>
            <a:endParaRPr lang="en-US" altLang="ko-KR" dirty="0" smtClean="0"/>
          </a:p>
          <a:p>
            <a:r>
              <a:rPr lang="en-US" altLang="ko-KR" dirty="0" smtClean="0"/>
              <a:t>Condenser</a:t>
            </a:r>
          </a:p>
          <a:p>
            <a:pPr lvl="1"/>
            <a:r>
              <a:rPr lang="ko-KR" altLang="en-US" dirty="0" smtClean="0"/>
              <a:t>콘덴서 옆에 진동판을 달아서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진동판의 떨림에 따라 콘덴서 용량이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극히 예민한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소리까지 잘 잡아냄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볼륨이 커서 </a:t>
            </a:r>
            <a:r>
              <a:rPr lang="ko-KR" altLang="en-US" dirty="0" err="1" smtClean="0"/>
              <a:t>프리앰프가</a:t>
            </a:r>
            <a:r>
              <a:rPr lang="ko-KR" altLang="en-US" dirty="0" smtClean="0"/>
              <a:t> 필요 없어도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핸드폰 등 </a:t>
            </a:r>
            <a:r>
              <a:rPr lang="ko-KR" altLang="en-US" dirty="0" err="1" smtClean="0"/>
              <a:t>프리앰프를</a:t>
            </a:r>
            <a:r>
              <a:rPr lang="ko-KR" altLang="en-US" dirty="0" smtClean="0"/>
              <a:t> 사용할 수 없거나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잡음을 완전히 차단할 수 있는 전문 스튜디오 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PreAmp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USB Audio with </a:t>
            </a:r>
            <a:r>
              <a:rPr lang="en-US" altLang="ko-KR" dirty="0" err="1" smtClean="0"/>
              <a:t>Mic</a:t>
            </a:r>
            <a:r>
              <a:rPr lang="en-US" altLang="ko-KR" dirty="0" smtClean="0"/>
              <a:t> preamp</a:t>
            </a:r>
          </a:p>
          <a:p>
            <a:pPr lvl="1"/>
            <a:r>
              <a:rPr lang="en-US" altLang="ko-KR" dirty="0" smtClean="0"/>
              <a:t>the volume is smaller, but it’s convenient</a:t>
            </a:r>
          </a:p>
          <a:p>
            <a:pPr lvl="1"/>
            <a:r>
              <a:rPr lang="en-US" altLang="ko-KR" dirty="0" err="1" smtClean="0"/>
              <a:t>Audiotrack</a:t>
            </a:r>
            <a:r>
              <a:rPr lang="en-US" altLang="ko-KR" dirty="0" smtClean="0"/>
              <a:t> Maya EX5</a:t>
            </a:r>
          </a:p>
          <a:p>
            <a:pPr lvl="1"/>
            <a:r>
              <a:rPr lang="en-US" altLang="ko-KR" dirty="0" smtClean="0"/>
              <a:t>Roland UA-25</a:t>
            </a:r>
          </a:p>
          <a:p>
            <a:r>
              <a:rPr lang="en-US" altLang="ko-KR" dirty="0" smtClean="0"/>
              <a:t>Using dedicated amp</a:t>
            </a:r>
          </a:p>
          <a:p>
            <a:pPr lvl="1"/>
            <a:r>
              <a:rPr lang="en-US" altLang="ko-KR" dirty="0" smtClean="0"/>
              <a:t>Dr.AMP </a:t>
            </a:r>
            <a:r>
              <a:rPr lang="en-US" altLang="ko-KR" dirty="0" err="1" smtClean="0"/>
              <a:t>HiFi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Journals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CMMR(Computer Music Modeling and Retrieval)</a:t>
            </a:r>
          </a:p>
          <a:p>
            <a:pPr lvl="1"/>
            <a:r>
              <a:rPr lang="en-US" altLang="ko-KR" dirty="0" smtClean="0">
                <a:hlinkClick r:id="rId2"/>
              </a:rPr>
              <a:t>http://www.musicandmeaning.net/</a:t>
            </a:r>
            <a:endParaRPr lang="en-US" altLang="ko-KR" dirty="0" smtClean="0"/>
          </a:p>
          <a:p>
            <a:r>
              <a:rPr lang="en-US" altLang="ko-KR" dirty="0" smtClean="0"/>
              <a:t>RPPW(Rhythm Perception and Production Workshop)</a:t>
            </a:r>
          </a:p>
          <a:p>
            <a:pPr lvl="1"/>
            <a:r>
              <a:rPr lang="en-US" altLang="ko-KR" dirty="0" smtClean="0">
                <a:hlinkClick r:id="rId3"/>
              </a:rPr>
              <a:t>http://rppw.org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Rhythm Perception and </a:t>
            </a:r>
            <a:r>
              <a:rPr lang="en-US" altLang="ko-KR" dirty="0" smtClean="0"/>
              <a:t>Production(book)</a:t>
            </a:r>
          </a:p>
          <a:p>
            <a:pPr lvl="1"/>
            <a:r>
              <a:rPr lang="en-US" altLang="ko-KR" dirty="0" smtClean="0"/>
              <a:t>The Neuroscience and Music(book)</a:t>
            </a:r>
          </a:p>
          <a:p>
            <a:r>
              <a:rPr lang="en-US" dirty="0" smtClean="0"/>
              <a:t>Why musicians tap slower than </a:t>
            </a:r>
            <a:r>
              <a:rPr lang="en-US" dirty="0" err="1" smtClean="0"/>
              <a:t>nonmusicians</a:t>
            </a:r>
            <a:r>
              <a:rPr lang="en-US" dirty="0" smtClean="0"/>
              <a:t> (Computer Music Journal)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Microphone in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Microphone </a:t>
            </a:r>
            <a:r>
              <a:rPr lang="ko-KR" altLang="en-US" dirty="0" smtClean="0"/>
              <a:t>클래스를 사용하여 </a:t>
            </a:r>
            <a:r>
              <a:rPr lang="en-US" altLang="ko-KR" dirty="0" smtClean="0"/>
              <a:t>Flash Player</a:t>
            </a:r>
            <a:r>
              <a:rPr lang="ko-KR" altLang="en-US" dirty="0" smtClean="0"/>
              <a:t>를 실행 중인 컴퓨터에 부착된 마이크에서 오디오를 </a:t>
            </a:r>
            <a:r>
              <a:rPr lang="ko-KR" altLang="en-US" dirty="0" err="1" smtClean="0"/>
              <a:t>캡처합니다</a:t>
            </a:r>
            <a:r>
              <a:rPr lang="en-US" altLang="ko-KR" dirty="0" smtClean="0"/>
              <a:t>. Microphone </a:t>
            </a:r>
            <a:r>
              <a:rPr lang="ko-KR" altLang="en-US" dirty="0" smtClean="0"/>
              <a:t>클래스를 사용하여 오디오를 로컬로 </a:t>
            </a:r>
            <a:r>
              <a:rPr lang="ko-KR" altLang="en-US" dirty="0" err="1" smtClean="0"/>
              <a:t>모니터링합니다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NetConnection</a:t>
            </a:r>
            <a:r>
              <a:rPr lang="en-US" altLang="ko-KR" dirty="0" smtClean="0"/>
              <a:t>(two-way)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NetStream</a:t>
            </a:r>
            <a:r>
              <a:rPr lang="en-US" altLang="ko-KR" dirty="0" smtClean="0"/>
              <a:t>(one-way) </a:t>
            </a:r>
            <a:r>
              <a:rPr lang="ko-KR" altLang="en-US" dirty="0" smtClean="0"/>
              <a:t>클래스를 사용하여 오디오를 </a:t>
            </a:r>
            <a:r>
              <a:rPr lang="en-US" altLang="ko-KR" dirty="0" smtClean="0"/>
              <a:t>Flash Media Server</a:t>
            </a:r>
            <a:r>
              <a:rPr lang="ko-KR" altLang="en-US" dirty="0" smtClean="0"/>
              <a:t>로 전송합니다</a:t>
            </a:r>
            <a:r>
              <a:rPr lang="en-US" altLang="ko-KR" dirty="0" smtClean="0"/>
              <a:t>. Flash Media Server</a:t>
            </a:r>
            <a:r>
              <a:rPr lang="ko-KR" altLang="en-US" dirty="0" smtClean="0"/>
              <a:t>는 오디오를 다른 서버로 보내고 </a:t>
            </a:r>
            <a:r>
              <a:rPr lang="en-US" altLang="ko-KR" dirty="0" smtClean="0"/>
              <a:t>Flash Player</a:t>
            </a:r>
            <a:r>
              <a:rPr lang="ko-KR" altLang="en-US" dirty="0" smtClean="0"/>
              <a:t>를 실행 중인 다른 클라이언트로 </a:t>
            </a:r>
            <a:r>
              <a:rPr lang="ko-KR" altLang="en-US" dirty="0" err="1" smtClean="0"/>
              <a:t>브로드캐스팅할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Adobe Flash Media Development Server 3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ko-KR" altLang="en-US" b="1" dirty="0" smtClean="0"/>
              <a:t>개발용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비상업적 용도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동시접속자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명</a:t>
            </a:r>
            <a:endParaRPr lang="en-US" b="1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Reduce Searching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음이 </a:t>
            </a:r>
            <a:r>
              <a:rPr lang="ko-KR" altLang="en-US" dirty="0" err="1" smtClean="0"/>
              <a:t>꺽이는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한 마디 안에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음이 얼마나 조밀하게 들어있나</a:t>
            </a:r>
            <a:r>
              <a:rPr lang="en-US" altLang="ko-KR" dirty="0" smtClean="0"/>
              <a:t>? - </a:t>
            </a:r>
            <a:r>
              <a:rPr lang="ko-KR" altLang="en-US" dirty="0" err="1" smtClean="0"/>
              <a:t>음농도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</a:t>
            </a:r>
            <a:endParaRPr lang="ko-KR" altLang="en-US" dirty="0"/>
          </a:p>
        </p:txBody>
      </p:sp>
      <p:pic>
        <p:nvPicPr>
          <p:cNvPr id="2050" name="Picture 2" descr="C:\Documents and Settings\xacdo\Local Settings\Temporary Internet Files\Content.IE5\2WDB8X3R\MCj034542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841500"/>
            <a:ext cx="1971675" cy="1776413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>
            <a:off x="2357422" y="2285992"/>
            <a:ext cx="1785950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2051" name="Picture 3" descr="C:\Documents and Settings\xacdo\Local Settings\Temporary Internet Files\Content.IE5\W80GQ5ET\MCj043265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85926"/>
            <a:ext cx="1928826" cy="1928826"/>
          </a:xfrm>
          <a:prstGeom prst="rect">
            <a:avLst/>
          </a:prstGeom>
          <a:noFill/>
        </p:spPr>
      </p:pic>
      <p:sp>
        <p:nvSpPr>
          <p:cNvPr id="7" name="원통 6"/>
          <p:cNvSpPr/>
          <p:nvPr/>
        </p:nvSpPr>
        <p:spPr>
          <a:xfrm>
            <a:off x="7429520" y="2214554"/>
            <a:ext cx="1428760" cy="1428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 DB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6143636" y="2571744"/>
            <a:ext cx="114300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78619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6877" y="38576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meta-data</a:t>
            </a:r>
            <a:endParaRPr lang="ko-KR" altLang="en-US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1406" y="4429132"/>
            <a:ext cx="1714512" cy="1357322"/>
          </a:xfrm>
          <a:prstGeom prst="wedgeRoundRectCallout">
            <a:avLst>
              <a:gd name="adj1" fmla="val -23295"/>
              <a:gd name="adj2" fmla="val -680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incorrect</a:t>
            </a:r>
          </a:p>
          <a:p>
            <a:pPr algn="ctr"/>
            <a:r>
              <a:rPr lang="en-US" altLang="ko-KR" dirty="0" smtClean="0"/>
              <a:t>input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643306" y="4429132"/>
            <a:ext cx="1714512" cy="1357322"/>
          </a:xfrm>
          <a:prstGeom prst="wedgeRoundRectCallout">
            <a:avLst>
              <a:gd name="adj1" fmla="val -55295"/>
              <a:gd name="adj2" fmla="val -109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incorrect</a:t>
            </a:r>
          </a:p>
          <a:p>
            <a:pPr algn="ctr"/>
            <a:r>
              <a:rPr lang="en-US" altLang="ko-KR" dirty="0" smtClean="0"/>
              <a:t>abstraction</a:t>
            </a:r>
            <a:endParaRPr lang="ko-KR" altLang="en-US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29256" y="4429132"/>
            <a:ext cx="1714512" cy="1357322"/>
          </a:xfrm>
          <a:prstGeom prst="wedgeRoundRectCallout">
            <a:avLst>
              <a:gd name="adj1" fmla="val 38243"/>
              <a:gd name="adj2" fmla="val -1033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searching way is poor</a:t>
            </a:r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857356" y="4429132"/>
            <a:ext cx="1714512" cy="1357322"/>
          </a:xfrm>
          <a:prstGeom prst="wedgeRoundRectCallout">
            <a:avLst>
              <a:gd name="adj1" fmla="val -23295"/>
              <a:gd name="adj2" fmla="val -680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670" y="5857892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don’t care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5857892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don’t care</a:t>
            </a:r>
            <a:endParaRPr lang="ko-KR" altLang="en-US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215206" y="4429132"/>
            <a:ext cx="1714512" cy="1357322"/>
          </a:xfrm>
          <a:prstGeom prst="wedgeRoundRectCallout">
            <a:avLst>
              <a:gd name="adj1" fmla="val -23295"/>
              <a:gd name="adj2" fmla="val -680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is poor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MPEG-7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3"/>
              </a:rPr>
              <a:t>http://en.wikipedia.org/wiki/Query_by_humming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MPEG-7 standard includes provisions for </a:t>
            </a:r>
            <a:r>
              <a:rPr lang="en-US" altLang="ko-KR" dirty="0" err="1" smtClean="0"/>
              <a:t>QbH</a:t>
            </a:r>
            <a:r>
              <a:rPr lang="en-US" altLang="ko-KR" dirty="0" smtClean="0"/>
              <a:t> music searches.</a:t>
            </a:r>
          </a:p>
          <a:p>
            <a:r>
              <a:rPr lang="en-US" altLang="ko-KR" dirty="0" smtClean="0"/>
              <a:t>Why is QBH included to MPEG-7 standard?</a:t>
            </a:r>
          </a:p>
          <a:p>
            <a:r>
              <a:rPr lang="en-US" altLang="ko-KR" dirty="0" smtClean="0"/>
              <a:t>But why is it included as provisions?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MPEG-7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500174"/>
            <a:ext cx="296535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657671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Human-readable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know it’s Beckham,</a:t>
            </a:r>
          </a:p>
          <a:p>
            <a:r>
              <a:rPr lang="en-US" altLang="ko-KR" dirty="0" smtClean="0"/>
              <a:t>but Computers don’t.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5673" y="1500174"/>
            <a:ext cx="296535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29190" y="5643578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Human-readable,</a:t>
            </a:r>
          </a:p>
          <a:p>
            <a:r>
              <a:rPr lang="en-US" altLang="ko-KR" dirty="0" smtClean="0"/>
              <a:t>and Machine-readable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Both know it’s Beckham.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 to the Semantic Web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256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43240" y="34882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.jpg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5357" y="621508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5214942" y="5500702"/>
            <a:ext cx="2357454" cy="1357322"/>
          </a:xfrm>
          <a:prstGeom prst="cloudCallout">
            <a:avLst>
              <a:gd name="adj1" fmla="val -79909"/>
              <a:gd name="adj2" fmla="val -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 it possible?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 ways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Hard ways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1240" t="17183" r="40674" b="58558"/>
          <a:stretch>
            <a:fillRect/>
          </a:stretch>
        </p:blipFill>
        <p:spPr bwMode="auto">
          <a:xfrm>
            <a:off x="142844" y="1571612"/>
            <a:ext cx="371477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l="434" t="15206" r="17391" b="34536"/>
          <a:stretch>
            <a:fillRect/>
          </a:stretch>
        </p:blipFill>
        <p:spPr bwMode="auto">
          <a:xfrm>
            <a:off x="2000232" y="3429000"/>
            <a:ext cx="45005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Vocal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Antares</a:t>
            </a:r>
            <a:r>
              <a:rPr lang="en-US" altLang="ko-KR" dirty="0" smtClean="0"/>
              <a:t> Auto-Tune</a:t>
            </a:r>
          </a:p>
          <a:p>
            <a:pPr lvl="1"/>
            <a:r>
              <a:rPr lang="en-US" altLang="ko-KR" dirty="0" smtClean="0"/>
              <a:t>Auto Pitch correction tool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Cher effect</a:t>
            </a:r>
          </a:p>
          <a:p>
            <a:pPr lvl="1"/>
            <a:r>
              <a:rPr lang="en-US" altLang="ko-KR" dirty="0" smtClean="0"/>
              <a:t>extreme </a:t>
            </a:r>
            <a:r>
              <a:rPr lang="en-US" altLang="ko-KR" dirty="0" err="1" smtClean="0"/>
              <a:t>quantitizing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http://youtube.com/watch?v=0bTREzJL83A</a:t>
            </a:r>
            <a:endParaRPr lang="en-US" altLang="ko-KR" dirty="0" smtClean="0"/>
          </a:p>
        </p:txBody>
      </p:sp>
      <p:pic>
        <p:nvPicPr>
          <p:cNvPr id="33794" name="Picture 2" descr="http://www.antarestech.com/images/AT5_graph_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00306"/>
            <a:ext cx="4292162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1247</Words>
  <Application>Microsoft Office PowerPoint</Application>
  <PresentationFormat>화면 슬라이드 쇼(4:3)</PresentationFormat>
  <Paragraphs>250</Paragraphs>
  <Slides>35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Now and Future of QbH (Query by Humming)</vt:lpstr>
      <vt:lpstr>How far we’ve gone</vt:lpstr>
      <vt:lpstr>How QBH is different from other music searches</vt:lpstr>
      <vt:lpstr>Problems</vt:lpstr>
      <vt:lpstr>MPEG-7</vt:lpstr>
      <vt:lpstr>What is MPEG-7</vt:lpstr>
      <vt:lpstr>Compare to the Semantic Web</vt:lpstr>
      <vt:lpstr>Soft ways vs Hard ways</vt:lpstr>
      <vt:lpstr>Current Vocal Processing</vt:lpstr>
      <vt:lpstr>Current Guitar Processing</vt:lpstr>
      <vt:lpstr>Vocal &amp; Guitar Processing</vt:lpstr>
      <vt:lpstr>Vocal &amp; Guitar processing</vt:lpstr>
      <vt:lpstr>Soft ways vs Hard ways</vt:lpstr>
      <vt:lpstr>How we add meta-data</vt:lpstr>
      <vt:lpstr>Human Computation?</vt:lpstr>
      <vt:lpstr>One example of adding meta-data</vt:lpstr>
      <vt:lpstr>How can we make Music DB?</vt:lpstr>
      <vt:lpstr>Convert hexatone to heptatone</vt:lpstr>
      <vt:lpstr>Convert hexatone to heptatone</vt:lpstr>
      <vt:lpstr>Performance of HMM</vt:lpstr>
      <vt:lpstr>Markov Model</vt:lpstr>
      <vt:lpstr>Hidden Markov Model</vt:lpstr>
      <vt:lpstr>자연어 검색</vt:lpstr>
      <vt:lpstr>Questions</vt:lpstr>
      <vt:lpstr>음치 vs 박치</vt:lpstr>
      <vt:lpstr>리듬이란 무엇인가?</vt:lpstr>
      <vt:lpstr>왜 리듬으로 검색이 안 되는가?</vt:lpstr>
      <vt:lpstr>How To Input Rhythm </vt:lpstr>
      <vt:lpstr>Standardization of Input &amp; Output</vt:lpstr>
      <vt:lpstr>Current Labs</vt:lpstr>
      <vt:lpstr>Microphone</vt:lpstr>
      <vt:lpstr>Mic PreAmp</vt:lpstr>
      <vt:lpstr>Related Journals</vt:lpstr>
      <vt:lpstr>Using Microphone in Flash</vt:lpstr>
      <vt:lpstr>To Reduce Searching Time</vt:lpstr>
    </vt:vector>
  </TitlesOfParts>
  <Company>건국대학교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 and Fure of QBH (Query by Humming)</dc:title>
  <dc:creator>xacdo</dc:creator>
  <cp:lastModifiedBy>xacdo</cp:lastModifiedBy>
  <cp:revision>70</cp:revision>
  <dcterms:created xsi:type="dcterms:W3CDTF">2008-03-16T22:13:50Z</dcterms:created>
  <dcterms:modified xsi:type="dcterms:W3CDTF">2008-03-20T07:58:42Z</dcterms:modified>
</cp:coreProperties>
</file>