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6" r:id="rId6"/>
    <p:sldId id="259" r:id="rId7"/>
    <p:sldId id="260" r:id="rId8"/>
    <p:sldId id="265" r:id="rId9"/>
    <p:sldId id="271" r:id="rId10"/>
    <p:sldId id="267" r:id="rId11"/>
    <p:sldId id="26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eather.go.kr/weather/main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mestats.or.kr/m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3AD8D-EEAF-4FD8-8C42-F178F572F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기상과 범죄의</a:t>
            </a:r>
            <a:br>
              <a:rPr lang="en-US" altLang="ko-KR" dirty="0"/>
            </a:br>
            <a:r>
              <a:rPr lang="ko-KR" altLang="en-US" dirty="0"/>
              <a:t>연관성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9B6014-B2E1-4D07-8A7B-AF0143DF6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2012301048</a:t>
            </a:r>
          </a:p>
          <a:p>
            <a:r>
              <a:rPr lang="ko-KR" altLang="en-US" dirty="0"/>
              <a:t>오 경원</a:t>
            </a:r>
          </a:p>
        </p:txBody>
      </p:sp>
    </p:spTree>
    <p:extLst>
      <p:ext uri="{BB962C8B-B14F-4D97-AF65-F5344CB8AC3E}">
        <p14:creationId xmlns:p14="http://schemas.microsoft.com/office/powerpoint/2010/main" val="31028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데이터 </a:t>
            </a:r>
            <a:r>
              <a:rPr lang="ko-KR" altLang="ko-KR" dirty="0" err="1"/>
              <a:t>전처리</a:t>
            </a:r>
            <a:r>
              <a:rPr lang="ko-KR" altLang="ko-KR" dirty="0"/>
              <a:t> 작업</a:t>
            </a:r>
            <a:r>
              <a:rPr lang="en-US" altLang="ko-KR" dirty="0"/>
              <a:t>  &amp; </a:t>
            </a:r>
            <a:r>
              <a:rPr lang="ko-KR" altLang="ko-KR" dirty="0"/>
              <a:t>데이터 탐색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C60BF1-9EFB-4A1F-B738-47C83B1A0814}"/>
              </a:ext>
            </a:extLst>
          </p:cNvPr>
          <p:cNvSpPr txBox="1">
            <a:spLocks/>
          </p:cNvSpPr>
          <p:nvPr/>
        </p:nvSpPr>
        <p:spPr>
          <a:xfrm>
            <a:off x="67113" y="1590539"/>
            <a:ext cx="5869018" cy="455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별도의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en-US" altLang="ko-KR" dirty="0"/>
              <a:t>CCJS </a:t>
            </a:r>
            <a:r>
              <a:rPr lang="ko-KR" altLang="en-US" dirty="0"/>
              <a:t>페이지에서 월 별 범죄율과 매 년 지역 별 범죄의 비율을 연계하여 월 별 지역에서 일어나는 범죄양을 추정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추정된 데이터와 날씨누리 데이터를 합쳐 하나의 테이블 생성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039A6E-FC68-457F-A35B-4EE50203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31" y="1590539"/>
            <a:ext cx="6164899" cy="45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데이터 분석 및 시각화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E27C5-746B-4278-B7F2-2CA3AC14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84851"/>
            <a:ext cx="11699845" cy="496628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대 범죄 </a:t>
            </a:r>
            <a:r>
              <a:rPr lang="en-US" altLang="ko-KR" dirty="0"/>
              <a:t>('</a:t>
            </a:r>
            <a:r>
              <a:rPr lang="ko-KR" altLang="en-US" dirty="0"/>
              <a:t>강도</a:t>
            </a:r>
            <a:r>
              <a:rPr lang="en-US" altLang="ko-KR" dirty="0"/>
              <a:t>','</a:t>
            </a:r>
            <a:r>
              <a:rPr lang="ko-KR" altLang="en-US" dirty="0"/>
              <a:t>살인</a:t>
            </a:r>
            <a:r>
              <a:rPr lang="en-US" altLang="ko-KR" dirty="0"/>
              <a:t>', '</a:t>
            </a:r>
            <a:r>
              <a:rPr lang="ko-KR" altLang="en-US" dirty="0"/>
              <a:t>성폭행</a:t>
            </a:r>
            <a:r>
              <a:rPr lang="en-US" altLang="ko-KR" dirty="0"/>
              <a:t>', '</a:t>
            </a:r>
            <a:r>
              <a:rPr lang="ko-KR" altLang="en-US" dirty="0"/>
              <a:t>절도</a:t>
            </a:r>
            <a:r>
              <a:rPr lang="en-US" altLang="ko-KR" dirty="0"/>
              <a:t>', '</a:t>
            </a:r>
            <a:r>
              <a:rPr lang="ko-KR" altLang="en-US" dirty="0"/>
              <a:t>폭행</a:t>
            </a:r>
            <a:r>
              <a:rPr lang="en-US" altLang="ko-KR" dirty="0"/>
              <a:t>’) </a:t>
            </a:r>
            <a:r>
              <a:rPr lang="ko-KR" altLang="en-US" dirty="0"/>
              <a:t>에 대한 </a:t>
            </a:r>
            <a:br>
              <a:rPr lang="en-US" altLang="ko-KR" dirty="0"/>
            </a:br>
            <a:r>
              <a:rPr lang="ko-KR" altLang="en-US" dirty="0"/>
              <a:t>지역 별 기온 요소와 상관관계를 분석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상관관계 결과 </a:t>
            </a:r>
            <a:endParaRPr lang="en-US" altLang="ko-KR" dirty="0"/>
          </a:p>
          <a:p>
            <a:pPr lvl="1"/>
            <a:r>
              <a:rPr lang="ko-KR" altLang="en-US" dirty="0"/>
              <a:t>살인 </a:t>
            </a:r>
            <a:r>
              <a:rPr lang="en-US" altLang="ko-KR" dirty="0"/>
              <a:t>/ </a:t>
            </a:r>
            <a:r>
              <a:rPr lang="ko-KR" altLang="en-US" dirty="0"/>
              <a:t>성폭행은 평균기온에서 </a:t>
            </a:r>
            <a:r>
              <a:rPr lang="en-US" altLang="ko-KR" dirty="0"/>
              <a:t>0.5 </a:t>
            </a:r>
            <a:r>
              <a:rPr lang="ko-KR" altLang="en-US" dirty="0"/>
              <a:t>가량의 상관관계를 보임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폭행의 경우 위의 두 사건에 비해서는 조금 더 낮은 상관관계 </a:t>
            </a:r>
            <a:r>
              <a:rPr lang="en-US" altLang="ko-KR" dirty="0"/>
              <a:t>– 0.3 ~ 0.4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8E947C2A-81EC-4C09-B6A7-0E733D53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95" y="3448050"/>
            <a:ext cx="3810000" cy="268605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D58A5EA-DDD0-4F00-9AA7-31A419FC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11" y="3429000"/>
            <a:ext cx="3838575" cy="27051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C0E560F-912C-4616-A342-6752B36D5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904" y="3429000"/>
            <a:ext cx="39433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5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데이터 분석 및 시각화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E27C5-746B-4278-B7F2-2CA3AC14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84851"/>
            <a:ext cx="11699845" cy="496628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대 범죄 </a:t>
            </a:r>
            <a:r>
              <a:rPr lang="en-US" altLang="ko-KR" dirty="0"/>
              <a:t>('</a:t>
            </a:r>
            <a:r>
              <a:rPr lang="ko-KR" altLang="en-US" dirty="0"/>
              <a:t>강도</a:t>
            </a:r>
            <a:r>
              <a:rPr lang="en-US" altLang="ko-KR" dirty="0"/>
              <a:t>','</a:t>
            </a:r>
            <a:r>
              <a:rPr lang="ko-KR" altLang="en-US" dirty="0"/>
              <a:t>살인</a:t>
            </a:r>
            <a:r>
              <a:rPr lang="en-US" altLang="ko-KR" dirty="0"/>
              <a:t>', '</a:t>
            </a:r>
            <a:r>
              <a:rPr lang="ko-KR" altLang="en-US" dirty="0"/>
              <a:t>성폭행</a:t>
            </a:r>
            <a:r>
              <a:rPr lang="en-US" altLang="ko-KR" dirty="0"/>
              <a:t>', '</a:t>
            </a:r>
            <a:r>
              <a:rPr lang="ko-KR" altLang="en-US" dirty="0"/>
              <a:t>절도</a:t>
            </a:r>
            <a:r>
              <a:rPr lang="en-US" altLang="ko-KR" dirty="0"/>
              <a:t>', '</a:t>
            </a:r>
            <a:r>
              <a:rPr lang="ko-KR" altLang="en-US" dirty="0"/>
              <a:t>폭행</a:t>
            </a:r>
            <a:r>
              <a:rPr lang="en-US" altLang="ko-KR" dirty="0"/>
              <a:t>’) </a:t>
            </a:r>
            <a:r>
              <a:rPr lang="ko-KR" altLang="en-US" dirty="0"/>
              <a:t>에 대한 </a:t>
            </a:r>
            <a:br>
              <a:rPr lang="en-US" altLang="ko-KR" dirty="0"/>
            </a:br>
            <a:r>
              <a:rPr lang="ko-KR" altLang="en-US" dirty="0"/>
              <a:t>지역 별 기온 요소와 상관관계를 분석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상관관계 결과 </a:t>
            </a:r>
            <a:endParaRPr lang="en-US" altLang="ko-KR" dirty="0"/>
          </a:p>
          <a:p>
            <a:pPr lvl="1"/>
            <a:r>
              <a:rPr lang="ko-KR" altLang="en-US" dirty="0"/>
              <a:t>절도 는 상대습도에서 상관관계를 보임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30AC5-67BF-444C-A110-45A97D37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5" y="3376956"/>
            <a:ext cx="3933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의견 및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E27C5-746B-4278-B7F2-2CA3AC14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1778466"/>
            <a:ext cx="11140579" cy="4479721"/>
          </a:xfrm>
        </p:spPr>
        <p:txBody>
          <a:bodyPr/>
          <a:lstStyle/>
          <a:p>
            <a:r>
              <a:rPr lang="ko-KR" altLang="en-US" dirty="0"/>
              <a:t>실제 기온이 올라갈 때 심각한 범죄의 발생빈도가 높아짐을 알 수 </a:t>
            </a:r>
            <a:r>
              <a:rPr lang="ko-KR" altLang="en-US" dirty="0" err="1"/>
              <a:t>있엇다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상관관계가 보이지 않는 범죄도 나타남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강도 의 경우 뚜렷한 모습이 나타나지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한계 </a:t>
            </a:r>
            <a:endParaRPr lang="en-US" altLang="ko-KR" dirty="0"/>
          </a:p>
          <a:p>
            <a:pPr lvl="1"/>
            <a:r>
              <a:rPr lang="ko-KR" altLang="en-US" dirty="0"/>
              <a:t>공공기관에서 일일 데이터를 제공하지 않아 일일 범죄 데이터를 얻지 못해</a:t>
            </a:r>
            <a:br>
              <a:rPr lang="en-US" altLang="ko-KR" dirty="0"/>
            </a:br>
            <a:r>
              <a:rPr lang="ko-KR" altLang="en-US" dirty="0"/>
              <a:t>더 정확한 상관관계를 얻지 못한 것 같습니다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61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F2F4-4E8C-46E4-999B-6E00BB93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/>
              <a:t>연구 주제 및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E97BD-77E1-43CA-AF74-491A020ED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기상이 변화하면 범죄율에 영향을 미칠까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그리고 영향을 준다면 얼마나 관련성이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07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연구 주제 및 목표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8CC0E2-A6AF-4765-959D-F408777C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21" y="1761688"/>
            <a:ext cx="10788242" cy="4291793"/>
          </a:xfrm>
        </p:spPr>
        <p:txBody>
          <a:bodyPr/>
          <a:lstStyle/>
          <a:p>
            <a:r>
              <a:rPr lang="ko-KR" altLang="en-US" dirty="0"/>
              <a:t>날씨와 범죄에 대해 경찰들이 </a:t>
            </a:r>
            <a:r>
              <a:rPr lang="en-US" altLang="ko-KR" dirty="0"/>
              <a:t>“</a:t>
            </a:r>
            <a:r>
              <a:rPr lang="ko-KR" altLang="en-US" dirty="0"/>
              <a:t>여름철이면 범죄가 증가하는 것을 직접 체험한다</a:t>
            </a:r>
            <a:r>
              <a:rPr lang="en-US" altLang="ko-KR" dirty="0"/>
              <a:t>” </a:t>
            </a:r>
            <a:r>
              <a:rPr lang="ko-KR" altLang="en-US" dirty="0"/>
              <a:t>라고 </a:t>
            </a:r>
            <a:br>
              <a:rPr lang="en-US" altLang="ko-KR" dirty="0"/>
            </a:br>
            <a:r>
              <a:rPr lang="ko-KR" altLang="en-US" dirty="0"/>
              <a:t>입을 모은다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범죄와 직접적으로 연관이 깊은 경찰들이 입 모아 말하기 때문에 연관이 있을 가능성이 높다고 보게 되었고</a:t>
            </a:r>
            <a:r>
              <a:rPr lang="en-US" altLang="ko-KR" dirty="0"/>
              <a:t> </a:t>
            </a:r>
            <a:r>
              <a:rPr lang="ko-KR" altLang="en-US" dirty="0"/>
              <a:t>단순히 의미 없는 의견이라 볼 수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범죄와 기상과의 연관성이 있다는 것을 가설로 삼았다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기온이 높다면 범죄가 더 발생할 것이라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, </a:t>
            </a:r>
            <a:r>
              <a:rPr lang="ko-KR" altLang="en-US" dirty="0"/>
              <a:t>최근 몇년간 여름에 폭염주의특보가 점점 더 늘어나고있다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가설을 입증하기 위해 연관성이 있음을 밝히며 연관성이 있다면 향후 기온이 올라감에 따라 범죄율이 늘어남을 예측하고 이에 대한 예방할 수 있다고 보았다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52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연구 주제 및 목표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8CC0E2-A6AF-4765-959D-F408777C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1677798"/>
            <a:ext cx="12040998" cy="4739780"/>
          </a:xfrm>
        </p:spPr>
        <p:txBody>
          <a:bodyPr/>
          <a:lstStyle/>
          <a:p>
            <a:r>
              <a:rPr lang="ko-KR" altLang="en-US" dirty="0"/>
              <a:t>기온이 점점 늘어나고 있는 현상</a:t>
            </a:r>
            <a:r>
              <a:rPr lang="en-US" altLang="ko-KR" dirty="0"/>
              <a:t>. </a:t>
            </a:r>
            <a:r>
              <a:rPr lang="ko-KR" altLang="en-US" dirty="0"/>
              <a:t>그리고 범죄도 늘어나는 추세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날씨누리 </a:t>
            </a:r>
            <a:r>
              <a:rPr lang="en-US" altLang="ko-KR" dirty="0"/>
              <a:t>– </a:t>
            </a:r>
            <a:r>
              <a:rPr lang="ko-KR" altLang="en-US" dirty="0"/>
              <a:t>기상청 국가기상종합정보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3C7F1AF-E4E9-4ADE-86AF-C7B97661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5" y="2135238"/>
            <a:ext cx="8010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연구 주제 및 목표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8CC0E2-A6AF-4765-959D-F408777C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1677798"/>
            <a:ext cx="12040998" cy="4739780"/>
          </a:xfrm>
        </p:spPr>
        <p:txBody>
          <a:bodyPr/>
          <a:lstStyle/>
          <a:p>
            <a:r>
              <a:rPr lang="ko-KR" altLang="en-US" dirty="0"/>
              <a:t>범죄도 늘어나는 추세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날씨누리 </a:t>
            </a:r>
            <a:r>
              <a:rPr lang="en-US" altLang="ko-KR" dirty="0"/>
              <a:t>– </a:t>
            </a:r>
            <a:r>
              <a:rPr lang="ko-KR" altLang="en-US" dirty="0"/>
              <a:t>기상청 국가기상종합정보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20A08A-9DBE-4EDD-B839-BA533B12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5" y="2105424"/>
            <a:ext cx="10956022" cy="34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sz="4400" dirty="0"/>
              <a:t>데이터 획득 방법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E27C5-746B-4278-B7F2-2CA3AC14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3" y="1686188"/>
            <a:ext cx="11014745" cy="4462942"/>
          </a:xfrm>
        </p:spPr>
        <p:txBody>
          <a:bodyPr>
            <a:normAutofit/>
          </a:bodyPr>
          <a:lstStyle/>
          <a:p>
            <a:r>
              <a:rPr lang="ko-KR" altLang="en-US" dirty="0"/>
              <a:t>날씨누리 </a:t>
            </a:r>
            <a:r>
              <a:rPr lang="en-US" altLang="ko-KR" dirty="0"/>
              <a:t>– </a:t>
            </a:r>
            <a:r>
              <a:rPr lang="ko-KR" altLang="en-US" dirty="0"/>
              <a:t>기상청 국가기상종합정보 </a:t>
            </a:r>
            <a:r>
              <a:rPr lang="en-US" altLang="ko-KR" dirty="0"/>
              <a:t>(http://www.weather.go.kr/weather/main.jsp)</a:t>
            </a:r>
            <a:br>
              <a:rPr lang="en-US" altLang="ko-KR" dirty="0"/>
            </a:br>
            <a:r>
              <a:rPr lang="ko-KR" altLang="en-US" dirty="0"/>
              <a:t>에서 과거 국내기후자료를 통해 지역별 평균기온</a:t>
            </a:r>
            <a:r>
              <a:rPr lang="en-US" altLang="ko-KR" dirty="0"/>
              <a:t>/</a:t>
            </a:r>
            <a:r>
              <a:rPr lang="ko-KR" altLang="en-US" dirty="0"/>
              <a:t>최저기온</a:t>
            </a:r>
            <a:r>
              <a:rPr lang="en-US" altLang="ko-KR" dirty="0"/>
              <a:t>/</a:t>
            </a:r>
            <a:r>
              <a:rPr lang="ko-KR" altLang="en-US" dirty="0"/>
              <a:t>최고기온</a:t>
            </a:r>
            <a:r>
              <a:rPr lang="en-US" altLang="ko-KR" dirty="0"/>
              <a:t>/</a:t>
            </a:r>
            <a:r>
              <a:rPr lang="ko-KR" altLang="en-US" dirty="0"/>
              <a:t>강수량</a:t>
            </a:r>
            <a:r>
              <a:rPr lang="en-US" altLang="ko-KR" dirty="0"/>
              <a:t>/</a:t>
            </a:r>
            <a:r>
              <a:rPr lang="ko-KR" altLang="en-US" dirty="0"/>
              <a:t>운량</a:t>
            </a:r>
            <a:br>
              <a:rPr lang="en-US" altLang="ko-KR" dirty="0"/>
            </a:br>
            <a:r>
              <a:rPr lang="ko-KR" altLang="en-US" dirty="0"/>
              <a:t>을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 등</a:t>
            </a:r>
            <a:r>
              <a:rPr lang="en-US" altLang="ko-KR" dirty="0"/>
              <a:t> – </a:t>
            </a:r>
            <a:r>
              <a:rPr lang="ko-KR" altLang="en-US" dirty="0"/>
              <a:t>을 이용하여 정보를 얻어왔다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날씨누리의 경우 페이지 </a:t>
            </a:r>
            <a:r>
              <a:rPr lang="en-US" altLang="ko-KR" dirty="0" err="1"/>
              <a:t>url</a:t>
            </a:r>
            <a:r>
              <a:rPr lang="ko-KR" altLang="en-US" dirty="0"/>
              <a:t>을 통해 원하는 지점과 년도 </a:t>
            </a:r>
            <a:r>
              <a:rPr lang="en-US" altLang="ko-KR" dirty="0"/>
              <a:t>, </a:t>
            </a:r>
            <a:r>
              <a:rPr lang="ko-KR" altLang="en-US" dirty="0"/>
              <a:t>요소를 얻어왔다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CCJS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범죄와 형사사법 통계정보 통계 </a:t>
            </a:r>
            <a:r>
              <a:rPr lang="en-US" altLang="ko-KR" dirty="0"/>
              <a:t>DB </a:t>
            </a:r>
            <a:r>
              <a:rPr lang="ko-KR" altLang="en-US" dirty="0"/>
              <a:t>시스템 </a:t>
            </a:r>
            <a:r>
              <a:rPr lang="en-US" altLang="ko-KR" dirty="0"/>
              <a:t>(http://www.crimestats.or.kr/main)</a:t>
            </a:r>
            <a:br>
              <a:rPr lang="en-US" altLang="ko-KR" dirty="0"/>
            </a:br>
            <a:r>
              <a:rPr lang="ko-KR" altLang="en-US" dirty="0"/>
              <a:t>에서 지역 별 </a:t>
            </a:r>
            <a:r>
              <a:rPr lang="en-US" altLang="ko-KR" dirty="0"/>
              <a:t>, </a:t>
            </a:r>
            <a:r>
              <a:rPr lang="ko-KR" altLang="en-US" dirty="0"/>
              <a:t>날짜 별 </a:t>
            </a:r>
            <a:r>
              <a:rPr lang="en-US" altLang="ko-KR" dirty="0"/>
              <a:t>5</a:t>
            </a:r>
            <a:r>
              <a:rPr lang="ko-KR" altLang="en-US" dirty="0"/>
              <a:t>대 범죄에 대한 데이터를 얻어왔다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내용을 직접 받아서 해결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0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데이터 </a:t>
            </a:r>
            <a:r>
              <a:rPr lang="ko-KR" altLang="ko-KR" dirty="0" err="1"/>
              <a:t>전처리</a:t>
            </a:r>
            <a:r>
              <a:rPr lang="ko-KR" altLang="ko-KR" dirty="0"/>
              <a:t> 작업</a:t>
            </a:r>
            <a:r>
              <a:rPr lang="en-US" altLang="ko-KR" dirty="0"/>
              <a:t>  &amp; </a:t>
            </a:r>
            <a:r>
              <a:rPr lang="ko-KR" altLang="ko-KR" dirty="0"/>
              <a:t>데이터 탐색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C60BF1-9EFB-4A1F-B738-47C83B1A0814}"/>
              </a:ext>
            </a:extLst>
          </p:cNvPr>
          <p:cNvSpPr txBox="1">
            <a:spLocks/>
          </p:cNvSpPr>
          <p:nvPr/>
        </p:nvSpPr>
        <p:spPr>
          <a:xfrm>
            <a:off x="67113" y="1590539"/>
            <a:ext cx="7927596" cy="455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날씨누리 </a:t>
            </a:r>
            <a:r>
              <a:rPr lang="en-US" altLang="ko-KR" dirty="0"/>
              <a:t>– </a:t>
            </a:r>
            <a:r>
              <a:rPr lang="ko-KR" altLang="en-US" dirty="0"/>
              <a:t>기상청 국가기상종합정보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http://www.weather.go.kr/weather/main.jsp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월 별 기온에 대한 데이터가 우측이 아닌 아래로 내려가는 형태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우측으로 데이터를 가져온 후에 따로 처리하는 과정이 필요</a:t>
            </a:r>
            <a:endParaRPr lang="en-US" altLang="ko-KR" dirty="0"/>
          </a:p>
          <a:p>
            <a:pPr lvl="1"/>
            <a:r>
              <a:rPr lang="ko-KR" altLang="en-US" dirty="0"/>
              <a:t>하나의 지점 당 </a:t>
            </a:r>
            <a:r>
              <a:rPr lang="ko-KR" altLang="en-US" dirty="0" err="1"/>
              <a:t>년도별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요소별 데이터를 하나로 엮어서 잘라내어 </a:t>
            </a:r>
            <a:br>
              <a:rPr lang="en-US" altLang="ko-KR" dirty="0"/>
            </a:b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에 넣는 작업이 필요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numpy</a:t>
            </a:r>
            <a:r>
              <a:rPr lang="ko-KR" altLang="en-US" dirty="0"/>
              <a:t> 라이브러리를 통해 자르고 형태를 바꾸어 </a:t>
            </a:r>
            <a:r>
              <a:rPr lang="en-US" altLang="ko-KR" dirty="0"/>
              <a:t>columns</a:t>
            </a:r>
            <a:r>
              <a:rPr lang="ko-KR" altLang="en-US" dirty="0"/>
              <a:t>에 맞추어 저장</a:t>
            </a:r>
            <a:endParaRPr lang="en-US" altLang="ko-KR" dirty="0"/>
          </a:p>
          <a:p>
            <a:pPr lvl="2"/>
            <a:r>
              <a:rPr lang="ko-KR" altLang="en-US" dirty="0"/>
              <a:t> 저장할 때 </a:t>
            </a:r>
            <a:r>
              <a:rPr lang="en-US" altLang="ko-KR" dirty="0"/>
              <a:t>index.</a:t>
            </a:r>
            <a:r>
              <a:rPr lang="ko-KR" altLang="en-US" dirty="0"/>
              <a:t>시작</a:t>
            </a:r>
            <a:r>
              <a:rPr lang="en-US" altLang="ko-KR" dirty="0"/>
              <a:t>_</a:t>
            </a:r>
            <a:r>
              <a:rPr lang="ko-KR" altLang="en-US" dirty="0"/>
              <a:t>끝</a:t>
            </a:r>
            <a:r>
              <a:rPr lang="en-US" altLang="ko-KR" dirty="0"/>
              <a:t>_</a:t>
            </a:r>
            <a:r>
              <a:rPr lang="ko-KR" altLang="en-US" dirty="0"/>
              <a:t>지점</a:t>
            </a:r>
            <a:r>
              <a:rPr lang="en-US" altLang="ko-KR" dirty="0"/>
              <a:t>.csv</a:t>
            </a:r>
            <a:r>
              <a:rPr lang="ko-KR" altLang="en-US" dirty="0"/>
              <a:t>로 저장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1108D1-B31E-49A4-89BE-06227CA2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296" y="130029"/>
            <a:ext cx="3893380" cy="65979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F3BFE4-43D3-47A7-8C0C-79777C761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04" y="4708972"/>
            <a:ext cx="6915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데이터 </a:t>
            </a:r>
            <a:r>
              <a:rPr lang="ko-KR" altLang="ko-KR" dirty="0" err="1"/>
              <a:t>전처리</a:t>
            </a:r>
            <a:r>
              <a:rPr lang="ko-KR" altLang="ko-KR" dirty="0"/>
              <a:t> 작업</a:t>
            </a:r>
            <a:r>
              <a:rPr lang="en-US" altLang="ko-KR" dirty="0"/>
              <a:t>  &amp; </a:t>
            </a:r>
            <a:r>
              <a:rPr lang="ko-KR" altLang="ko-KR" dirty="0"/>
              <a:t>데이터 탐색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C60BF1-9EFB-4A1F-B738-47C83B1A0814}"/>
              </a:ext>
            </a:extLst>
          </p:cNvPr>
          <p:cNvSpPr txBox="1">
            <a:spLocks/>
          </p:cNvSpPr>
          <p:nvPr/>
        </p:nvSpPr>
        <p:spPr>
          <a:xfrm>
            <a:off x="67112" y="1590539"/>
            <a:ext cx="11669085" cy="455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CCJS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범죄와 형사사법 통계정보 통계 </a:t>
            </a:r>
            <a:r>
              <a:rPr lang="en-US" altLang="ko-KR" dirty="0"/>
              <a:t>DB </a:t>
            </a:r>
            <a:r>
              <a:rPr lang="ko-KR" altLang="en-US" dirty="0"/>
              <a:t>시스템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http://www.crimestats.or.kr/main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크롤링을</a:t>
            </a:r>
            <a:r>
              <a:rPr lang="ko-KR" altLang="en-US" dirty="0"/>
              <a:t> 통해 데이터를 가져오기가 </a:t>
            </a:r>
            <a:r>
              <a:rPr lang="ko-KR" altLang="en-US" dirty="0" err="1"/>
              <a:t>힘듬</a:t>
            </a:r>
            <a:r>
              <a:rPr lang="en-US" altLang="ko-KR" dirty="0"/>
              <a:t>. – </a:t>
            </a:r>
            <a:r>
              <a:rPr lang="ko-KR" altLang="en-US" dirty="0"/>
              <a:t>주로 차트가 많음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</a:t>
            </a:r>
            <a:r>
              <a:rPr lang="en-US" altLang="ko-KR" dirty="0"/>
              <a:t>/</a:t>
            </a:r>
            <a:r>
              <a:rPr lang="ko-KR" altLang="en-US" dirty="0"/>
              <a:t>신 범죄 통계가 존재 </a:t>
            </a:r>
            <a:r>
              <a:rPr lang="en-US" altLang="ko-KR" dirty="0"/>
              <a:t>- 2014</a:t>
            </a:r>
            <a:r>
              <a:rPr lang="ko-KR" altLang="en-US" dirty="0"/>
              <a:t>년을 기점으로 범죄에 대해서도 제공 내용이 조금씩 상이함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지역에 대한 명세가 다음 </a:t>
            </a:r>
            <a:r>
              <a:rPr lang="en-US" altLang="ko-KR" dirty="0"/>
              <a:t>– </a:t>
            </a:r>
            <a:r>
              <a:rPr lang="ko-KR" altLang="en-US" dirty="0"/>
              <a:t>날씨누리의 경우 여러 도 </a:t>
            </a:r>
            <a:r>
              <a:rPr lang="en-US" altLang="ko-KR" dirty="0"/>
              <a:t>, </a:t>
            </a:r>
            <a:r>
              <a:rPr lang="ko-KR" altLang="en-US" dirty="0"/>
              <a:t>시 를 포함</a:t>
            </a:r>
            <a:endParaRPr lang="en-US" altLang="ko-KR" dirty="0"/>
          </a:p>
          <a:p>
            <a:pPr lvl="1"/>
            <a:r>
              <a:rPr lang="ko-KR" altLang="en-US" dirty="0"/>
              <a:t>반면 </a:t>
            </a:r>
            <a:r>
              <a:rPr lang="en-US" altLang="ko-KR" dirty="0"/>
              <a:t>CCJS </a:t>
            </a:r>
            <a:r>
              <a:rPr lang="ko-KR" altLang="en-US" dirty="0"/>
              <a:t>의 경우 광역시와 도 에 대한 범죄데이터만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범죄에 대한 데이터도 월 별 데이터만 제공하며 </a:t>
            </a:r>
            <a:br>
              <a:rPr lang="en-US" altLang="ko-KR" dirty="0"/>
            </a:br>
            <a:r>
              <a:rPr lang="ko-KR" altLang="en-US" dirty="0"/>
              <a:t>지역별 월 별 데이터를 제공하지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날씨누리의 데이터와 연계하기 위해선 별도의 </a:t>
            </a:r>
            <a:r>
              <a:rPr lang="ko-KR" altLang="en-US" dirty="0" err="1"/>
              <a:t>전처리</a:t>
            </a:r>
            <a:r>
              <a:rPr lang="ko-KR" altLang="en-US" dirty="0"/>
              <a:t> 과정이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91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7915-7724-46F7-8954-EA95C617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데이터 </a:t>
            </a:r>
            <a:r>
              <a:rPr lang="ko-KR" altLang="ko-KR" dirty="0" err="1"/>
              <a:t>전처리</a:t>
            </a:r>
            <a:r>
              <a:rPr lang="ko-KR" altLang="ko-KR" dirty="0"/>
              <a:t> 작업</a:t>
            </a:r>
            <a:r>
              <a:rPr lang="en-US" altLang="ko-KR" dirty="0"/>
              <a:t>  &amp; </a:t>
            </a:r>
            <a:r>
              <a:rPr lang="ko-KR" altLang="ko-KR" dirty="0"/>
              <a:t>데이터 탐색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C60BF1-9EFB-4A1F-B738-47C83B1A0814}"/>
              </a:ext>
            </a:extLst>
          </p:cNvPr>
          <p:cNvSpPr txBox="1">
            <a:spLocks/>
          </p:cNvSpPr>
          <p:nvPr/>
        </p:nvSpPr>
        <p:spPr>
          <a:xfrm>
            <a:off x="67112" y="1590539"/>
            <a:ext cx="8288323" cy="4550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별도의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날씨누리에서 제공하는 데이터를 전부 가져오는 것이 아닌 광역시와 도 만 가져옴</a:t>
            </a:r>
            <a:endParaRPr lang="en-US" altLang="ko-KR" dirty="0"/>
          </a:p>
          <a:p>
            <a:pPr lvl="1"/>
            <a:r>
              <a:rPr lang="ko-KR" altLang="en-US" dirty="0"/>
              <a:t>도의 경우 날씨누리에서 제공하지 않는 경우 근처의 가장 많은 사람이 사는 도시로 지정함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과정을 통해 </a:t>
            </a:r>
            <a:r>
              <a:rPr lang="en-US" altLang="ko-KR" dirty="0"/>
              <a:t>CCJS </a:t>
            </a:r>
            <a:r>
              <a:rPr lang="ko-KR" altLang="en-US" dirty="0"/>
              <a:t>의 통계내역과 날씨누리의 지점 </a:t>
            </a:r>
            <a:r>
              <a:rPr lang="ko-KR" altLang="en-US" dirty="0" err="1"/>
              <a:t>데이터을</a:t>
            </a:r>
            <a:r>
              <a:rPr lang="ko-KR" altLang="en-US" dirty="0"/>
              <a:t> 동일시함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3DC9C4-19E1-4F1F-89B4-D0826AEC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92" y="4272098"/>
            <a:ext cx="4762500" cy="19907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DC8BEC-B7A7-481F-97B0-D70382343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394" y="1590539"/>
            <a:ext cx="3419130" cy="50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1936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405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Rockwell</vt:lpstr>
      <vt:lpstr>갤러리</vt:lpstr>
      <vt:lpstr>기상과 범죄의 연관성</vt:lpstr>
      <vt:lpstr>연구 주제 및 목표</vt:lpstr>
      <vt:lpstr>연구 주제 및 목표</vt:lpstr>
      <vt:lpstr>연구 주제 및 목표</vt:lpstr>
      <vt:lpstr>연구 주제 및 목표</vt:lpstr>
      <vt:lpstr>데이터 획득 방법</vt:lpstr>
      <vt:lpstr>데이터 전처리 작업  &amp; 데이터 탐색</vt:lpstr>
      <vt:lpstr>데이터 전처리 작업  &amp; 데이터 탐색</vt:lpstr>
      <vt:lpstr>데이터 전처리 작업  &amp; 데이터 탐색</vt:lpstr>
      <vt:lpstr>데이터 전처리 작업  &amp; 데이터 탐색</vt:lpstr>
      <vt:lpstr>데이터 분석 및 시각화</vt:lpstr>
      <vt:lpstr>데이터 분석 및 시각화</vt:lpstr>
      <vt:lpstr>의견 및 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기상과 범죄의 연관성</dc:title>
  <dc:creator>오 경원</dc:creator>
  <cp:lastModifiedBy>오 경원</cp:lastModifiedBy>
  <cp:revision>12</cp:revision>
  <dcterms:created xsi:type="dcterms:W3CDTF">2018-06-18T03:21:23Z</dcterms:created>
  <dcterms:modified xsi:type="dcterms:W3CDTF">2018-06-18T04:43:47Z</dcterms:modified>
</cp:coreProperties>
</file>