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271" r:id="rId2"/>
    <p:sldId id="272" r:id="rId3"/>
    <p:sldId id="273" r:id="rId4"/>
    <p:sldId id="275" r:id="rId5"/>
    <p:sldId id="264" r:id="rId6"/>
    <p:sldId id="279" r:id="rId7"/>
    <p:sldId id="268" r:id="rId8"/>
    <p:sldId id="277" r:id="rId9"/>
    <p:sldId id="276" r:id="rId10"/>
    <p:sldId id="301" r:id="rId11"/>
    <p:sldId id="293" r:id="rId12"/>
    <p:sldId id="294" r:id="rId13"/>
    <p:sldId id="295" r:id="rId14"/>
    <p:sldId id="296" r:id="rId15"/>
    <p:sldId id="297" r:id="rId16"/>
    <p:sldId id="283" r:id="rId17"/>
    <p:sldId id="334" r:id="rId18"/>
    <p:sldId id="335" r:id="rId19"/>
    <p:sldId id="336" r:id="rId20"/>
    <p:sldId id="337" r:id="rId21"/>
    <p:sldId id="338" r:id="rId22"/>
    <p:sldId id="33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287" r:id="rId54"/>
    <p:sldId id="284" r:id="rId55"/>
    <p:sldId id="302" r:id="rId56"/>
    <p:sldId id="303" r:id="rId57"/>
    <p:sldId id="298" r:id="rId58"/>
    <p:sldId id="299" r:id="rId59"/>
    <p:sldId id="300" r:id="rId60"/>
    <p:sldId id="286" r:id="rId61"/>
    <p:sldId id="270" r:id="rId62"/>
    <p:sldId id="281" r:id="rId63"/>
    <p:sldId id="278" r:id="rId64"/>
    <p:sldId id="280" r:id="rId65"/>
    <p:sldId id="282" r:id="rId66"/>
    <p:sldId id="285" r:id="rId67"/>
    <p:sldId id="289" r:id="rId68"/>
    <p:sldId id="288" r:id="rId69"/>
    <p:sldId id="291" r:id="rId70"/>
    <p:sldId id="290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696" y="-86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211708928"/>
        <c:axId val="231864512"/>
      </c:barChart>
      <c:catAx>
        <c:axId val="21170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1864512"/>
        <c:crosses val="autoZero"/>
        <c:auto val="1"/>
        <c:lblAlgn val="ctr"/>
        <c:lblOffset val="100"/>
        <c:noMultiLvlLbl val="0"/>
      </c:catAx>
      <c:valAx>
        <c:axId val="2318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70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320841"/>
            <a:ext cx="8278495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300" b="1" spc="-150" dirty="0">
                <a:solidFill>
                  <a:schemeClr val="bg1"/>
                </a:solidFill>
                <a:latin typeface="+mj-ea"/>
                <a:ea typeface="+mj-ea"/>
              </a:rPr>
              <a:t>MAKE IT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도서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관리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 Kiosk</a:t>
            </a:r>
          </a:p>
          <a:p>
            <a:pPr lvl="0"/>
            <a:r>
              <a:rPr lang="ko-KR" altLang="en-US" sz="6000" spc="-150" dirty="0">
                <a:solidFill>
                  <a:schemeClr val="bg1"/>
                </a:solidFill>
              </a:rPr>
              <a:t>프레젠테이션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347" y="2903620"/>
            <a:ext cx="194373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400" dirty="0" err="1">
                <a:solidFill>
                  <a:schemeClr val="bg1"/>
                </a:solidFill>
              </a:rPr>
              <a:t>스벅</a:t>
            </a:r>
            <a:r>
              <a:rPr lang="en-US" altLang="ko-KR" sz="1400" dirty="0" err="1">
                <a:solidFill>
                  <a:schemeClr val="bg1"/>
                </a:solidFill>
              </a:rPr>
              <a:t>4</a:t>
            </a:r>
            <a:r>
              <a:rPr lang="ko-KR" altLang="en-US" sz="1400" dirty="0" err="1">
                <a:solidFill>
                  <a:schemeClr val="bg1"/>
                </a:solidFill>
              </a:rPr>
              <a:t>조의</a:t>
            </a:r>
            <a:r>
              <a:rPr lang="ko-KR" altLang="en-US" sz="14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16"/>
          <p:cNvSpPr/>
          <p:nvPr/>
        </p:nvSpPr>
        <p:spPr>
          <a:xfrm>
            <a:off x="5200429" y="790877"/>
            <a:ext cx="6342586" cy="5277228"/>
          </a:xfrm>
          <a:prstGeom prst="roundRect">
            <a:avLst>
              <a:gd name="adj" fmla="val 48203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0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639302" y="272716"/>
            <a:ext cx="15144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최초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1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0726" y="790294"/>
            <a:ext cx="3901050" cy="5277412"/>
          </a:xfrm>
          <a:prstGeom prst="rect">
            <a:avLst/>
          </a:prstGeom>
        </p:spPr>
      </p:pic>
      <p:sp>
        <p:nvSpPr>
          <p:cNvPr id="22" name="더하기 기호 7"/>
          <p:cNvSpPr/>
          <p:nvPr/>
        </p:nvSpPr>
        <p:spPr>
          <a:xfrm>
            <a:off x="7765968" y="2666036"/>
            <a:ext cx="1152938" cy="1525926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prstName"/>
          <p:cNvSpPr/>
          <p:nvPr/>
        </p:nvSpPr>
        <p:spPr>
          <a:xfrm>
            <a:off x="9843223" y="2335179"/>
            <a:ext cx="1653034" cy="218734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rstName"/>
          <p:cNvSpPr/>
          <p:nvPr/>
        </p:nvSpPr>
        <p:spPr>
          <a:xfrm>
            <a:off x="7201128" y="511801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b="1" dirty="0" smtClean="0"/>
              <a:t>Class</a:t>
            </a:r>
            <a:r>
              <a:rPr lang="en-US" altLang="ko-KR" sz="2250" dirty="0" smtClean="0"/>
              <a:t/>
            </a:r>
            <a:br>
              <a:rPr lang="en-US" altLang="ko-KR" sz="2250" dirty="0" smtClean="0"/>
            </a:br>
            <a:r>
              <a:rPr lang="en-US" altLang="ko-KR" sz="2250" dirty="0" err="1" smtClean="0"/>
              <a:t>Library_project</a:t>
            </a:r>
            <a:endParaRPr lang="ko-KR" altLang="en-US" sz="2250" b="1" dirty="0"/>
          </a:p>
        </p:txBody>
      </p:sp>
      <p:sp>
        <p:nvSpPr>
          <p:cNvPr id="18" name="prstName"/>
          <p:cNvSpPr/>
          <p:nvPr/>
        </p:nvSpPr>
        <p:spPr>
          <a:xfrm>
            <a:off x="5330076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485584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전용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로그인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UI, SignUp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9" name="Pic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378" y="1010603"/>
            <a:ext cx="4657725" cy="2660400"/>
          </a:xfrm>
          <a:prstGeom prst="rect">
            <a:avLst/>
          </a:prstGeom>
        </p:spPr>
      </p:pic>
      <p:pic>
        <p:nvPicPr>
          <p:cNvPr id="10" name="Pic"/>
          <p:cNvPicPr>
            <a:picLocks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377" y="3821558"/>
            <a:ext cx="4657725" cy="2660400"/>
          </a:xfrm>
          <a:prstGeom prst="rect">
            <a:avLst/>
          </a:prstGeom>
        </p:spPr>
      </p:pic>
      <p:sp>
        <p:nvSpPr>
          <p:cNvPr id="11" name="사각형: 둥근 모서리 16"/>
          <p:cNvSpPr/>
          <p:nvPr/>
        </p:nvSpPr>
        <p:spPr>
          <a:xfrm>
            <a:off x="5200429" y="790877"/>
            <a:ext cx="6342586" cy="5277228"/>
          </a:xfrm>
          <a:prstGeom prst="roundRect">
            <a:avLst>
              <a:gd name="adj" fmla="val 48203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2" name="더하기 기호 7"/>
          <p:cNvSpPr/>
          <p:nvPr/>
        </p:nvSpPr>
        <p:spPr>
          <a:xfrm>
            <a:off x="7765968" y="2666036"/>
            <a:ext cx="1152938" cy="1525926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prstName"/>
          <p:cNvSpPr/>
          <p:nvPr/>
        </p:nvSpPr>
        <p:spPr>
          <a:xfrm>
            <a:off x="5330076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50" dirty="0" smtClean="0">
                <a:solidFill>
                  <a:schemeClr val="tx1"/>
                </a:solidFill>
              </a:rPr>
              <a:t>회원 </a:t>
            </a:r>
            <a:r>
              <a:rPr lang="en-US" altLang="ko-KR" sz="1250" dirty="0" smtClean="0">
                <a:solidFill>
                  <a:schemeClr val="tx1"/>
                </a:solidFill>
              </a:rPr>
              <a:t>UI</a:t>
            </a:r>
            <a:br>
              <a:rPr lang="en-US" altLang="ko-KR" sz="1250" dirty="0" smtClean="0">
                <a:solidFill>
                  <a:schemeClr val="tx1"/>
                </a:solidFill>
              </a:rPr>
            </a:b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en-US" altLang="ko-KR" sz="1250" dirty="0" err="1" smtClean="0">
                <a:solidFill>
                  <a:schemeClr val="tx1"/>
                </a:solidFill>
              </a:rPr>
              <a:t>selectClass</a:t>
            </a:r>
            <a:r>
              <a:rPr lang="en-US" altLang="ko-KR" sz="1250" dirty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9843223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50" dirty="0" smtClean="0">
                <a:solidFill>
                  <a:schemeClr val="tx1"/>
                </a:solidFill>
              </a:rPr>
              <a:t>회원</a:t>
            </a:r>
            <a:r>
              <a:rPr lang="en-US" altLang="ko-KR" sz="1250" dirty="0" smtClean="0">
                <a:solidFill>
                  <a:schemeClr val="tx1"/>
                </a:solidFill>
              </a:rPr>
              <a:t> </a:t>
            </a:r>
            <a:r>
              <a:rPr lang="ko-KR" altLang="en-US" sz="1250" dirty="0" smtClean="0">
                <a:solidFill>
                  <a:schemeClr val="tx1"/>
                </a:solidFill>
              </a:rPr>
              <a:t>가입 </a:t>
            </a:r>
            <a:r>
              <a:rPr lang="en-US" altLang="ko-KR" sz="1250" dirty="0" smtClean="0">
                <a:solidFill>
                  <a:schemeClr val="tx1"/>
                </a:solidFill>
              </a:rPr>
              <a:t>UI</a:t>
            </a:r>
            <a:br>
              <a:rPr lang="en-US" altLang="ko-KR" sz="1250" dirty="0" smtClean="0">
                <a:solidFill>
                  <a:schemeClr val="tx1"/>
                </a:solidFill>
              </a:rPr>
            </a:b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en-US" altLang="ko-KR" sz="1250" dirty="0" err="1" smtClean="0">
                <a:solidFill>
                  <a:schemeClr val="tx1"/>
                </a:solidFill>
              </a:rPr>
              <a:t>signupClass</a:t>
            </a:r>
            <a:r>
              <a:rPr lang="en-US" altLang="ko-KR" sz="1250" dirty="0" smtClean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7201128" y="511801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b="1" dirty="0" smtClean="0"/>
              <a:t>Class</a:t>
            </a:r>
            <a:r>
              <a:rPr lang="en-US" altLang="ko-KR" sz="2250" dirty="0" smtClean="0"/>
              <a:t/>
            </a:r>
            <a:br>
              <a:rPr lang="en-US" altLang="ko-KR" sz="2250" dirty="0" smtClean="0"/>
            </a:br>
            <a:r>
              <a:rPr lang="en-US" altLang="ko-KR" sz="2250" dirty="0" err="1" smtClean="0"/>
              <a:t>loginClass</a:t>
            </a:r>
            <a:endParaRPr lang="ko-KR" altLang="en-US" sz="2250" b="1" dirty="0"/>
          </a:p>
        </p:txBody>
      </p:sp>
      <p:sp>
        <p:nvSpPr>
          <p:cNvPr id="16" name="prstName"/>
          <p:cNvSpPr/>
          <p:nvPr/>
        </p:nvSpPr>
        <p:spPr>
          <a:xfrm>
            <a:off x="4966469" y="1522329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b="1" dirty="0"/>
              <a:t>#include "</a:t>
            </a:r>
            <a:r>
              <a:rPr lang="en-US" altLang="ko-KR" sz="1200" b="1" dirty="0" err="1" smtClean="0"/>
              <a:t>CSVLOGIN.h</a:t>
            </a:r>
            <a:r>
              <a:rPr lang="en-US" altLang="ko-KR" sz="1200" dirty="0" smtClean="0"/>
              <a:t>“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CsvLogin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성공시</a:t>
            </a:r>
            <a:r>
              <a:rPr lang="ko-KR" altLang="en-US" sz="1200" dirty="0" smtClean="0"/>
              <a:t> 로그인 처리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else </a:t>
            </a:r>
            <a:r>
              <a:rPr lang="ko-KR" altLang="en-US" sz="1200" dirty="0" smtClean="0"/>
              <a:t>로그인 실패 </a:t>
            </a:r>
            <a:r>
              <a:rPr lang="en-US" altLang="ko-KR" sz="1200" dirty="0" err="1" smtClean="0"/>
              <a:t>Message</a:t>
            </a:r>
            <a:r>
              <a:rPr lang="en-US" altLang="ko-KR" sz="1200" dirty="0" err="1"/>
              <a:t>Box</a:t>
            </a:r>
            <a:endParaRPr lang="ko-KR" altLang="en-US" sz="1200" b="1" dirty="0"/>
          </a:p>
        </p:txBody>
      </p:sp>
      <p:sp>
        <p:nvSpPr>
          <p:cNvPr id="18" name="prstName"/>
          <p:cNvSpPr/>
          <p:nvPr/>
        </p:nvSpPr>
        <p:spPr>
          <a:xfrm>
            <a:off x="9461831" y="1513868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 smtClean="0"/>
              <a:t>가입시</a:t>
            </a:r>
            <a:r>
              <a:rPr lang="en-US" altLang="ko-KR" sz="1200" dirty="0" smtClean="0"/>
              <a:t> ID </a:t>
            </a:r>
            <a:r>
              <a:rPr lang="ko-KR" altLang="en-US" sz="1200" dirty="0" smtClean="0"/>
              <a:t>중복 체크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생성할 </a:t>
            </a:r>
            <a:r>
              <a:rPr lang="en-US" altLang="ko-KR" sz="1200" dirty="0" smtClean="0"/>
              <a:t>PW </a:t>
            </a:r>
            <a:r>
              <a:rPr lang="ko-KR" altLang="en-US" sz="1200" dirty="0" smtClean="0"/>
              <a:t>중복 확인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생년월일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자리만 입력 가능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2 - 1/4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13893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회원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75" y="271463"/>
            <a:ext cx="466725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2 - 2/4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36499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대여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책의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정보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8" name="사각형: 둥근 모서리 16"/>
          <p:cNvSpPr/>
          <p:nvPr/>
        </p:nvSpPr>
        <p:spPr>
          <a:xfrm>
            <a:off x="5200429" y="790877"/>
            <a:ext cx="6342586" cy="5277228"/>
          </a:xfrm>
          <a:prstGeom prst="roundRect">
            <a:avLst>
              <a:gd name="adj" fmla="val 48203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9" name="더하기 기호 7"/>
          <p:cNvSpPr/>
          <p:nvPr/>
        </p:nvSpPr>
        <p:spPr>
          <a:xfrm>
            <a:off x="7765968" y="2666036"/>
            <a:ext cx="1152938" cy="1525926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prstName"/>
          <p:cNvSpPr/>
          <p:nvPr/>
        </p:nvSpPr>
        <p:spPr>
          <a:xfrm>
            <a:off x="5330076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</a:rPr>
              <a:t>책 </a:t>
            </a:r>
            <a:r>
              <a:rPr lang="en-US" altLang="ko-KR" sz="1500" dirty="0" smtClean="0">
                <a:solidFill>
                  <a:schemeClr val="tx1"/>
                </a:solidFill>
              </a:rPr>
              <a:t>List</a:t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검색 가능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prstName"/>
          <p:cNvSpPr/>
          <p:nvPr/>
        </p:nvSpPr>
        <p:spPr>
          <a:xfrm>
            <a:off x="9843223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</a:rPr>
              <a:t>선택한 책</a:t>
            </a:r>
            <a:r>
              <a:rPr lang="en-US" altLang="ko-KR" sz="1500" dirty="0" smtClean="0">
                <a:solidFill>
                  <a:schemeClr val="tx1"/>
                </a:solidFill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ko-KR" altLang="en-US" sz="15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500" dirty="0" smtClean="0">
                <a:solidFill>
                  <a:schemeClr val="tx1"/>
                </a:solidFill>
              </a:rPr>
              <a:t>UI</a:t>
            </a:r>
          </a:p>
          <a:p>
            <a:pPr algn="ctr">
              <a:defRPr/>
            </a:pP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現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예약은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미구현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prstName"/>
          <p:cNvSpPr/>
          <p:nvPr/>
        </p:nvSpPr>
        <p:spPr>
          <a:xfrm>
            <a:off x="7201128" y="511801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b="1" dirty="0" smtClean="0"/>
              <a:t>Class</a:t>
            </a:r>
            <a:r>
              <a:rPr lang="en-US" altLang="ko-KR" sz="2250" dirty="0" smtClean="0"/>
              <a:t/>
            </a:r>
            <a:br>
              <a:rPr lang="en-US" altLang="ko-KR" sz="2250" dirty="0" smtClean="0"/>
            </a:br>
            <a:r>
              <a:rPr lang="en-US" altLang="ko-KR" sz="2250" dirty="0" err="1" smtClean="0"/>
              <a:t>boroowClass</a:t>
            </a:r>
            <a:endParaRPr lang="ko-KR" altLang="en-US" sz="2250" b="1" dirty="0"/>
          </a:p>
        </p:txBody>
      </p:sp>
      <p:sp>
        <p:nvSpPr>
          <p:cNvPr id="23" name="prstName"/>
          <p:cNvSpPr/>
          <p:nvPr/>
        </p:nvSpPr>
        <p:spPr>
          <a:xfrm>
            <a:off x="4966469" y="1522329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b="1" dirty="0"/>
              <a:t>#include "</a:t>
            </a:r>
            <a:r>
              <a:rPr lang="en-US" altLang="ko-KR" sz="1200" b="1" dirty="0" err="1" smtClean="0"/>
              <a:t>CSVCOLUMN.h</a:t>
            </a:r>
            <a:r>
              <a:rPr lang="en-US" altLang="ko-KR" sz="1200" dirty="0" smtClean="0"/>
              <a:t>“</a:t>
            </a:r>
            <a:br>
              <a:rPr lang="en-US" altLang="ko-KR" sz="1200" dirty="0" smtClean="0"/>
            </a:br>
            <a:r>
              <a:rPr lang="ko-KR" altLang="en-US" sz="1200" dirty="0" smtClean="0"/>
              <a:t>책의 </a:t>
            </a:r>
            <a:r>
              <a:rPr lang="ko-KR" altLang="en-US" sz="1200" dirty="0" err="1" smtClean="0"/>
              <a:t>정포</a:t>
            </a:r>
            <a:r>
              <a:rPr lang="ko-KR" altLang="en-US" sz="1200" dirty="0" smtClean="0"/>
              <a:t> 파일</a:t>
            </a:r>
            <a:r>
              <a:rPr lang="en-US" altLang="ko-KR" sz="1200" dirty="0" smtClean="0"/>
              <a:t>(.csv) </a:t>
            </a:r>
            <a:r>
              <a:rPr lang="ko-KR" altLang="en-US" sz="1200" dirty="0" err="1" smtClean="0"/>
              <a:t>리딩하여</a:t>
            </a:r>
            <a:endParaRPr lang="en-US" altLang="ko-KR" sz="1200" dirty="0" smtClean="0"/>
          </a:p>
          <a:p>
            <a:pPr>
              <a:defRPr/>
            </a:pPr>
            <a:r>
              <a:rPr lang="ko-KR" altLang="en-US" sz="1200" dirty="0" smtClean="0"/>
              <a:t>책의 정보를 표</a:t>
            </a:r>
            <a:r>
              <a:rPr lang="en-US" altLang="ko-KR" sz="1200" dirty="0" smtClean="0"/>
              <a:t>(Table)</a:t>
            </a:r>
            <a:r>
              <a:rPr lang="ko-KR" altLang="en-US" sz="1200" dirty="0" smtClean="0"/>
              <a:t>로 출력</a:t>
            </a:r>
            <a:endParaRPr lang="ko-KR" altLang="en-US" sz="1200" dirty="0"/>
          </a:p>
        </p:txBody>
      </p:sp>
      <p:sp>
        <p:nvSpPr>
          <p:cNvPr id="24" name="prstName"/>
          <p:cNvSpPr/>
          <p:nvPr/>
        </p:nvSpPr>
        <p:spPr>
          <a:xfrm>
            <a:off x="9461831" y="1427584"/>
            <a:ext cx="2415818" cy="840925"/>
          </a:xfrm>
          <a:prstGeom prst="roundRect">
            <a:avLst>
              <a:gd name="adj" fmla="val 16667"/>
            </a:avLst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/>
              <a:t>원하는 책의 행을 </a:t>
            </a:r>
            <a:r>
              <a:rPr lang="ko-KR" altLang="en-US" sz="1200" b="1" dirty="0" err="1" smtClean="0"/>
              <a:t>선택시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책의 정보를 출력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대여 가능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790876"/>
            <a:ext cx="4640400" cy="2494800"/>
          </a:xfrm>
          <a:prstGeom prst="rect">
            <a:avLst/>
          </a:prstGeom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3938558"/>
            <a:ext cx="4640400" cy="192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2 - 3/4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13893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반납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45" y="1619470"/>
            <a:ext cx="5925600" cy="409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144378" y="272716"/>
            <a:ext cx="12598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2 - 4/4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9302" y="272716"/>
            <a:ext cx="2041525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b="1" spc="-300" dirty="0">
                <a:solidFill>
                  <a:schemeClr val="accent1"/>
                </a:solidFill>
              </a:rPr>
              <a:t>R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equest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U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I</a:t>
            </a:r>
            <a:endParaRPr lang="ko-KR" altLang="en-US" sz="2800" b="1" spc="-300" dirty="0">
              <a:solidFill>
                <a:schemeClr val="accent1"/>
              </a:solidFill>
            </a:endParaRPr>
          </a:p>
          <a:p>
            <a:pPr lvl="0"/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1968" y="1439545"/>
            <a:ext cx="6124575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5392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Code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5153651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36545" y="0"/>
            <a:ext cx="775545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39509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95094" y="0"/>
            <a:ext cx="2041451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95094" y="5665302"/>
            <a:ext cx="2041451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38" y="2786697"/>
            <a:ext cx="3457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96087"/>
          <a:stretch/>
        </p:blipFill>
        <p:spPr bwMode="auto">
          <a:xfrm>
            <a:off x="962237" y="3807618"/>
            <a:ext cx="32051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600"/>
          <a:stretch/>
        </p:blipFill>
        <p:spPr bwMode="auto">
          <a:xfrm>
            <a:off x="471084" y="1695352"/>
            <a:ext cx="6410325" cy="16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1084" y="3498871"/>
            <a:ext cx="4518938" cy="216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구분자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‘,’ </a:t>
            </a:r>
            <a:r>
              <a:rPr lang="ko-KR" altLang="en-US" b="1" dirty="0" smtClean="0">
                <a:solidFill>
                  <a:schemeClr val="tx1"/>
                </a:solidFill>
              </a:rPr>
              <a:t>를 기준으로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string</a:t>
            </a:r>
            <a:r>
              <a:rPr lang="ko-KR" altLang="en-US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vector&lt;string&gt; </a:t>
            </a:r>
            <a:r>
              <a:rPr lang="ko-KR" altLang="en-US" b="1" dirty="0" smtClean="0">
                <a:solidFill>
                  <a:schemeClr val="tx1"/>
                </a:solidFill>
              </a:rPr>
              <a:t>에 넣어줌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7" y="2300644"/>
            <a:ext cx="2526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Logic</a:t>
            </a:r>
            <a:r>
              <a:rPr lang="en-US" altLang="ko-KR" sz="2800" spc="-300" dirty="0">
                <a:solidFill>
                  <a:schemeClr val="accent1"/>
                </a:solidFill>
              </a:rPr>
              <a:t> Diagram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5007" y="3376862"/>
            <a:ext cx="52895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U</a:t>
            </a:r>
            <a:r>
              <a:rPr lang="en-US" altLang="ko-KR" sz="2800" spc="-300" dirty="0">
                <a:solidFill>
                  <a:schemeClr val="accent1"/>
                </a:solidFill>
              </a:rPr>
              <a:t>I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007" y="4453080"/>
            <a:ext cx="102616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spc="-300" dirty="0">
                <a:solidFill>
                  <a:schemeClr val="accent1"/>
                </a:solidFill>
              </a:rPr>
              <a:t>Code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007" y="5529298"/>
            <a:ext cx="11880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spc="-300" dirty="0">
                <a:solidFill>
                  <a:schemeClr val="accent1"/>
                </a:solidFill>
              </a:rPr>
              <a:t>Finally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48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9113" y="354330"/>
            <a:ext cx="4562475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0" b="36561"/>
          <a:stretch/>
        </p:blipFill>
        <p:spPr bwMode="auto">
          <a:xfrm>
            <a:off x="471084" y="1914783"/>
            <a:ext cx="6410325" cy="14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1084" y="3498871"/>
            <a:ext cx="4518938" cy="216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altLang="ko-KR" b="1" dirty="0" err="1" smtClean="0">
                <a:solidFill>
                  <a:schemeClr val="tx1"/>
                </a:solidFill>
              </a:rPr>
              <a:t>omparebuffer</a:t>
            </a:r>
            <a:r>
              <a:rPr lang="ko-KR" altLang="en-US" b="1" dirty="0" smtClean="0">
                <a:solidFill>
                  <a:schemeClr val="tx1"/>
                </a:solidFill>
              </a:rPr>
              <a:t>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계정명</a:t>
            </a:r>
            <a:r>
              <a:rPr lang="ko-KR" altLang="en-US" b="1" dirty="0" smtClean="0">
                <a:solidFill>
                  <a:schemeClr val="tx1"/>
                </a:solidFill>
              </a:rPr>
              <a:t> 저장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만일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비</a:t>
            </a:r>
            <a:r>
              <a:rPr lang="ko-KR" altLang="en-US" b="1" dirty="0">
                <a:solidFill>
                  <a:schemeClr val="tx1"/>
                </a:solidFill>
              </a:rPr>
              <a:t>교</a:t>
            </a:r>
            <a:r>
              <a:rPr lang="ko-KR" altLang="en-US" b="1" dirty="0" smtClean="0">
                <a:solidFill>
                  <a:schemeClr val="tx1"/>
                </a:solidFill>
              </a:rPr>
              <a:t>버퍼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계정명</a:t>
            </a:r>
            <a:r>
              <a:rPr lang="ko-KR" altLang="en-US" b="1" dirty="0" smtClean="0">
                <a:solidFill>
                  <a:schemeClr val="tx1"/>
                </a:solidFill>
              </a:rPr>
              <a:t> 이라면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altLang="ko-KR" b="1" dirty="0" err="1" smtClean="0">
                <a:solidFill>
                  <a:schemeClr val="tx1"/>
                </a:solidFill>
              </a:rPr>
              <a:t>omparebuffer</a:t>
            </a:r>
            <a:r>
              <a:rPr lang="ko-KR" altLang="en-US" b="1" dirty="0" smtClean="0">
                <a:solidFill>
                  <a:schemeClr val="tx1"/>
                </a:solidFill>
              </a:rPr>
              <a:t>에 비밀번호 저장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만일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비교버퍼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</a:rPr>
              <a:t>비밀번호라면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999020" y="3590924"/>
            <a:ext cx="3437525" cy="983051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011790" y="4679767"/>
            <a:ext cx="3437525" cy="983051"/>
          </a:xfrm>
          <a:prstGeom prst="frame">
            <a:avLst>
              <a:gd name="adj1" fmla="val 2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1182837" y="2867348"/>
            <a:ext cx="4894113" cy="491526"/>
          </a:xfrm>
          <a:prstGeom prst="frame">
            <a:avLst>
              <a:gd name="adj1" fmla="val 2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871923" y="1914783"/>
            <a:ext cx="4766877" cy="620842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7902682" y="2154030"/>
            <a:ext cx="2050977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53661" y="0"/>
            <a:ext cx="2238338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0"/>
            <a:ext cx="79026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09245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02683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8" y="2365882"/>
            <a:ext cx="2600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8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" y="0"/>
            <a:ext cx="1220437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 연산비교대상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69676" y="0"/>
            <a:ext cx="922232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8428" y="0"/>
            <a:ext cx="2988104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5545344"/>
            <a:ext cx="2969676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8428" y="2036556"/>
            <a:ext cx="946653" cy="350878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72450" y="3965735"/>
            <a:ext cx="2432754" cy="2066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찾고있는</a:t>
            </a:r>
            <a:r>
              <a:rPr lang="ko-KR" altLang="en-US" b="1" dirty="0" smtClean="0">
                <a:solidFill>
                  <a:schemeClr val="tx1"/>
                </a:solidFill>
              </a:rPr>
              <a:t> 값의 위치를 특정 하는데 사용 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 bwMode="auto">
          <a:xfrm>
            <a:off x="3575754" y="2036558"/>
            <a:ext cx="7029450" cy="182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액자 28"/>
          <p:cNvSpPr/>
          <p:nvPr/>
        </p:nvSpPr>
        <p:spPr>
          <a:xfrm>
            <a:off x="3890338" y="2030713"/>
            <a:ext cx="2017169" cy="1828444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10372724" y="2036558"/>
            <a:ext cx="236243" cy="1828444"/>
          </a:xfrm>
          <a:prstGeom prst="frame">
            <a:avLst>
              <a:gd name="adj1" fmla="val 141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45"/>
          <a:stretch/>
        </p:blipFill>
        <p:spPr bwMode="auto">
          <a:xfrm>
            <a:off x="3577273" y="3965735"/>
            <a:ext cx="173767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액자 33"/>
          <p:cNvSpPr/>
          <p:nvPr/>
        </p:nvSpPr>
        <p:spPr>
          <a:xfrm>
            <a:off x="3912595" y="4099517"/>
            <a:ext cx="765724" cy="1933143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8"/>
          <a:stretch/>
        </p:blipFill>
        <p:spPr bwMode="auto">
          <a:xfrm>
            <a:off x="5314951" y="3965736"/>
            <a:ext cx="273475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액자 37"/>
          <p:cNvSpPr/>
          <p:nvPr/>
        </p:nvSpPr>
        <p:spPr>
          <a:xfrm>
            <a:off x="5240280" y="4093091"/>
            <a:ext cx="1421405" cy="1939570"/>
          </a:xfrm>
          <a:prstGeom prst="frame">
            <a:avLst>
              <a:gd name="adj1" fmla="val 1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파일을 읽기모드로 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6107732" y="1704975"/>
            <a:ext cx="5614633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7732" y="4224267"/>
            <a:ext cx="5614633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5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6107732" y="970724"/>
            <a:ext cx="5614633" cy="41992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Book_info.csv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vector&lt;string&gt;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bufferout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Account_info.csv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↓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vector&lt;string&gt;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accountbufferout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줄씩읽기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배열로 변환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6107732" y="2052637"/>
            <a:ext cx="5614633" cy="283558"/>
          </a:xfrm>
          <a:prstGeom prst="frame">
            <a:avLst>
              <a:gd name="adj1" fmla="val 125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07732" y="4516454"/>
            <a:ext cx="5614633" cy="283558"/>
          </a:xfrm>
          <a:prstGeom prst="frame">
            <a:avLst>
              <a:gd name="adj1" fmla="val 125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getline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줄씩읽기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string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배열로 변환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7732" y="5095874"/>
            <a:ext cx="5614633" cy="285751"/>
          </a:xfrm>
          <a:prstGeom prst="frame">
            <a:avLst>
              <a:gd name="adj1" fmla="val 172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07732" y="2558961"/>
            <a:ext cx="5614633" cy="285751"/>
          </a:xfrm>
          <a:prstGeom prst="frame">
            <a:avLst>
              <a:gd name="adj1" fmla="val 172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5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getline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줄씩읽기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string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배열로 변환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저장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2432" y="2771775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31190" y="5297694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8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788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Logic Diagram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6102432" y="3305175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2432" y="5801253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9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5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233668" y="1458264"/>
            <a:ext cx="996145" cy="2668598"/>
          </a:xfrm>
          <a:prstGeom prst="frame">
            <a:avLst>
              <a:gd name="adj1" fmla="val 21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2235009" y="4343907"/>
            <a:ext cx="1472560" cy="170942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3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4177018" y="1477314"/>
            <a:ext cx="996145" cy="2668598"/>
          </a:xfrm>
          <a:prstGeom prst="frame">
            <a:avLst>
              <a:gd name="adj1" fmla="val 21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3600450" y="4343906"/>
            <a:ext cx="476249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0" b="60958"/>
          <a:stretch/>
        </p:blipFill>
        <p:spPr bwMode="auto">
          <a:xfrm>
            <a:off x="1119966" y="1018278"/>
            <a:ext cx="4416523" cy="18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15348" y="2993338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배열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입력받은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bg1">
                    <a:lumMod val="65000"/>
                  </a:schemeClr>
                </a:solidFill>
              </a:rPr>
              <a:t>RequesterVelue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와 대조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계정명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6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번값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계정의 잔여 대여숫자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8" y="4688094"/>
            <a:ext cx="6181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액자 41"/>
          <p:cNvSpPr/>
          <p:nvPr/>
        </p:nvSpPr>
        <p:spPr>
          <a:xfrm>
            <a:off x="215348" y="5772656"/>
            <a:ext cx="712877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4241080" y="5658355"/>
            <a:ext cx="858200" cy="399544"/>
          </a:xfrm>
          <a:prstGeom prst="frame">
            <a:avLst>
              <a:gd name="adj1" fmla="val 1489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1729823" y="1200656"/>
            <a:ext cx="3369457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2095831" y="1371599"/>
            <a:ext cx="2081188" cy="228601"/>
          </a:xfrm>
          <a:prstGeom prst="frame">
            <a:avLst>
              <a:gd name="adj1" fmla="val 174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1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0" b="60958"/>
          <a:stretch/>
        </p:blipFill>
        <p:spPr bwMode="auto">
          <a:xfrm>
            <a:off x="1119966" y="1018278"/>
            <a:ext cx="4416523" cy="18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15348" y="2993338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만일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남은 잔여대여숫자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“0”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이라면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리턴한다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아니라면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조건문을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파기한다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2" name="액자 41"/>
          <p:cNvSpPr/>
          <p:nvPr/>
        </p:nvSpPr>
        <p:spPr>
          <a:xfrm>
            <a:off x="1729823" y="1333500"/>
            <a:ext cx="3299377" cy="1187361"/>
          </a:xfrm>
          <a:prstGeom prst="frame">
            <a:avLst>
              <a:gd name="adj1" fmla="val 30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2057400" y="1323976"/>
            <a:ext cx="2083499" cy="238124"/>
          </a:xfrm>
          <a:prstGeom prst="frame">
            <a:avLst>
              <a:gd name="adj1" fmla="val 1072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5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1097950" y="1485900"/>
            <a:ext cx="2124720" cy="331797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[i+5] ==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빌린책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이름 인덱스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err="1">
                <a:solidFill>
                  <a:srgbClr val="00B0F0"/>
                </a:solidFill>
              </a:rPr>
              <a:t>b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ufferout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[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searchValue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*6] == book_info.csv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의 책 이름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“^” :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콤마 대신 사용할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구분자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539403" y="2369791"/>
            <a:ext cx="442297" cy="302139"/>
          </a:xfrm>
          <a:prstGeom prst="frame">
            <a:avLst>
              <a:gd name="adj1" fmla="val 1313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3328227" y="1472401"/>
            <a:ext cx="2579280" cy="331797"/>
          </a:xfrm>
          <a:prstGeom prst="frame">
            <a:avLst>
              <a:gd name="adj1" fmla="val 187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1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430152" y="1003927"/>
            <a:ext cx="4277355" cy="186698"/>
          </a:xfrm>
          <a:prstGeom prst="frame">
            <a:avLst>
              <a:gd name="adj1" fmla="val 7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만일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accountbufferout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 ==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RequesterVelue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라면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rgbClr val="92D050"/>
                </a:solidFill>
              </a:rPr>
              <a:t>accountbufferout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[i+6]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의 값을 </a:t>
            </a:r>
            <a:r>
              <a:rPr lang="en-US" altLang="ko-KR" sz="1600" b="1" dirty="0" err="1" smtClean="0">
                <a:solidFill>
                  <a:srgbClr val="92D050"/>
                </a:solidFill>
              </a:rPr>
              <a:t>int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로 바꿔서 저장</a:t>
            </a:r>
            <a:endParaRPr lang="en-US" altLang="ko-KR" sz="1600" b="1" dirty="0" smtClean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5" y="1190625"/>
            <a:ext cx="4477650" cy="186698"/>
          </a:xfrm>
          <a:prstGeom prst="frame">
            <a:avLst>
              <a:gd name="adj1" fmla="val 72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90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789674" y="1327776"/>
            <a:ext cx="7697116" cy="262899"/>
          </a:xfrm>
          <a:prstGeom prst="frame">
            <a:avLst>
              <a:gd name="adj1" fmla="val 152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대여회수가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일때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빌린 책 이 없음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대여회수가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3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이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아닐때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==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이미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빌린책이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있음</a:t>
            </a:r>
            <a:endParaRPr lang="en-US" altLang="ko-KR" sz="1600" b="1" dirty="0" smtClean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4" y="2239510"/>
            <a:ext cx="7727683" cy="252775"/>
          </a:xfrm>
          <a:prstGeom prst="frame">
            <a:avLst>
              <a:gd name="adj1" fmla="val 1668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9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789674" y="1504950"/>
            <a:ext cx="7697116" cy="646579"/>
          </a:xfrm>
          <a:prstGeom prst="frame">
            <a:avLst>
              <a:gd name="adj1" fmla="val 43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218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대여 중 이 아니라면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[i+5]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책이름을 넣는다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대여가능횟수를 차감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[i+6]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다시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string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바꿔서 배열에 되돌려줌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 중 이라면 기존 책 목록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+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구분자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+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대여할 책이름</a:t>
            </a:r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 가능 횟수 차감</a:t>
            </a:r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[i+6]</a:t>
            </a:r>
            <a:r>
              <a:rPr lang="ko-KR" altLang="en-US" sz="1600" b="1" dirty="0">
                <a:solidFill>
                  <a:srgbClr val="92D050"/>
                </a:solidFill>
              </a:rPr>
              <a:t>을 다시 </a:t>
            </a:r>
            <a:r>
              <a:rPr lang="en-US" altLang="ko-KR" sz="1600" b="1" dirty="0">
                <a:solidFill>
                  <a:srgbClr val="92D050"/>
                </a:solidFill>
              </a:rPr>
              <a:t>string</a:t>
            </a:r>
            <a:r>
              <a:rPr lang="ko-KR" altLang="en-US" sz="1600" b="1" dirty="0">
                <a:solidFill>
                  <a:srgbClr val="92D050"/>
                </a:solidFill>
              </a:rPr>
              <a:t>으로 바꿔서 배열에 되돌려줌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4" y="2409825"/>
            <a:ext cx="7727683" cy="657226"/>
          </a:xfrm>
          <a:prstGeom prst="frame">
            <a:avLst>
              <a:gd name="adj1" fmla="val 537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38442" y="486035"/>
            <a:ext cx="48729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Frame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803" y="3173125"/>
            <a:ext cx="15855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관리자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801" y="3173125"/>
            <a:ext cx="15855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메인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UI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490" y="3173125"/>
            <a:ext cx="21456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회원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1417433"/>
            <a:ext cx="5438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76589" y="31553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ITBN &lt;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bufferout.size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면 반복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입력받은값과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bufferout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[ITBN * 6]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값이 같다면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searchValue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ITBN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값을 주고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아니라면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ITBN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+1</a:t>
            </a:r>
          </a:p>
          <a:p>
            <a:pPr algn="ctr"/>
            <a:endParaRPr lang="en-US" altLang="ko-KR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01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89" y="30410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대여함수의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book_info.csv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관련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로직과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동일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(--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++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전환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사용할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BooknameVelue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선언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70" y="1608604"/>
            <a:ext cx="403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68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89" y="30410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대여한 책 목록 배열의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string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다시 배열로 분해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3" y="1854111"/>
            <a:ext cx="6153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429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3578" y="4224267"/>
            <a:ext cx="5829300" cy="2195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반납할 책과 해당 배열의 내용이 다르다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92D050"/>
                </a:solidFill>
              </a:rPr>
              <a:t>지금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추가하는내용이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마지막책이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아니다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구분자추가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B0F0"/>
                </a:solidFill>
              </a:rPr>
              <a:t>반납할 책과 해당배열의 내용이 같다 </a:t>
            </a:r>
            <a:r>
              <a:rPr lang="en-US" altLang="ko-KR" sz="1400" b="1" dirty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ko-KR" altLang="en-US" sz="1400" b="1" dirty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>
                <a:solidFill>
                  <a:schemeClr val="tx1"/>
                </a:solidFill>
              </a:rPr>
              <a:t>추가하지않음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카운터 증가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배열로 이동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8" y="977811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액자 30"/>
          <p:cNvSpPr/>
          <p:nvPr/>
        </p:nvSpPr>
        <p:spPr>
          <a:xfrm>
            <a:off x="764574" y="1320001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137382" y="2035242"/>
            <a:ext cx="3039638" cy="232573"/>
          </a:xfrm>
          <a:prstGeom prst="frame">
            <a:avLst>
              <a:gd name="adj1" fmla="val 187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764573" y="2740092"/>
            <a:ext cx="502251" cy="250757"/>
          </a:xfrm>
          <a:prstGeom prst="frame">
            <a:avLst>
              <a:gd name="adj1" fmla="val 73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14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3578" y="4224267"/>
            <a:ext cx="5829300" cy="2195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반납할 책과 해당 배열의 내용이 다르다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92D050"/>
                </a:solidFill>
              </a:rPr>
              <a:t>지금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추가하는내용이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마지막책이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아니다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구분자추가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B0F0"/>
                </a:solidFill>
              </a:rPr>
              <a:t>반납할 책과 해당배열의 내용이 같다 </a:t>
            </a:r>
            <a:r>
              <a:rPr lang="en-US" altLang="ko-KR" sz="1400" b="1" dirty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ko-KR" altLang="en-US" sz="1400" b="1" dirty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>
                <a:solidFill>
                  <a:schemeClr val="tx1"/>
                </a:solidFill>
              </a:rPr>
              <a:t>추가하지않음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카운터 증가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배열로 이동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8" y="977811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액자 30"/>
          <p:cNvSpPr/>
          <p:nvPr/>
        </p:nvSpPr>
        <p:spPr>
          <a:xfrm>
            <a:off x="764574" y="1320001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137382" y="2035242"/>
            <a:ext cx="3039638" cy="232573"/>
          </a:xfrm>
          <a:prstGeom prst="frame">
            <a:avLst>
              <a:gd name="adj1" fmla="val 187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764573" y="2740092"/>
            <a:ext cx="502251" cy="250757"/>
          </a:xfrm>
          <a:prstGeom prst="frame">
            <a:avLst>
              <a:gd name="adj1" fmla="val 73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36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3497" y="3556562"/>
            <a:ext cx="5067031" cy="1335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원본배열에 변경된 배열내용 대입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만일 바뀐 내용이 없다면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return 1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1" y="2368363"/>
            <a:ext cx="5076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액자 33"/>
          <p:cNvSpPr/>
          <p:nvPr/>
        </p:nvSpPr>
        <p:spPr>
          <a:xfrm>
            <a:off x="840476" y="2339788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6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95"/>
          <a:stretch/>
        </p:blipFill>
        <p:spPr bwMode="auto">
          <a:xfrm>
            <a:off x="864170" y="3633572"/>
            <a:ext cx="7686675" cy="5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88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6" b="67842"/>
          <a:stretch/>
        </p:blipFill>
        <p:spPr bwMode="auto">
          <a:xfrm>
            <a:off x="800117" y="2520861"/>
            <a:ext cx="7686675" cy="5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83497" y="3556562"/>
            <a:ext cx="7703295" cy="161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파일이 열리지 않을 경우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return 3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열리지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않는경우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윈도우에 해당 파일을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열었을때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파일명오류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등등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7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액자 29"/>
          <p:cNvSpPr/>
          <p:nvPr/>
        </p:nvSpPr>
        <p:spPr>
          <a:xfrm>
            <a:off x="800115" y="2480651"/>
            <a:ext cx="61817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495" y="4459522"/>
            <a:ext cx="7703295" cy="108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</a:rPr>
              <a:t>9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행을 가진 문서 이므로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9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번 반복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3238500" y="1315562"/>
            <a:ext cx="2371725" cy="17986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70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83495" y="445952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j*9 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+ k 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accountbufferout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배열을 순서대로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Account_info.csv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출력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134280" y="1646655"/>
            <a:ext cx="389504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 flipH="1">
            <a:off x="438442" y="486035"/>
            <a:ext cx="487299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296" y="3898749"/>
            <a:ext cx="5001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533" y="486198"/>
            <a:ext cx="5019543" cy="5873826"/>
          </a:xfrm>
          <a:prstGeom prst="rect">
            <a:avLst/>
          </a:prstGeom>
        </p:spPr>
      </p:pic>
      <p:pic>
        <p:nvPicPr>
          <p:cNvPr id="3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7328" y="485930"/>
            <a:ext cx="5019543" cy="5874087"/>
          </a:xfrm>
          <a:prstGeom prst="rect">
            <a:avLst/>
          </a:prstGeom>
        </p:spPr>
      </p:pic>
      <p:sp>
        <p:nvSpPr>
          <p:cNvPr id="34" name="사각형: 둥근 모서리 31"/>
          <p:cNvSpPr/>
          <p:nvPr/>
        </p:nvSpPr>
        <p:spPr>
          <a:xfrm>
            <a:off x="3872352" y="485988"/>
            <a:ext cx="354865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8"/>
          <p:cNvSpPr txBox="1"/>
          <p:nvPr/>
        </p:nvSpPr>
        <p:spPr>
          <a:xfrm flipH="1">
            <a:off x="4038423" y="631685"/>
            <a:ext cx="32861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bg1"/>
                </a:solidFill>
                <a:latin typeface="+mn-ea"/>
              </a:rPr>
              <a:t>Logic</a:t>
            </a:r>
            <a:endParaRPr lang="ko-KR" altLang="en-US" sz="3200" b="1" spc="-3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83495" y="445952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구분자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“,”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삽입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끝날때마다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B0F0"/>
                </a:solidFill>
              </a:rPr>
              <a:t>개행자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삽입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6297356" y="1646655"/>
            <a:ext cx="335753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1781073" y="2031628"/>
            <a:ext cx="2075435" cy="232573"/>
          </a:xfrm>
          <a:prstGeom prst="frame">
            <a:avLst>
              <a:gd name="adj1" fmla="val 187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76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7" y="1990208"/>
            <a:ext cx="76866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800117" y="562157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종료시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모든내용이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파일에 다시 들어감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34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440407" y="3790951"/>
            <a:ext cx="346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94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Finally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2439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b="1" spc="-300" dirty="0">
                <a:solidFill>
                  <a:schemeClr val="accent1"/>
                </a:solidFill>
              </a:rPr>
              <a:t>D-Day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767046" y="366562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木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09398" y="366480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水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14078" y="366398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火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58030" y="366316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07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金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4350" y="366234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木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18686" y="366152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水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6991" y="3660707"/>
            <a:ext cx="9048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火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8872026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r>
              <a:rPr lang="ko-KR" altLang="en-US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15" name="TextBox"/>
          <p:cNvSpPr txBox="1"/>
          <p:nvPr/>
        </p:nvSpPr>
        <p:spPr>
          <a:xfrm>
            <a:off x="390525" y="4389755"/>
            <a:ext cx="149796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GUI </a:t>
            </a:r>
            <a:r>
              <a:rPr lang="ko-KR" altLang="en-US"/>
              <a:t>논의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GUI </a:t>
            </a:r>
            <a:r>
              <a:rPr lang="ko-KR" altLang="en-US"/>
              <a:t>선택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GUI </a:t>
            </a:r>
            <a:r>
              <a:rPr lang="ko-KR" altLang="en-US"/>
              <a:t>설치</a:t>
            </a:r>
          </a:p>
        </p:txBody>
      </p:sp>
      <p:sp>
        <p:nvSpPr>
          <p:cNvPr id="116" name="TextBox"/>
          <p:cNvSpPr txBox="1"/>
          <p:nvPr/>
        </p:nvSpPr>
        <p:spPr>
          <a:xfrm>
            <a:off x="2059305" y="4389755"/>
            <a:ext cx="1497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초기</a:t>
            </a:r>
            <a:r>
              <a:rPr lang="en-US" altLang="ko-KR" sz="1600" dirty="0"/>
              <a:t> UI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회원</a:t>
            </a:r>
            <a:r>
              <a:rPr lang="en-US" altLang="ko-KR" sz="1600" dirty="0"/>
              <a:t> UI</a:t>
            </a:r>
          </a:p>
          <a:p>
            <a:pPr lvl="0">
              <a:defRPr/>
            </a:pPr>
            <a:r>
              <a:rPr lang="en-US" altLang="ko-KR" sz="1600" dirty="0"/>
              <a:t>- Image </a:t>
            </a:r>
            <a:r>
              <a:rPr lang="ko-KR" altLang="en-US" sz="1600" dirty="0" smtClean="0"/>
              <a:t>수집</a:t>
            </a:r>
            <a:endParaRPr lang="en-US" altLang="ko-KR" sz="1600" dirty="0"/>
          </a:p>
        </p:txBody>
      </p:sp>
      <p:sp>
        <p:nvSpPr>
          <p:cNvPr id="117" name="TextBox"/>
          <p:cNvSpPr txBox="1"/>
          <p:nvPr/>
        </p:nvSpPr>
        <p:spPr>
          <a:xfrm>
            <a:off x="3728085" y="4389755"/>
            <a:ext cx="14979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/>
              <a:t>- </a:t>
            </a:r>
            <a:r>
              <a:rPr lang="ko-KR" altLang="en-US" sz="1500" dirty="0"/>
              <a:t>책</a:t>
            </a:r>
            <a:r>
              <a:rPr lang="en-US" altLang="ko-KR" sz="1500" dirty="0"/>
              <a:t> </a:t>
            </a:r>
            <a:r>
              <a:rPr lang="ko-KR" altLang="en-US" sz="1500" dirty="0"/>
              <a:t>대여</a:t>
            </a:r>
            <a:r>
              <a:rPr lang="en-US" altLang="ko-KR" sz="1500" dirty="0"/>
              <a:t> </a:t>
            </a:r>
            <a:r>
              <a:rPr lang="ko-KR" altLang="en-US" sz="1500" dirty="0"/>
              <a:t>기능</a:t>
            </a:r>
            <a:endParaRPr lang="en-US" altLang="ko-KR" sz="1500" dirty="0"/>
          </a:p>
          <a:p>
            <a:pPr lvl="0">
              <a:defRPr/>
            </a:pPr>
            <a:r>
              <a:rPr lang="en-US" altLang="ko-KR" sz="1500" dirty="0"/>
              <a:t>- </a:t>
            </a:r>
            <a:r>
              <a:rPr lang="ko-KR" altLang="en-US" sz="1500" dirty="0"/>
              <a:t>책</a:t>
            </a:r>
            <a:r>
              <a:rPr lang="en-US" altLang="ko-KR" sz="1500" dirty="0"/>
              <a:t> </a:t>
            </a:r>
            <a:r>
              <a:rPr lang="ko-KR" altLang="en-US" sz="1500" dirty="0"/>
              <a:t>검색</a:t>
            </a:r>
            <a:endParaRPr lang="en-US" altLang="ko-KR" sz="1500" dirty="0"/>
          </a:p>
          <a:p>
            <a:pPr lvl="0">
              <a:defRPr/>
            </a:pPr>
            <a:r>
              <a:rPr lang="en-US" altLang="ko-KR" sz="1500" dirty="0"/>
              <a:t>- Image </a:t>
            </a:r>
            <a:r>
              <a:rPr lang="ko-KR" altLang="en-US" sz="1500" dirty="0"/>
              <a:t>활용</a:t>
            </a:r>
          </a:p>
        </p:txBody>
      </p:sp>
      <p:sp>
        <p:nvSpPr>
          <p:cNvPr id="118" name="TextBox"/>
          <p:cNvSpPr txBox="1"/>
          <p:nvPr/>
        </p:nvSpPr>
        <p:spPr>
          <a:xfrm>
            <a:off x="5393690" y="4389755"/>
            <a:ext cx="14979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/>
              <a:t>- DB(.csv) File</a:t>
            </a:r>
          </a:p>
          <a:p>
            <a:pPr lvl="0"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회원</a:t>
            </a:r>
            <a:r>
              <a:rPr lang="en-US" altLang="ko-KR" sz="1400" dirty="0"/>
              <a:t> File(.csv)</a:t>
            </a:r>
            <a:br>
              <a:rPr lang="en-US" altLang="ko-KR" sz="1400" dirty="0"/>
            </a:br>
            <a:r>
              <a:rPr lang="en-US" altLang="ko-KR" sz="1400" dirty="0"/>
              <a:t>- DB </a:t>
            </a:r>
            <a:r>
              <a:rPr lang="ko-KR" altLang="en-US" sz="1400" dirty="0"/>
              <a:t>활용</a:t>
            </a:r>
          </a:p>
        </p:txBody>
      </p:sp>
      <p:sp>
        <p:nvSpPr>
          <p:cNvPr id="119" name="TextBox"/>
          <p:cNvSpPr txBox="1"/>
          <p:nvPr/>
        </p:nvSpPr>
        <p:spPr>
          <a:xfrm>
            <a:off x="7065645" y="4389755"/>
            <a:ext cx="1497965" cy="59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- </a:t>
            </a:r>
            <a:r>
              <a:rPr lang="ko-KR" altLang="en-US" sz="1100" dirty="0"/>
              <a:t>책의</a:t>
            </a:r>
            <a:r>
              <a:rPr lang="en-US" altLang="ko-KR" sz="1100" dirty="0"/>
              <a:t> </a:t>
            </a:r>
            <a:r>
              <a:rPr lang="ko-KR" altLang="en-US" sz="1100" dirty="0"/>
              <a:t>정보</a:t>
            </a:r>
            <a:r>
              <a:rPr lang="en-US" altLang="ko-KR" sz="1100" dirty="0"/>
              <a:t> UI</a:t>
            </a:r>
          </a:p>
          <a:p>
            <a:pPr lvl="0">
              <a:defRPr/>
            </a:pPr>
            <a:r>
              <a:rPr lang="en-US" altLang="ko-KR" sz="1100" dirty="0"/>
              <a:t>- </a:t>
            </a:r>
            <a:r>
              <a:rPr lang="ko-KR" altLang="en-US" sz="1100" dirty="0"/>
              <a:t>로그인</a:t>
            </a:r>
            <a:r>
              <a:rPr lang="en-US" altLang="ko-KR" sz="1100" dirty="0"/>
              <a:t> </a:t>
            </a:r>
            <a:r>
              <a:rPr lang="ko-KR" altLang="en-US" sz="1100" dirty="0"/>
              <a:t>기능</a:t>
            </a:r>
            <a:r>
              <a:rPr lang="en-US" altLang="ko-KR" sz="1100" dirty="0"/>
              <a:t> merge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회원</a:t>
            </a:r>
            <a:r>
              <a:rPr lang="en-US" altLang="ko-KR" sz="1100" dirty="0"/>
              <a:t> </a:t>
            </a:r>
            <a:r>
              <a:rPr lang="ko-KR" altLang="en-US" sz="1100" dirty="0"/>
              <a:t>가입</a:t>
            </a:r>
          </a:p>
        </p:txBody>
      </p:sp>
      <p:sp>
        <p:nvSpPr>
          <p:cNvPr id="120" name="TextBox"/>
          <p:cNvSpPr txBox="1"/>
          <p:nvPr/>
        </p:nvSpPr>
        <p:spPr>
          <a:xfrm>
            <a:off x="8737600" y="4389755"/>
            <a:ext cx="1497965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관리자</a:t>
            </a:r>
            <a:r>
              <a:rPr lang="en-US" altLang="ko-KR" sz="1600"/>
              <a:t> UI</a:t>
            </a:r>
          </a:p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관리자</a:t>
            </a:r>
            <a:r>
              <a:rPr lang="en-US" altLang="ko-KR" sz="1600"/>
              <a:t> </a:t>
            </a:r>
            <a:r>
              <a:rPr lang="ko-KR" altLang="en-US" sz="1600"/>
              <a:t>기능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21" name="TextBox"/>
          <p:cNvSpPr txBox="1"/>
          <p:nvPr/>
        </p:nvSpPr>
        <p:spPr>
          <a:xfrm>
            <a:off x="10409555" y="4389755"/>
            <a:ext cx="1497965" cy="88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로그</a:t>
            </a:r>
            <a:r>
              <a:rPr lang="en-US" altLang="ko-KR" sz="1300"/>
              <a:t> </a:t>
            </a:r>
            <a:r>
              <a:rPr lang="ko-KR" altLang="en-US" sz="1300"/>
              <a:t>아웃</a:t>
            </a:r>
            <a:r>
              <a:rPr lang="en-US" altLang="ko-KR" sz="1300"/>
              <a:t> </a:t>
            </a:r>
            <a:r>
              <a:rPr lang="ko-KR" altLang="en-US" sz="1300"/>
              <a:t>기능</a:t>
            </a:r>
            <a:r>
              <a:rPr lang="en-US" altLang="ko-KR" sz="1300"/>
              <a:t/>
            </a:r>
            <a:br>
              <a:rPr lang="en-US" altLang="ko-KR" sz="1300"/>
            </a:br>
            <a:r>
              <a:rPr lang="en-US" altLang="ko-KR" sz="1300"/>
              <a:t>- </a:t>
            </a:r>
            <a:r>
              <a:rPr lang="zh-CN" altLang="en-US" sz="1300"/>
              <a:t>現</a:t>
            </a:r>
            <a:r>
              <a:rPr lang="ko-KR" altLang="en-US" sz="1300"/>
              <a:t>유저</a:t>
            </a:r>
            <a:r>
              <a:rPr lang="en-US" altLang="ko-KR" sz="1300"/>
              <a:t> </a:t>
            </a:r>
            <a:r>
              <a:rPr lang="ko-KR" altLang="en-US" sz="1300"/>
              <a:t>체크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책</a:t>
            </a:r>
            <a:r>
              <a:rPr lang="en-US" altLang="ko-KR" sz="1300"/>
              <a:t> </a:t>
            </a:r>
            <a:r>
              <a:rPr lang="ko-KR" altLang="en-US" sz="1300"/>
              <a:t>반납</a:t>
            </a:r>
            <a:r>
              <a:rPr lang="en-US" altLang="ko-KR" sz="1300"/>
              <a:t> </a:t>
            </a:r>
            <a:r>
              <a:rPr lang="ko-KR" altLang="en-US" sz="1300"/>
              <a:t>기능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- </a:t>
            </a:r>
            <a:r>
              <a:rPr lang="ko-KR" altLang="en-US" sz="1300"/>
              <a:t>코드</a:t>
            </a:r>
            <a:r>
              <a:rPr lang="en-US" altLang="ko-KR" sz="1300"/>
              <a:t> </a:t>
            </a:r>
            <a:r>
              <a:rPr lang="ko-KR" altLang="en-US" sz="1300"/>
              <a:t>정리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048750" y="441993"/>
            <a:ext cx="563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</a:rPr>
              <a:t>업데이트 예정 아이디어</a:t>
            </a:r>
            <a:endParaRPr lang="ko-KR" altLang="en-US" sz="3200" b="1" spc="-300" dirty="0">
              <a:solidFill>
                <a:srgbClr val="224D60">
                  <a:lumMod val="50000"/>
                </a:srgbClr>
              </a:solidFill>
              <a:latin typeface="Pretendard Black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533E35D-5D7C-9775-C063-E4161DFEE7C5}"/>
              </a:ext>
            </a:extLst>
          </p:cNvPr>
          <p:cNvSpPr/>
          <p:nvPr/>
        </p:nvSpPr>
        <p:spPr>
          <a:xfrm>
            <a:off x="3136226" y="3819528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5396923" y="3920675"/>
            <a:ext cx="139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책 예약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48AEE2-82B1-6D9E-5CBB-6918EC49DC2A}"/>
              </a:ext>
            </a:extLst>
          </p:cNvPr>
          <p:cNvSpPr txBox="1"/>
          <p:nvPr/>
        </p:nvSpPr>
        <p:spPr>
          <a:xfrm>
            <a:off x="5210978" y="1537378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대여 기간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4B4394-508A-F880-4605-DC3ED74B1F1F}"/>
              </a:ext>
            </a:extLst>
          </p:cNvPr>
          <p:cNvSpPr/>
          <p:nvPr/>
        </p:nvSpPr>
        <p:spPr>
          <a:xfrm>
            <a:off x="3136230" y="2609843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5445817" y="2710988"/>
            <a:ext cx="130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연체료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533E35D-5D7C-9775-C063-E4161DFEE7C5}"/>
              </a:ext>
            </a:extLst>
          </p:cNvPr>
          <p:cNvSpPr/>
          <p:nvPr/>
        </p:nvSpPr>
        <p:spPr>
          <a:xfrm>
            <a:off x="3136224" y="4991103"/>
            <a:ext cx="5919537" cy="76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4555348" y="509225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1"/>
                </a:solidFill>
              </a:rPr>
              <a:t>유저 데이터 관리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6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1" y="441993"/>
            <a:ext cx="437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accent1"/>
                </a:solidFill>
              </a:rPr>
              <a:t>Finally. . .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xmlns="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36862"/>
              </p:ext>
            </p:extLst>
          </p:nvPr>
        </p:nvGraphicFramePr>
        <p:xfrm>
          <a:off x="1239251" y="1598273"/>
          <a:ext cx="9533524" cy="452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762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  <a:gridCol w="4766762">
                  <a:extLst>
                    <a:ext uri="{9D8B030D-6E8A-4147-A177-3AD203B41FA5}">
                      <a16:colId xmlns:a16="http://schemas.microsoft.com/office/drawing/2014/main" xmlns="" val="1686686885"/>
                    </a:ext>
                  </a:extLst>
                </a:gridCol>
              </a:tblGrid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Problem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Solution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주제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라이브러리 선정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협업 많은 시간 소요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Qt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활용한 프로그래밍 공부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csv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파일 </a:t>
                      </a:r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입출력등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클래스</a:t>
                      </a:r>
                      <a:r>
                        <a:rPr lang="en-US" altLang="ko-KR" sz="18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8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상속등 사용의 부재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활용으로 계속될 업데이트 예정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라이브러리 사용이 부족하고 어려움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팀원들의 코드 이해 및 활용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682185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효율적인 업무분담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함수명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등 통일의 중요성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342245"/>
                  </a:ext>
                </a:extLst>
              </a:tr>
              <a:tr h="754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목표를 달성하지 못함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73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28"/>
          <p:cNvSpPr txBox="1"/>
          <p:nvPr/>
        </p:nvSpPr>
        <p:spPr>
          <a:xfrm flipH="1">
            <a:off x="566419" y="2388295"/>
            <a:ext cx="49961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>
                <a:solidFill>
                  <a:schemeClr val="bg1"/>
                </a:solidFill>
              </a:rPr>
              <a:t>hank you.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229"/>
          <p:cNvSpPr txBox="1"/>
          <p:nvPr/>
        </p:nvSpPr>
        <p:spPr>
          <a:xfrm flipH="1">
            <a:off x="566418" y="3792914"/>
            <a:ext cx="4996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Made by </a:t>
            </a:r>
            <a:r>
              <a:rPr lang="ko-KR" altLang="en-US" dirty="0">
                <a:solidFill>
                  <a:schemeClr val="bg1"/>
                </a:solidFill>
              </a:rPr>
              <a:t>스벅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7008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UI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619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(Admin)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3683" y="1460229"/>
            <a:ext cx="19030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adLoginClass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17525" y="1460229"/>
            <a:ext cx="1901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61564" y="1460229"/>
            <a:ext cx="1903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438442" y="486035"/>
            <a:ext cx="487299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로직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07981" y="3280847"/>
            <a:ext cx="168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ainKiosk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=""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=""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=""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=""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=""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=""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=""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=""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=""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=""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=""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=""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=""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16"/>
          <p:cNvSpPr/>
          <p:nvPr/>
        </p:nvSpPr>
        <p:spPr>
          <a:xfrm>
            <a:off x="5200429" y="790877"/>
            <a:ext cx="6342586" cy="5277228"/>
          </a:xfrm>
          <a:prstGeom prst="roundRect">
            <a:avLst>
              <a:gd name="adj" fmla="val 48203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0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144378" y="272716"/>
            <a:ext cx="7289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639302" y="272716"/>
            <a:ext cx="15144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최초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1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0726" y="790294"/>
            <a:ext cx="3901050" cy="5277412"/>
          </a:xfrm>
          <a:prstGeom prst="rect">
            <a:avLst/>
          </a:prstGeom>
        </p:spPr>
      </p:pic>
      <p:sp>
        <p:nvSpPr>
          <p:cNvPr id="22" name="더하기 기호 7"/>
          <p:cNvSpPr/>
          <p:nvPr/>
        </p:nvSpPr>
        <p:spPr>
          <a:xfrm>
            <a:off x="7765968" y="2666036"/>
            <a:ext cx="1152938" cy="1525926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prstName"/>
          <p:cNvSpPr/>
          <p:nvPr/>
        </p:nvSpPr>
        <p:spPr>
          <a:xfrm>
            <a:off x="5330076" y="2335179"/>
            <a:ext cx="1653034" cy="218734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prstName"/>
          <p:cNvSpPr/>
          <p:nvPr/>
        </p:nvSpPr>
        <p:spPr>
          <a:xfrm>
            <a:off x="9843223" y="2335179"/>
            <a:ext cx="1653034" cy="2187346"/>
          </a:xfrm>
          <a:prstGeom prst="ellipse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rstName"/>
          <p:cNvSpPr/>
          <p:nvPr/>
        </p:nvSpPr>
        <p:spPr>
          <a:xfrm>
            <a:off x="7201128" y="511801"/>
            <a:ext cx="2415818" cy="763972"/>
          </a:xfrm>
          <a:prstGeom prst="roundRect">
            <a:avLst>
              <a:gd name="adj" fmla="val 16667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b="1" dirty="0" smtClean="0"/>
              <a:t>Class</a:t>
            </a:r>
            <a:r>
              <a:rPr lang="en-US" altLang="ko-KR" sz="2250" dirty="0" smtClean="0"/>
              <a:t/>
            </a:r>
            <a:br>
              <a:rPr lang="en-US" altLang="ko-KR" sz="2250" dirty="0" smtClean="0"/>
            </a:br>
            <a:r>
              <a:rPr lang="en-US" altLang="ko-KR" sz="2250" dirty="0" err="1" smtClean="0"/>
              <a:t>Library_project</a:t>
            </a:r>
            <a:endParaRPr lang="ko-KR" altLang="en-US" sz="22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=""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=""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=""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=""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=""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=""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=""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=""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=""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=""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=""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=""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=""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=""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=""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=""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=""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=""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=""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=""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=""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=""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=""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=""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=""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=""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=""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=""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=""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=""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=""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=""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=""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=""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=""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=""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=""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=""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=""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=""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=""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=""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=""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=""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=""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=""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=""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=""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=""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=""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=""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=""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=""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=""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=""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=""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=""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=""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=""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=""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=""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=""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=""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=""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=""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=""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=""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=""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=""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=""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=""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=""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=""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=""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=""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=""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=""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=""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=""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=""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=""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=""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=""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=""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=""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=""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=""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=""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=""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=""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=""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=""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=""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=""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=""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=""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=""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=""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=""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=""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=""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=""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=""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=""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=""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=""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=""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=""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=""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=""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=""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=""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=""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=""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=""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118808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2- 1/2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302" y="272716"/>
            <a:ext cx="377317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전용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로그인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4099" y="4557398"/>
            <a:ext cx="182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3369" y="4096357"/>
            <a:ext cx="18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7170" y="1940243"/>
            <a:ext cx="415290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118808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accent1"/>
                </a:solidFill>
              </a:rPr>
              <a:t>Part 2- 2/2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302" y="272716"/>
            <a:ext cx="17449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spc="-300" dirty="0">
                <a:solidFill>
                  <a:schemeClr val="accent1"/>
                </a:solidFill>
              </a:rPr>
              <a:t>관리자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2439" y="3439012"/>
            <a:ext cx="2330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latin typeface="+mn-ea"/>
              </a:rPr>
              <a:t>,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3651" y="5325478"/>
            <a:ext cx="274320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Admin(</a:t>
            </a:r>
            <a:r>
              <a:rPr lang="ko-KR" altLang="en-US" sz="1600" dirty="0"/>
              <a:t>관리자</a:t>
            </a:r>
            <a:r>
              <a:rPr lang="en-US" altLang="ko-KR" sz="1600" dirty="0"/>
              <a:t>) </a:t>
            </a:r>
            <a:r>
              <a:rPr lang="ko-KR" altLang="en-US" sz="1600" dirty="0"/>
              <a:t>기능</a:t>
            </a:r>
            <a:r>
              <a:rPr lang="en-US" altLang="ko-KR" sz="1600" dirty="0"/>
              <a:t> </a:t>
            </a:r>
            <a:r>
              <a:rPr lang="ko-KR" altLang="en-US" sz="1600" dirty="0"/>
              <a:t>선택</a:t>
            </a:r>
            <a:r>
              <a:rPr lang="en-US" altLang="ko-KR" sz="1600" dirty="0"/>
              <a:t> UI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08034" y="5325478"/>
            <a:ext cx="16313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책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</a:p>
        </p:txBody>
      </p:sp>
      <p:pic>
        <p:nvPicPr>
          <p:cNvPr id="2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7686" y="1553528"/>
            <a:ext cx="2518092" cy="3556000"/>
          </a:xfrm>
          <a:prstGeom prst="rect">
            <a:avLst/>
          </a:prstGeom>
        </p:spPr>
      </p:pic>
      <p:pic>
        <p:nvPicPr>
          <p:cNvPr id="2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08720" y="1553210"/>
            <a:ext cx="2552485" cy="3573780"/>
          </a:xfrm>
          <a:prstGeom prst="rect">
            <a:avLst/>
          </a:prstGeom>
        </p:spPr>
      </p:pic>
      <p:sp>
        <p:nvSpPr>
          <p:cNvPr id="28" name="직사각형 9"/>
          <p:cNvSpPr/>
          <p:nvPr/>
        </p:nvSpPr>
        <p:spPr>
          <a:xfrm>
            <a:off x="4860689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1"/>
          <p:cNvSpPr txBox="1"/>
          <p:nvPr/>
        </p:nvSpPr>
        <p:spPr>
          <a:xfrm>
            <a:off x="5959610" y="3106123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30" name="TextBox 24"/>
          <p:cNvSpPr txBox="1"/>
          <p:nvPr/>
        </p:nvSpPr>
        <p:spPr>
          <a:xfrm>
            <a:off x="5410429" y="5325478"/>
            <a:ext cx="16313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책</a:t>
            </a:r>
            <a:r>
              <a:rPr lang="en-US" altLang="ko-KR" sz="2000" dirty="0"/>
              <a:t> </a:t>
            </a:r>
            <a:r>
              <a:rPr lang="ko-KR" altLang="en-US" sz="2000" dirty="0"/>
              <a:t>삭제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</a:p>
        </p:txBody>
      </p:sp>
      <p:pic>
        <p:nvPicPr>
          <p:cNvPr id="31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4770" y="1553829"/>
            <a:ext cx="2519037" cy="3555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2944</Words>
  <Application>Microsoft Office PowerPoint</Application>
  <PresentationFormat>사용자 지정</PresentationFormat>
  <Paragraphs>1454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KOSTA</cp:lastModifiedBy>
  <cp:revision>63</cp:revision>
  <dcterms:created xsi:type="dcterms:W3CDTF">2022-08-03T01:14:38Z</dcterms:created>
  <dcterms:modified xsi:type="dcterms:W3CDTF">2022-10-14T05:35:08Z</dcterms:modified>
  <cp:version/>
</cp:coreProperties>
</file>