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sldIdLst>
    <p:sldId id="301" r:id="rId2"/>
    <p:sldId id="302" r:id="rId3"/>
    <p:sldId id="303" r:id="rId4"/>
    <p:sldId id="308" r:id="rId5"/>
    <p:sldId id="309" r:id="rId6"/>
    <p:sldId id="311" r:id="rId7"/>
    <p:sldId id="312" r:id="rId8"/>
    <p:sldId id="310" r:id="rId9"/>
    <p:sldId id="304" r:id="rId10"/>
    <p:sldId id="305" r:id="rId11"/>
    <p:sldId id="313" r:id="rId12"/>
    <p:sldId id="307" r:id="rId13"/>
    <p:sldId id="317" r:id="rId14"/>
    <p:sldId id="319" r:id="rId15"/>
    <p:sldId id="314" r:id="rId16"/>
    <p:sldId id="318" r:id="rId17"/>
    <p:sldId id="320" r:id="rId18"/>
    <p:sldId id="323" r:id="rId19"/>
    <p:sldId id="325" r:id="rId20"/>
    <p:sldId id="324" r:id="rId21"/>
    <p:sldId id="326" r:id="rId22"/>
    <p:sldId id="328" r:id="rId23"/>
    <p:sldId id="327" r:id="rId24"/>
    <p:sldId id="329" r:id="rId25"/>
    <p:sldId id="330" r:id="rId26"/>
    <p:sldId id="331" r:id="rId27"/>
    <p:sldId id="334" r:id="rId28"/>
    <p:sldId id="335" r:id="rId29"/>
    <p:sldId id="332" r:id="rId30"/>
    <p:sldId id="333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990" y="-300"/>
      </p:cViewPr>
      <p:guideLst>
        <p:guide orient="horz" pos="217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반납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비교대상 위치 특정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latin typeface="+mn-ea"/>
              </a:rPr>
              <a:t>대여조건  확인 </a:t>
            </a: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배열 내용  수정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9580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반납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비교대상 위치 특정</a:t>
            </a:r>
            <a:endParaRPr lang="en-US" altLang="ko-KR" sz="1400" b="1" spc="-150" dirty="0" smtClean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latin typeface="+mn-ea"/>
              </a:rPr>
              <a:t>대여조건  확인 </a:t>
            </a: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배열 내용  수정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6445341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445341" y="0"/>
            <a:ext cx="5759037" cy="20365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45341" y="5545344"/>
            <a:ext cx="5759037" cy="13126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486792" y="2036558"/>
            <a:ext cx="3717586" cy="350878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268598" y="1135759"/>
            <a:ext cx="5908144" cy="3010153"/>
            <a:chOff x="374156" y="898271"/>
            <a:chExt cx="5908144" cy="3010153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56" y="1267603"/>
              <a:ext cx="5908144" cy="26408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74156" y="898271"/>
              <a:ext cx="98766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[ </a:t>
              </a:r>
              <a:r>
                <a:rPr lang="en-US" altLang="ko-KR" sz="1600" b="1" dirty="0" err="1" smtClean="0"/>
                <a:t>i</a:t>
              </a:r>
              <a:r>
                <a:rPr lang="en-US" altLang="ko-KR" sz="1600" b="1" dirty="0" smtClean="0"/>
                <a:t>*6</a:t>
              </a:r>
              <a:endParaRPr lang="ko-KR" altLang="en-US" sz="16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61817" y="898271"/>
              <a:ext cx="98766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+1 ]</a:t>
              </a:r>
              <a:endParaRPr lang="ko-KR" altLang="en-US" sz="16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40567" y="898271"/>
              <a:ext cx="98766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+ 2 ]</a:t>
              </a:r>
              <a:endParaRPr lang="ko-KR" altLang="en-US" sz="16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06994" y="898271"/>
              <a:ext cx="98766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+ 3 ]</a:t>
              </a:r>
              <a:endParaRPr lang="ko-KR" altLang="en-US" sz="16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91061" y="898271"/>
              <a:ext cx="98766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+4 ]</a:t>
              </a:r>
              <a:endParaRPr lang="ko-KR" altLang="en-US" sz="16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78722" y="898271"/>
              <a:ext cx="100357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+5 ]</a:t>
              </a:r>
              <a:endParaRPr lang="ko-KR" altLang="en-US" sz="1600" b="1" dirty="0"/>
            </a:p>
          </p:txBody>
        </p:sp>
      </p:grpSp>
      <p:pic>
        <p:nvPicPr>
          <p:cNvPr id="4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25" b="66200"/>
          <a:stretch/>
        </p:blipFill>
        <p:spPr bwMode="auto">
          <a:xfrm>
            <a:off x="393745" y="4343907"/>
            <a:ext cx="5657850" cy="170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액자 36"/>
          <p:cNvSpPr/>
          <p:nvPr/>
        </p:nvSpPr>
        <p:spPr>
          <a:xfrm>
            <a:off x="233668" y="1458264"/>
            <a:ext cx="996145" cy="2668598"/>
          </a:xfrm>
          <a:prstGeom prst="frame">
            <a:avLst>
              <a:gd name="adj1" fmla="val 21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액자 37"/>
          <p:cNvSpPr/>
          <p:nvPr/>
        </p:nvSpPr>
        <p:spPr>
          <a:xfrm>
            <a:off x="2235009" y="4343907"/>
            <a:ext cx="1472560" cy="170942"/>
          </a:xfrm>
          <a:prstGeom prst="frame">
            <a:avLst>
              <a:gd name="adj1" fmla="val 1489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18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반납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비교대상 위치 특정</a:t>
            </a:r>
            <a:endParaRPr lang="en-US" altLang="ko-KR" sz="1400" b="1" spc="-150" dirty="0" smtClean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latin typeface="+mn-ea"/>
              </a:rPr>
              <a:t>대여조건  확인 </a:t>
            </a: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배열 내용  수정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6445341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445341" y="0"/>
            <a:ext cx="5759037" cy="20365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45341" y="5545344"/>
            <a:ext cx="5759037" cy="13126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486792" y="2036558"/>
            <a:ext cx="3717586" cy="350878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268598" y="1135759"/>
            <a:ext cx="5908144" cy="3010153"/>
            <a:chOff x="374156" y="898271"/>
            <a:chExt cx="5908144" cy="3010153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56" y="1267603"/>
              <a:ext cx="5908144" cy="26408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74156" y="898271"/>
              <a:ext cx="98766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[ </a:t>
              </a:r>
              <a:r>
                <a:rPr lang="en-US" altLang="ko-KR" sz="1600" b="1" dirty="0" err="1" smtClean="0"/>
                <a:t>i</a:t>
              </a:r>
              <a:r>
                <a:rPr lang="en-US" altLang="ko-KR" sz="1600" b="1" dirty="0" smtClean="0"/>
                <a:t>*6</a:t>
              </a:r>
              <a:endParaRPr lang="ko-KR" altLang="en-US" sz="16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61817" y="898271"/>
              <a:ext cx="98766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+1 ]</a:t>
              </a:r>
              <a:endParaRPr lang="ko-KR" altLang="en-US" sz="16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40567" y="898271"/>
              <a:ext cx="98766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+ 2 ]</a:t>
              </a:r>
              <a:endParaRPr lang="ko-KR" altLang="en-US" sz="16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06994" y="898271"/>
              <a:ext cx="98766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+ 3 ]</a:t>
              </a:r>
              <a:endParaRPr lang="ko-KR" altLang="en-US" sz="16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91061" y="898271"/>
              <a:ext cx="98766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+4 ]</a:t>
              </a:r>
              <a:endParaRPr lang="ko-KR" altLang="en-US" sz="16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78722" y="898271"/>
              <a:ext cx="100357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+5 ]</a:t>
              </a:r>
              <a:endParaRPr lang="ko-KR" altLang="en-US" sz="1600" b="1" dirty="0"/>
            </a:p>
          </p:txBody>
        </p:sp>
      </p:grpSp>
      <p:pic>
        <p:nvPicPr>
          <p:cNvPr id="4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25" b="66200"/>
          <a:stretch/>
        </p:blipFill>
        <p:spPr bwMode="auto">
          <a:xfrm>
            <a:off x="393745" y="4343907"/>
            <a:ext cx="5657850" cy="170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액자 36"/>
          <p:cNvSpPr/>
          <p:nvPr/>
        </p:nvSpPr>
        <p:spPr>
          <a:xfrm>
            <a:off x="4177018" y="1477314"/>
            <a:ext cx="996145" cy="2668598"/>
          </a:xfrm>
          <a:prstGeom prst="frame">
            <a:avLst>
              <a:gd name="adj1" fmla="val 21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액자 37"/>
          <p:cNvSpPr/>
          <p:nvPr/>
        </p:nvSpPr>
        <p:spPr>
          <a:xfrm>
            <a:off x="3600450" y="4343906"/>
            <a:ext cx="476249" cy="170943"/>
          </a:xfrm>
          <a:prstGeom prst="frame">
            <a:avLst>
              <a:gd name="adj1" fmla="val 1489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476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반납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비교대상 위치 특정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대여조건  확인 </a:t>
            </a:r>
            <a:endParaRPr lang="en-US" altLang="ko-KR" sz="1400" b="1" spc="-150" dirty="0" smtClean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배열 내용  수정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6445341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445341" y="0"/>
            <a:ext cx="5759037" cy="20365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45341" y="5545344"/>
            <a:ext cx="5759037" cy="13126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486792" y="2036558"/>
            <a:ext cx="3717586" cy="350878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50" b="60958"/>
          <a:stretch/>
        </p:blipFill>
        <p:spPr bwMode="auto">
          <a:xfrm>
            <a:off x="1119966" y="1018278"/>
            <a:ext cx="4416523" cy="18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215348" y="2993338"/>
            <a:ext cx="6181725" cy="1595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Account_info.csv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의 배열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바탕"/>
                <a:ea typeface="바탕"/>
              </a:rPr>
              <a:t>↓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입력받은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err="1" smtClean="0">
                <a:solidFill>
                  <a:schemeClr val="bg1">
                    <a:lumMod val="65000"/>
                  </a:schemeClr>
                </a:solidFill>
              </a:rPr>
              <a:t>RequesterVelue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와 대조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바탕"/>
                <a:ea typeface="바탕"/>
              </a:rPr>
              <a:t>↓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err="1" smtClean="0">
                <a:solidFill>
                  <a:srgbClr val="FF0000"/>
                </a:solidFill>
              </a:rPr>
              <a:t>계정명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+ </a:t>
            </a:r>
            <a:r>
              <a:rPr lang="en-US" altLang="ko-KR" sz="1600" b="1" dirty="0" smtClean="0">
                <a:solidFill>
                  <a:srgbClr val="92D050"/>
                </a:solidFill>
              </a:rPr>
              <a:t>6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번값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==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계정의 잔여 대여숫자</a:t>
            </a:r>
            <a:endParaRPr lang="en-US" altLang="ko-KR" sz="1600" b="1" dirty="0" smtClean="0">
              <a:solidFill>
                <a:schemeClr val="tx1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48" y="4688094"/>
            <a:ext cx="61817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액자 41"/>
          <p:cNvSpPr/>
          <p:nvPr/>
        </p:nvSpPr>
        <p:spPr>
          <a:xfrm>
            <a:off x="215348" y="5772656"/>
            <a:ext cx="712877" cy="170943"/>
          </a:xfrm>
          <a:prstGeom prst="frame">
            <a:avLst>
              <a:gd name="adj1" fmla="val 1489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액자 42"/>
          <p:cNvSpPr/>
          <p:nvPr/>
        </p:nvSpPr>
        <p:spPr>
          <a:xfrm>
            <a:off x="4241080" y="5658355"/>
            <a:ext cx="858200" cy="399544"/>
          </a:xfrm>
          <a:prstGeom prst="frame">
            <a:avLst>
              <a:gd name="adj1" fmla="val 1489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액자 43"/>
          <p:cNvSpPr/>
          <p:nvPr/>
        </p:nvSpPr>
        <p:spPr>
          <a:xfrm>
            <a:off x="1729823" y="1200656"/>
            <a:ext cx="3369457" cy="170943"/>
          </a:xfrm>
          <a:prstGeom prst="frame">
            <a:avLst>
              <a:gd name="adj1" fmla="val 1489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액자 44"/>
          <p:cNvSpPr/>
          <p:nvPr/>
        </p:nvSpPr>
        <p:spPr>
          <a:xfrm>
            <a:off x="2095831" y="1371599"/>
            <a:ext cx="2081188" cy="228601"/>
          </a:xfrm>
          <a:prstGeom prst="frame">
            <a:avLst>
              <a:gd name="adj1" fmla="val 17485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499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반납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비교대상 위치 특정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solidFill>
                  <a:srgbClr val="FF0000"/>
                </a:solidFill>
                <a:latin typeface="+mn-ea"/>
              </a:rPr>
              <a:t>대여조건  확인 </a:t>
            </a:r>
            <a:endParaRPr lang="en-US" altLang="ko-KR" sz="1400" b="1" spc="-150" dirty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배열 내용  수정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6445341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445341" y="0"/>
            <a:ext cx="5759037" cy="20365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45341" y="5545344"/>
            <a:ext cx="5759037" cy="13126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486792" y="2036558"/>
            <a:ext cx="3717586" cy="350878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50" b="60958"/>
          <a:stretch/>
        </p:blipFill>
        <p:spPr bwMode="auto">
          <a:xfrm>
            <a:off x="1119966" y="1018278"/>
            <a:ext cx="4416523" cy="18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215348" y="2993338"/>
            <a:ext cx="6181725" cy="1595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만일 </a:t>
            </a:r>
            <a:r>
              <a:rPr lang="ko-KR" altLang="en-US" sz="1600" b="1" dirty="0" smtClean="0">
                <a:solidFill>
                  <a:srgbClr val="92D050"/>
                </a:solidFill>
              </a:rPr>
              <a:t>남은 잔여대여숫자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가 </a:t>
            </a:r>
            <a:r>
              <a:rPr lang="en-US" altLang="ko-KR" sz="1600" b="1" dirty="0" smtClean="0">
                <a:solidFill>
                  <a:srgbClr val="FFC000"/>
                </a:solidFill>
              </a:rPr>
              <a:t>“0”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이라면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4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를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리턴한다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아니라면 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조건문을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파기한다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42" name="액자 41"/>
          <p:cNvSpPr/>
          <p:nvPr/>
        </p:nvSpPr>
        <p:spPr>
          <a:xfrm>
            <a:off x="1729823" y="1333500"/>
            <a:ext cx="3299377" cy="1187361"/>
          </a:xfrm>
          <a:prstGeom prst="frame">
            <a:avLst>
              <a:gd name="adj1" fmla="val 30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액자 32"/>
          <p:cNvSpPr/>
          <p:nvPr/>
        </p:nvSpPr>
        <p:spPr>
          <a:xfrm>
            <a:off x="2057400" y="1323976"/>
            <a:ext cx="2083499" cy="238124"/>
          </a:xfrm>
          <a:prstGeom prst="frame">
            <a:avLst>
              <a:gd name="adj1" fmla="val 1072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900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반납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비교대상 위치 특정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solidFill>
                  <a:srgbClr val="FF0000"/>
                </a:solidFill>
                <a:latin typeface="+mn-ea"/>
              </a:rPr>
              <a:t>대여조건  확인 </a:t>
            </a:r>
            <a:endParaRPr lang="en-US" altLang="ko-KR" sz="1400" b="1" spc="-150" dirty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배열 내용  수정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6445341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445341" y="0"/>
            <a:ext cx="5759037" cy="20365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45341" y="5545344"/>
            <a:ext cx="5759037" cy="13126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486792" y="2036558"/>
            <a:ext cx="3717586" cy="350878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42"/>
          <a:stretch/>
        </p:blipFill>
        <p:spPr bwMode="auto">
          <a:xfrm>
            <a:off x="144883" y="828130"/>
            <a:ext cx="8372475" cy="287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액자 36"/>
          <p:cNvSpPr/>
          <p:nvPr/>
        </p:nvSpPr>
        <p:spPr>
          <a:xfrm>
            <a:off x="1097950" y="1485900"/>
            <a:ext cx="2124720" cy="331797"/>
          </a:xfrm>
          <a:prstGeom prst="frame">
            <a:avLst>
              <a:gd name="adj1" fmla="val 1870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5348" y="3790951"/>
            <a:ext cx="6181725" cy="1595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[i+5] ==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빌린책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이름 인덱스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algn="ctr"/>
            <a:endParaRPr lang="en-US" altLang="ko-KR" sz="16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600" b="1" dirty="0" err="1">
                <a:solidFill>
                  <a:srgbClr val="00B0F0"/>
                </a:solidFill>
              </a:rPr>
              <a:t>b</a:t>
            </a:r>
            <a:r>
              <a:rPr lang="en-US" altLang="ko-KR" sz="1600" b="1" dirty="0" err="1" smtClean="0">
                <a:solidFill>
                  <a:srgbClr val="00B0F0"/>
                </a:solidFill>
              </a:rPr>
              <a:t>ufferout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[</a:t>
            </a:r>
            <a:r>
              <a:rPr lang="en-US" altLang="ko-KR" sz="1600" b="1" dirty="0" err="1" smtClean="0">
                <a:solidFill>
                  <a:srgbClr val="00B0F0"/>
                </a:solidFill>
              </a:rPr>
              <a:t>searchValue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*6] == book_info.csv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의 책 이름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algn="ctr"/>
            <a:endParaRPr lang="en-US" altLang="ko-KR" sz="16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rgbClr val="92D050"/>
                </a:solidFill>
              </a:rPr>
              <a:t>“^” : </a:t>
            </a:r>
            <a:r>
              <a:rPr lang="ko-KR" altLang="en-US" sz="1600" b="1" dirty="0" smtClean="0">
                <a:solidFill>
                  <a:srgbClr val="92D050"/>
                </a:solidFill>
              </a:rPr>
              <a:t>콤마 대신 사용할 </a:t>
            </a:r>
            <a:r>
              <a:rPr lang="ko-KR" altLang="en-US" sz="1600" b="1" dirty="0" err="1" smtClean="0">
                <a:solidFill>
                  <a:srgbClr val="92D050"/>
                </a:solidFill>
              </a:rPr>
              <a:t>구분자</a:t>
            </a:r>
            <a:endParaRPr lang="en-US" altLang="ko-KR" sz="1600" b="1" dirty="0">
              <a:solidFill>
                <a:srgbClr val="92D050"/>
              </a:solidFill>
            </a:endParaRPr>
          </a:p>
          <a:p>
            <a:pPr algn="ctr"/>
            <a:endParaRPr lang="en-US" altLang="ko-KR" sz="1600" b="1" dirty="0" smtClean="0">
              <a:solidFill>
                <a:srgbClr val="FF0000"/>
              </a:solidFill>
            </a:endParaRPr>
          </a:p>
        </p:txBody>
      </p:sp>
      <p:sp>
        <p:nvSpPr>
          <p:cNvPr id="31" name="액자 30"/>
          <p:cNvSpPr/>
          <p:nvPr/>
        </p:nvSpPr>
        <p:spPr>
          <a:xfrm>
            <a:off x="5539403" y="2369791"/>
            <a:ext cx="442297" cy="302139"/>
          </a:xfrm>
          <a:prstGeom prst="frame">
            <a:avLst>
              <a:gd name="adj1" fmla="val 13138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액자 31"/>
          <p:cNvSpPr/>
          <p:nvPr/>
        </p:nvSpPr>
        <p:spPr>
          <a:xfrm>
            <a:off x="3328227" y="1472401"/>
            <a:ext cx="2579280" cy="331797"/>
          </a:xfrm>
          <a:prstGeom prst="frame">
            <a:avLst>
              <a:gd name="adj1" fmla="val 187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177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반납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비교대상 위치 특정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solidFill>
                  <a:srgbClr val="FF0000"/>
                </a:solidFill>
                <a:latin typeface="+mn-ea"/>
              </a:rPr>
              <a:t>대여조건  확인 </a:t>
            </a:r>
            <a:endParaRPr lang="en-US" altLang="ko-KR" sz="1400" b="1" spc="-150" dirty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배열 내용  수정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6445341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445341" y="0"/>
            <a:ext cx="5759037" cy="20365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45341" y="5545344"/>
            <a:ext cx="5759037" cy="13126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486792" y="2036558"/>
            <a:ext cx="3717586" cy="350878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42"/>
          <a:stretch/>
        </p:blipFill>
        <p:spPr bwMode="auto">
          <a:xfrm>
            <a:off x="144883" y="828130"/>
            <a:ext cx="8372475" cy="287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액자 36"/>
          <p:cNvSpPr/>
          <p:nvPr/>
        </p:nvSpPr>
        <p:spPr>
          <a:xfrm>
            <a:off x="430152" y="1003927"/>
            <a:ext cx="4277355" cy="186698"/>
          </a:xfrm>
          <a:prstGeom prst="frame">
            <a:avLst>
              <a:gd name="adj1" fmla="val 727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5348" y="3790951"/>
            <a:ext cx="6181725" cy="1595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rgbClr val="FF0000"/>
                </a:solidFill>
              </a:rPr>
              <a:t>만일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accountbufferout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[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] ==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RequesterVelue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라면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algn="ctr"/>
            <a:endParaRPr lang="en-US" altLang="ko-KR" sz="1600" b="1" dirty="0" smtClean="0">
              <a:solidFill>
                <a:srgbClr val="92D050"/>
              </a:solidFill>
            </a:endParaRPr>
          </a:p>
          <a:p>
            <a:pPr algn="ctr"/>
            <a:r>
              <a:rPr lang="en-US" altLang="ko-KR" sz="1600" b="1" dirty="0" err="1" smtClean="0">
                <a:solidFill>
                  <a:srgbClr val="92D050"/>
                </a:solidFill>
              </a:rPr>
              <a:t>accountbufferout</a:t>
            </a:r>
            <a:r>
              <a:rPr lang="en-US" altLang="ko-KR" sz="1600" b="1" dirty="0" smtClean="0">
                <a:solidFill>
                  <a:srgbClr val="92D050"/>
                </a:solidFill>
              </a:rPr>
              <a:t>[i+6]</a:t>
            </a:r>
            <a:r>
              <a:rPr lang="ko-KR" altLang="en-US" sz="1600" b="1" dirty="0" smtClean="0">
                <a:solidFill>
                  <a:srgbClr val="92D050"/>
                </a:solidFill>
              </a:rPr>
              <a:t>의 값을 </a:t>
            </a:r>
            <a:r>
              <a:rPr lang="en-US" altLang="ko-KR" sz="1600" b="1" dirty="0" err="1" smtClean="0">
                <a:solidFill>
                  <a:srgbClr val="92D050"/>
                </a:solidFill>
              </a:rPr>
              <a:t>int</a:t>
            </a:r>
            <a:r>
              <a:rPr lang="en-US" altLang="ko-KR" sz="1600" b="1" dirty="0" smtClean="0">
                <a:solidFill>
                  <a:srgbClr val="92D050"/>
                </a:solidFill>
              </a:rPr>
              <a:t> </a:t>
            </a:r>
            <a:r>
              <a:rPr lang="ko-KR" altLang="en-US" sz="1600" b="1" dirty="0" smtClean="0">
                <a:solidFill>
                  <a:srgbClr val="92D050"/>
                </a:solidFill>
              </a:rPr>
              <a:t>로 바꿔서 저장</a:t>
            </a:r>
            <a:endParaRPr lang="en-US" altLang="ko-KR" sz="1600" b="1" dirty="0" smtClean="0">
              <a:solidFill>
                <a:srgbClr val="92D050"/>
              </a:solidFill>
            </a:endParaRPr>
          </a:p>
        </p:txBody>
      </p:sp>
      <p:sp>
        <p:nvSpPr>
          <p:cNvPr id="31" name="액자 30"/>
          <p:cNvSpPr/>
          <p:nvPr/>
        </p:nvSpPr>
        <p:spPr>
          <a:xfrm>
            <a:off x="789675" y="1190625"/>
            <a:ext cx="4477650" cy="186698"/>
          </a:xfrm>
          <a:prstGeom prst="frame">
            <a:avLst>
              <a:gd name="adj1" fmla="val 727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505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반납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비교대상 위치 특정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solidFill>
                  <a:srgbClr val="FF0000"/>
                </a:solidFill>
                <a:latin typeface="+mn-ea"/>
              </a:rPr>
              <a:t>대여조건  확인 </a:t>
            </a:r>
            <a:endParaRPr lang="en-US" altLang="ko-KR" sz="1400" b="1" spc="-150" dirty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배열 내용  수정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6445341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445341" y="0"/>
            <a:ext cx="5759037" cy="20365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45341" y="5545344"/>
            <a:ext cx="5759037" cy="13126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486792" y="2036558"/>
            <a:ext cx="3717586" cy="350878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42"/>
          <a:stretch/>
        </p:blipFill>
        <p:spPr bwMode="auto">
          <a:xfrm>
            <a:off x="144883" y="828130"/>
            <a:ext cx="8372475" cy="287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액자 36"/>
          <p:cNvSpPr/>
          <p:nvPr/>
        </p:nvSpPr>
        <p:spPr>
          <a:xfrm>
            <a:off x="789674" y="1327776"/>
            <a:ext cx="7697116" cy="262899"/>
          </a:xfrm>
          <a:prstGeom prst="frame">
            <a:avLst>
              <a:gd name="adj1" fmla="val 152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5348" y="3790951"/>
            <a:ext cx="6181725" cy="1595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rgbClr val="FF0000"/>
                </a:solidFill>
              </a:rPr>
              <a:t>대여회수가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3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일때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==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빌린 책 이 없음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algn="ctr"/>
            <a:endParaRPr lang="en-US" altLang="ko-KR" sz="1600" b="1" dirty="0" smtClean="0">
              <a:solidFill>
                <a:srgbClr val="92D050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rgbClr val="92D050"/>
                </a:solidFill>
              </a:rPr>
              <a:t>대여회수가 </a:t>
            </a:r>
            <a:r>
              <a:rPr lang="en-US" altLang="ko-KR" sz="1600" b="1" dirty="0" smtClean="0">
                <a:solidFill>
                  <a:srgbClr val="92D050"/>
                </a:solidFill>
              </a:rPr>
              <a:t>3</a:t>
            </a:r>
            <a:r>
              <a:rPr lang="ko-KR" altLang="en-US" sz="1600" b="1" dirty="0" smtClean="0">
                <a:solidFill>
                  <a:srgbClr val="92D050"/>
                </a:solidFill>
              </a:rPr>
              <a:t>이 </a:t>
            </a:r>
            <a:r>
              <a:rPr lang="ko-KR" altLang="en-US" sz="1600" b="1" dirty="0" err="1" smtClean="0">
                <a:solidFill>
                  <a:srgbClr val="92D050"/>
                </a:solidFill>
              </a:rPr>
              <a:t>아닐때</a:t>
            </a:r>
            <a:r>
              <a:rPr lang="ko-KR" altLang="en-US" sz="1600" b="1" dirty="0" smtClean="0">
                <a:solidFill>
                  <a:srgbClr val="92D050"/>
                </a:solidFill>
              </a:rPr>
              <a:t> </a:t>
            </a:r>
            <a:r>
              <a:rPr lang="en-US" altLang="ko-KR" sz="1600" b="1" dirty="0" smtClean="0">
                <a:solidFill>
                  <a:srgbClr val="92D050"/>
                </a:solidFill>
              </a:rPr>
              <a:t>== </a:t>
            </a:r>
            <a:r>
              <a:rPr lang="ko-KR" altLang="en-US" sz="1600" b="1" dirty="0" smtClean="0">
                <a:solidFill>
                  <a:srgbClr val="92D050"/>
                </a:solidFill>
              </a:rPr>
              <a:t>이미 </a:t>
            </a:r>
            <a:r>
              <a:rPr lang="ko-KR" altLang="en-US" sz="1600" b="1" dirty="0" err="1" smtClean="0">
                <a:solidFill>
                  <a:srgbClr val="92D050"/>
                </a:solidFill>
              </a:rPr>
              <a:t>빌린책이</a:t>
            </a:r>
            <a:r>
              <a:rPr lang="ko-KR" altLang="en-US" sz="1600" b="1" dirty="0" smtClean="0">
                <a:solidFill>
                  <a:srgbClr val="92D050"/>
                </a:solidFill>
              </a:rPr>
              <a:t> 있음</a:t>
            </a:r>
            <a:endParaRPr lang="en-US" altLang="ko-KR" sz="1600" b="1" dirty="0" smtClean="0">
              <a:solidFill>
                <a:srgbClr val="92D050"/>
              </a:solidFill>
            </a:endParaRPr>
          </a:p>
        </p:txBody>
      </p:sp>
      <p:sp>
        <p:nvSpPr>
          <p:cNvPr id="31" name="액자 30"/>
          <p:cNvSpPr/>
          <p:nvPr/>
        </p:nvSpPr>
        <p:spPr>
          <a:xfrm>
            <a:off x="789674" y="2239510"/>
            <a:ext cx="7727683" cy="252775"/>
          </a:xfrm>
          <a:prstGeom prst="frame">
            <a:avLst>
              <a:gd name="adj1" fmla="val 1668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74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반납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비교대상 위치 특정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대여조건  확인 </a:t>
            </a:r>
            <a:endParaRPr lang="en-US" altLang="ko-KR" sz="1400" b="1" spc="-15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배열 내용  수정</a:t>
            </a:r>
            <a:endParaRPr lang="en-US" altLang="ko-KR" sz="1400" b="1" spc="-15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6445341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445341" y="0"/>
            <a:ext cx="5759037" cy="20365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45341" y="5545344"/>
            <a:ext cx="5759037" cy="13126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486792" y="2036558"/>
            <a:ext cx="3717586" cy="350878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42"/>
          <a:stretch/>
        </p:blipFill>
        <p:spPr bwMode="auto">
          <a:xfrm>
            <a:off x="144883" y="828130"/>
            <a:ext cx="8372475" cy="287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액자 36"/>
          <p:cNvSpPr/>
          <p:nvPr/>
        </p:nvSpPr>
        <p:spPr>
          <a:xfrm>
            <a:off x="789674" y="1504950"/>
            <a:ext cx="7697116" cy="646579"/>
          </a:xfrm>
          <a:prstGeom prst="frame">
            <a:avLst>
              <a:gd name="adj1" fmla="val 43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5348" y="3790951"/>
            <a:ext cx="6181725" cy="2181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rgbClr val="FF0000"/>
                </a:solidFill>
              </a:rPr>
              <a:t>대여 중 이 아니라면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[i+5]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에 책이름을 넣는다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대여가능횟수를 차감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[i+6]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을 다시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string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으로 바꿔서 배열에 되돌려줌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algn="ctr"/>
            <a:endParaRPr lang="en-US" altLang="ko-KR" sz="1600" b="1" dirty="0" smtClean="0">
              <a:solidFill>
                <a:srgbClr val="92D050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rgbClr val="92D050"/>
                </a:solidFill>
              </a:rPr>
              <a:t>대여 중 이라면 기존 책 목록 </a:t>
            </a:r>
            <a:r>
              <a:rPr lang="en-US" altLang="ko-KR" sz="1600" b="1" dirty="0" smtClean="0">
                <a:solidFill>
                  <a:srgbClr val="92D050"/>
                </a:solidFill>
              </a:rPr>
              <a:t>+ </a:t>
            </a:r>
            <a:r>
              <a:rPr lang="ko-KR" altLang="en-US" sz="1600" b="1" dirty="0" err="1" smtClean="0">
                <a:solidFill>
                  <a:srgbClr val="92D050"/>
                </a:solidFill>
              </a:rPr>
              <a:t>구분자</a:t>
            </a:r>
            <a:r>
              <a:rPr lang="ko-KR" altLang="en-US" sz="1600" b="1" dirty="0" smtClean="0">
                <a:solidFill>
                  <a:srgbClr val="92D050"/>
                </a:solidFill>
              </a:rPr>
              <a:t> </a:t>
            </a:r>
            <a:r>
              <a:rPr lang="en-US" altLang="ko-KR" sz="1600" b="1" dirty="0" smtClean="0">
                <a:solidFill>
                  <a:srgbClr val="92D050"/>
                </a:solidFill>
              </a:rPr>
              <a:t>+ </a:t>
            </a:r>
            <a:r>
              <a:rPr lang="ko-KR" altLang="en-US" sz="1600" b="1" dirty="0" smtClean="0">
                <a:solidFill>
                  <a:srgbClr val="92D050"/>
                </a:solidFill>
              </a:rPr>
              <a:t>대여할 책이름</a:t>
            </a:r>
            <a:endParaRPr lang="en-US" altLang="ko-KR" sz="1600" b="1" dirty="0" smtClean="0">
              <a:solidFill>
                <a:srgbClr val="92D050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rgbClr val="92D050"/>
                </a:solidFill>
              </a:rPr>
              <a:t>대여 가능 횟수 차감</a:t>
            </a:r>
            <a:endParaRPr lang="en-US" altLang="ko-KR" sz="1600" b="1" dirty="0" smtClean="0">
              <a:solidFill>
                <a:srgbClr val="92D050"/>
              </a:solidFill>
            </a:endParaRPr>
          </a:p>
          <a:p>
            <a:pPr algn="ctr"/>
            <a:r>
              <a:rPr lang="en-US" altLang="ko-KR" sz="1600" b="1" dirty="0">
                <a:solidFill>
                  <a:srgbClr val="92D050"/>
                </a:solidFill>
              </a:rPr>
              <a:t>[i+6]</a:t>
            </a:r>
            <a:r>
              <a:rPr lang="ko-KR" altLang="en-US" sz="1600" b="1" dirty="0">
                <a:solidFill>
                  <a:srgbClr val="92D050"/>
                </a:solidFill>
              </a:rPr>
              <a:t>을 다시 </a:t>
            </a:r>
            <a:r>
              <a:rPr lang="en-US" altLang="ko-KR" sz="1600" b="1" dirty="0">
                <a:solidFill>
                  <a:srgbClr val="92D050"/>
                </a:solidFill>
              </a:rPr>
              <a:t>string</a:t>
            </a:r>
            <a:r>
              <a:rPr lang="ko-KR" altLang="en-US" sz="1600" b="1" dirty="0">
                <a:solidFill>
                  <a:srgbClr val="92D050"/>
                </a:solidFill>
              </a:rPr>
              <a:t>으로 바꿔서 배열에 되돌려줌</a:t>
            </a:r>
            <a:endParaRPr lang="en-US" altLang="ko-KR" sz="1600" b="1" dirty="0">
              <a:solidFill>
                <a:srgbClr val="92D050"/>
              </a:solidFill>
            </a:endParaRPr>
          </a:p>
        </p:txBody>
      </p:sp>
      <p:sp>
        <p:nvSpPr>
          <p:cNvPr id="31" name="액자 30"/>
          <p:cNvSpPr/>
          <p:nvPr/>
        </p:nvSpPr>
        <p:spPr>
          <a:xfrm>
            <a:off x="789674" y="2409825"/>
            <a:ext cx="7727683" cy="657226"/>
          </a:xfrm>
          <a:prstGeom prst="frame">
            <a:avLst>
              <a:gd name="adj1" fmla="val 5375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427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rgbClr val="FF0000"/>
                </a:solidFill>
              </a:rPr>
              <a:t>반납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비교대상 위치 특정</a:t>
            </a:r>
            <a:endParaRPr lang="en-US" altLang="ko-KR" sz="1400" b="1" spc="-150" dirty="0" smtClean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latin typeface="+mn-ea"/>
              </a:rPr>
              <a:t>반</a:t>
            </a:r>
            <a:r>
              <a:rPr lang="ko-KR" altLang="en-US" sz="1400" b="1" spc="-150" dirty="0">
                <a:latin typeface="+mn-ea"/>
              </a:rPr>
              <a:t>납</a:t>
            </a:r>
            <a:r>
              <a:rPr lang="ko-KR" altLang="en-US" sz="1400" b="1" spc="-150" dirty="0" smtClean="0">
                <a:latin typeface="+mn-ea"/>
              </a:rPr>
              <a:t>조건  </a:t>
            </a:r>
            <a:r>
              <a:rPr lang="ko-KR" altLang="en-US" sz="1400" b="1" spc="-150" dirty="0">
                <a:latin typeface="+mn-ea"/>
              </a:rPr>
              <a:t>확인 </a:t>
            </a: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latin typeface="+mn-ea"/>
              </a:rPr>
              <a:t>배열 내용  수정</a:t>
            </a:r>
            <a:endParaRPr lang="en-US" altLang="ko-KR" sz="1400" b="1" spc="-150" dirty="0" smtClean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6445341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445341" y="0"/>
            <a:ext cx="5759037" cy="20365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45341" y="5545344"/>
            <a:ext cx="5759037" cy="13126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486790" y="2036558"/>
            <a:ext cx="3717587" cy="350878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" y="1417433"/>
            <a:ext cx="54387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376589" y="3155391"/>
            <a:ext cx="5692159" cy="2550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ITBN &lt;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bufferout.size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()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면 반복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  <a:latin typeface="바탕"/>
              <a:ea typeface="바탕"/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바탕"/>
                <a:ea typeface="바탕"/>
              </a:rPr>
              <a:t>↓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만약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입력받은값과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bufferout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[ITBN * 6]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의 값이 같다면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searchValue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에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ITBN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의 값을 주고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반복문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파기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  <a:latin typeface="바탕"/>
              <a:ea typeface="바탕"/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바탕"/>
                <a:ea typeface="바탕"/>
              </a:rPr>
              <a:t>↓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아니라면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ITBN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에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+1</a:t>
            </a:r>
          </a:p>
          <a:p>
            <a:pPr algn="ctr"/>
            <a:endParaRPr lang="en-US" altLang="ko-KR" sz="16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121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rgbClr val="FF0000"/>
                </a:solidFill>
              </a:rPr>
              <a:t>반납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비교대상 위치 특정</a:t>
            </a:r>
            <a:endParaRPr lang="en-US" altLang="ko-KR" sz="1400" b="1" spc="-150" dirty="0" smtClean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latin typeface="+mn-ea"/>
              </a:rPr>
              <a:t>반</a:t>
            </a:r>
            <a:r>
              <a:rPr lang="ko-KR" altLang="en-US" sz="1400" b="1" spc="-150" dirty="0">
                <a:latin typeface="+mn-ea"/>
              </a:rPr>
              <a:t>납</a:t>
            </a:r>
            <a:r>
              <a:rPr lang="ko-KR" altLang="en-US" sz="1400" b="1" spc="-150" dirty="0" smtClean="0">
                <a:latin typeface="+mn-ea"/>
              </a:rPr>
              <a:t>조건  </a:t>
            </a:r>
            <a:r>
              <a:rPr lang="ko-KR" altLang="en-US" sz="1400" b="1" spc="-150" dirty="0">
                <a:latin typeface="+mn-ea"/>
              </a:rPr>
              <a:t>확인 </a:t>
            </a: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latin typeface="+mn-ea"/>
              </a:rPr>
              <a:t>배열 내용  수정</a:t>
            </a:r>
            <a:endParaRPr lang="en-US" altLang="ko-KR" sz="1400" b="1" spc="-150" dirty="0" smtClean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6445341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445341" y="0"/>
            <a:ext cx="5759037" cy="20365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45341" y="5545344"/>
            <a:ext cx="5759037" cy="13126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486790" y="2036558"/>
            <a:ext cx="3717587" cy="350878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76589" y="3041091"/>
            <a:ext cx="5692159" cy="2550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대여함수의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book_info.csv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관련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로직과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동일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(--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를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++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로 전환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Account_info.csv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에서 사용할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BooknameVelue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선언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70" y="1608604"/>
            <a:ext cx="40386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295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반납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포인터 연산비교대상 위치 특정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조건문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배열 내용  수정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69676" y="0"/>
            <a:ext cx="9222323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18428" y="0"/>
            <a:ext cx="2988104" cy="2036558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5545344"/>
            <a:ext cx="2969676" cy="13126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-18428" y="2036556"/>
            <a:ext cx="946653" cy="3508788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172450" y="3965735"/>
            <a:ext cx="2432754" cy="2066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찾고있는</a:t>
            </a:r>
            <a:r>
              <a:rPr lang="ko-KR" altLang="en-US" b="1" dirty="0" smtClean="0">
                <a:solidFill>
                  <a:schemeClr val="tx1"/>
                </a:solidFill>
              </a:rPr>
              <a:t> 값의 위치를 특정 하는데 사용 됨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9"/>
          <a:stretch/>
        </p:blipFill>
        <p:spPr bwMode="auto">
          <a:xfrm>
            <a:off x="3575754" y="2036558"/>
            <a:ext cx="7029450" cy="182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액자 28"/>
          <p:cNvSpPr/>
          <p:nvPr/>
        </p:nvSpPr>
        <p:spPr>
          <a:xfrm>
            <a:off x="3890338" y="2030713"/>
            <a:ext cx="2017169" cy="1828444"/>
          </a:xfrm>
          <a:prstGeom prst="frame">
            <a:avLst>
              <a:gd name="adj1" fmla="val 20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액자 36"/>
          <p:cNvSpPr/>
          <p:nvPr/>
        </p:nvSpPr>
        <p:spPr>
          <a:xfrm>
            <a:off x="10372724" y="2036558"/>
            <a:ext cx="236243" cy="1828444"/>
          </a:xfrm>
          <a:prstGeom prst="frame">
            <a:avLst>
              <a:gd name="adj1" fmla="val 1416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445"/>
          <a:stretch/>
        </p:blipFill>
        <p:spPr bwMode="auto">
          <a:xfrm>
            <a:off x="3577273" y="3965735"/>
            <a:ext cx="1737678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액자 33"/>
          <p:cNvSpPr/>
          <p:nvPr/>
        </p:nvSpPr>
        <p:spPr>
          <a:xfrm>
            <a:off x="3912595" y="4099517"/>
            <a:ext cx="765724" cy="1933143"/>
          </a:xfrm>
          <a:prstGeom prst="frame">
            <a:avLst>
              <a:gd name="adj1" fmla="val 50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08"/>
          <a:stretch/>
        </p:blipFill>
        <p:spPr bwMode="auto">
          <a:xfrm>
            <a:off x="5314951" y="3965736"/>
            <a:ext cx="2734758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액자 37"/>
          <p:cNvSpPr/>
          <p:nvPr/>
        </p:nvSpPr>
        <p:spPr>
          <a:xfrm>
            <a:off x="5240280" y="4093091"/>
            <a:ext cx="1421405" cy="1939570"/>
          </a:xfrm>
          <a:prstGeom prst="frame">
            <a:avLst>
              <a:gd name="adj1" fmla="val 19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190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rgbClr val="FF0000"/>
                </a:solidFill>
              </a:rPr>
              <a:t>반납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비교대상 위치 특정</a:t>
            </a:r>
            <a:endParaRPr lang="en-US" altLang="ko-KR" sz="1400" b="1" spc="-150" dirty="0" smtClean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latin typeface="+mn-ea"/>
              </a:rPr>
              <a:t>반</a:t>
            </a:r>
            <a:r>
              <a:rPr lang="ko-KR" altLang="en-US" sz="1400" b="1" spc="-150" dirty="0">
                <a:latin typeface="+mn-ea"/>
              </a:rPr>
              <a:t>납</a:t>
            </a:r>
            <a:r>
              <a:rPr lang="ko-KR" altLang="en-US" sz="1400" b="1" spc="-150" dirty="0" smtClean="0">
                <a:latin typeface="+mn-ea"/>
              </a:rPr>
              <a:t>조건  </a:t>
            </a:r>
            <a:r>
              <a:rPr lang="ko-KR" altLang="en-US" sz="1400" b="1" spc="-150" dirty="0">
                <a:latin typeface="+mn-ea"/>
              </a:rPr>
              <a:t>확인 </a:t>
            </a: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latin typeface="+mn-ea"/>
              </a:rPr>
              <a:t>배열 내용  수정</a:t>
            </a:r>
            <a:endParaRPr lang="en-US" altLang="ko-KR" sz="1400" b="1" spc="-150" dirty="0" smtClean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6445341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445341" y="0"/>
            <a:ext cx="5759037" cy="20365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45341" y="5545344"/>
            <a:ext cx="5759037" cy="13126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486790" y="2036558"/>
            <a:ext cx="3717587" cy="350878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76589" y="3041091"/>
            <a:ext cx="5692159" cy="2550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대여한 책 목록 배열의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string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을 다시 배열로 분해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53" y="1854111"/>
            <a:ext cx="61531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1543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rgbClr val="FF0000"/>
                </a:solidFill>
              </a:rPr>
              <a:t>반납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비교대상 위치 특정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반</a:t>
            </a:r>
            <a:r>
              <a:rPr lang="ko-KR" altLang="en-US" sz="1400" b="1" spc="-150" dirty="0">
                <a:solidFill>
                  <a:srgbClr val="FF0000"/>
                </a:solidFill>
                <a:latin typeface="+mn-ea"/>
              </a:rPr>
              <a:t>납</a:t>
            </a: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조건  </a:t>
            </a:r>
            <a:r>
              <a:rPr lang="ko-KR" altLang="en-US" sz="1400" b="1" spc="-150" dirty="0">
                <a:solidFill>
                  <a:srgbClr val="FF0000"/>
                </a:solidFill>
                <a:latin typeface="+mn-ea"/>
              </a:rPr>
              <a:t>확인 </a:t>
            </a:r>
            <a:endParaRPr lang="en-US" altLang="ko-KR" sz="1400" b="1" spc="-150" dirty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latin typeface="+mn-ea"/>
              </a:rPr>
              <a:t>배열 내용  수정</a:t>
            </a:r>
            <a:endParaRPr lang="en-US" altLang="ko-KR" sz="1400" b="1" spc="-150" dirty="0" smtClean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6445341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445341" y="0"/>
            <a:ext cx="5759037" cy="20365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45341" y="5545344"/>
            <a:ext cx="5759037" cy="13126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486790" y="2036558"/>
            <a:ext cx="3717587" cy="350878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13578" y="4224267"/>
            <a:ext cx="5829300" cy="2195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반납할 책과 해당 배열의 내용이 다르다 </a:t>
            </a:r>
            <a:r>
              <a:rPr lang="en-US" altLang="ko-KR" sz="1400" b="1" dirty="0" smtClean="0">
                <a:solidFill>
                  <a:schemeClr val="tx1"/>
                </a:solidFill>
                <a:latin typeface="바탕"/>
                <a:ea typeface="바탕"/>
              </a:rPr>
              <a:t>→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버퍼에 추가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rgbClr val="92D050"/>
                </a:solidFill>
              </a:rPr>
              <a:t>지금 </a:t>
            </a:r>
            <a:r>
              <a:rPr lang="ko-KR" altLang="en-US" sz="1400" b="1" dirty="0" err="1" smtClean="0">
                <a:solidFill>
                  <a:srgbClr val="92D050"/>
                </a:solidFill>
              </a:rPr>
              <a:t>추가하는내용이</a:t>
            </a:r>
            <a:r>
              <a:rPr lang="ko-KR" altLang="en-US" sz="1400" b="1" dirty="0" smtClean="0">
                <a:solidFill>
                  <a:srgbClr val="92D050"/>
                </a:solidFill>
              </a:rPr>
              <a:t> </a:t>
            </a:r>
            <a:r>
              <a:rPr lang="ko-KR" altLang="en-US" sz="1400" b="1" dirty="0" err="1" smtClean="0">
                <a:solidFill>
                  <a:srgbClr val="92D050"/>
                </a:solidFill>
              </a:rPr>
              <a:t>마지막책이</a:t>
            </a:r>
            <a:r>
              <a:rPr lang="ko-KR" altLang="en-US" sz="1400" b="1" dirty="0" smtClean="0">
                <a:solidFill>
                  <a:srgbClr val="92D050"/>
                </a:solidFill>
              </a:rPr>
              <a:t> 아니다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바탕"/>
                <a:ea typeface="바탕"/>
              </a:rPr>
              <a:t>→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버퍼에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구분자추가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rgbClr val="00B0F0"/>
                </a:solidFill>
              </a:rPr>
              <a:t>반납할 책과 해당배열의 내용이 같다 </a:t>
            </a:r>
            <a:r>
              <a:rPr lang="en-US" altLang="ko-KR" sz="1400" b="1" dirty="0">
                <a:solidFill>
                  <a:schemeClr val="tx1"/>
                </a:solidFill>
                <a:latin typeface="바탕"/>
                <a:ea typeface="바탕"/>
              </a:rPr>
              <a:t>→</a:t>
            </a:r>
            <a:r>
              <a:rPr lang="ko-KR" altLang="en-US" sz="1400" b="1" dirty="0">
                <a:solidFill>
                  <a:schemeClr val="tx1"/>
                </a:solidFill>
              </a:rPr>
              <a:t>버퍼에 </a:t>
            </a:r>
            <a:r>
              <a:rPr lang="ko-KR" altLang="en-US" sz="1400" b="1" dirty="0" err="1">
                <a:solidFill>
                  <a:schemeClr val="tx1"/>
                </a:solidFill>
              </a:rPr>
              <a:t>추가하지않음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카운터 증가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두번째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배열로 이동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78" y="977811"/>
            <a:ext cx="58293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액자 30"/>
          <p:cNvSpPr/>
          <p:nvPr/>
        </p:nvSpPr>
        <p:spPr>
          <a:xfrm>
            <a:off x="764574" y="1320001"/>
            <a:ext cx="4226525" cy="232573"/>
          </a:xfrm>
          <a:prstGeom prst="frame">
            <a:avLst>
              <a:gd name="adj1" fmla="val 1870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액자 31"/>
          <p:cNvSpPr/>
          <p:nvPr/>
        </p:nvSpPr>
        <p:spPr>
          <a:xfrm>
            <a:off x="1137382" y="2035242"/>
            <a:ext cx="3039638" cy="232573"/>
          </a:xfrm>
          <a:prstGeom prst="frame">
            <a:avLst>
              <a:gd name="adj1" fmla="val 1870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액자 32"/>
          <p:cNvSpPr/>
          <p:nvPr/>
        </p:nvSpPr>
        <p:spPr>
          <a:xfrm>
            <a:off x="764573" y="2740092"/>
            <a:ext cx="502251" cy="250757"/>
          </a:xfrm>
          <a:prstGeom prst="frame">
            <a:avLst>
              <a:gd name="adj1" fmla="val 731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63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rgbClr val="FF0000"/>
                </a:solidFill>
              </a:rPr>
              <a:t>반납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비교대상 위치 특정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반</a:t>
            </a:r>
            <a:r>
              <a:rPr lang="ko-KR" altLang="en-US" sz="1400" b="1" spc="-150" dirty="0">
                <a:solidFill>
                  <a:srgbClr val="FF0000"/>
                </a:solidFill>
                <a:latin typeface="+mn-ea"/>
              </a:rPr>
              <a:t>납</a:t>
            </a: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조건  </a:t>
            </a:r>
            <a:r>
              <a:rPr lang="ko-KR" altLang="en-US" sz="1400" b="1" spc="-150" dirty="0">
                <a:solidFill>
                  <a:srgbClr val="FF0000"/>
                </a:solidFill>
                <a:latin typeface="+mn-ea"/>
              </a:rPr>
              <a:t>확인 </a:t>
            </a:r>
            <a:endParaRPr lang="en-US" altLang="ko-KR" sz="1400" b="1" spc="-150" dirty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배열 내용  수정</a:t>
            </a:r>
            <a:endParaRPr lang="en-US" altLang="ko-KR" sz="1400" b="1" spc="-15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6445341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445341" y="0"/>
            <a:ext cx="5759037" cy="20365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45341" y="5545344"/>
            <a:ext cx="5759037" cy="13126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486790" y="2036558"/>
            <a:ext cx="3717587" cy="350878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13578" y="4224267"/>
            <a:ext cx="5829300" cy="2195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반납할 책과 해당 배열의 내용이 다르다 </a:t>
            </a:r>
            <a:r>
              <a:rPr lang="en-US" altLang="ko-KR" sz="1400" b="1" dirty="0" smtClean="0">
                <a:solidFill>
                  <a:schemeClr val="tx1"/>
                </a:solidFill>
                <a:latin typeface="바탕"/>
                <a:ea typeface="바탕"/>
              </a:rPr>
              <a:t>→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버퍼에 추가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rgbClr val="92D050"/>
                </a:solidFill>
              </a:rPr>
              <a:t>지금 </a:t>
            </a:r>
            <a:r>
              <a:rPr lang="ko-KR" altLang="en-US" sz="1400" b="1" dirty="0" err="1" smtClean="0">
                <a:solidFill>
                  <a:srgbClr val="92D050"/>
                </a:solidFill>
              </a:rPr>
              <a:t>추가하는내용이</a:t>
            </a:r>
            <a:r>
              <a:rPr lang="ko-KR" altLang="en-US" sz="1400" b="1" dirty="0" smtClean="0">
                <a:solidFill>
                  <a:srgbClr val="92D050"/>
                </a:solidFill>
              </a:rPr>
              <a:t> </a:t>
            </a:r>
            <a:r>
              <a:rPr lang="ko-KR" altLang="en-US" sz="1400" b="1" dirty="0" err="1" smtClean="0">
                <a:solidFill>
                  <a:srgbClr val="92D050"/>
                </a:solidFill>
              </a:rPr>
              <a:t>마지막책이</a:t>
            </a:r>
            <a:r>
              <a:rPr lang="ko-KR" altLang="en-US" sz="1400" b="1" dirty="0" smtClean="0">
                <a:solidFill>
                  <a:srgbClr val="92D050"/>
                </a:solidFill>
              </a:rPr>
              <a:t> 아니다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바탕"/>
                <a:ea typeface="바탕"/>
              </a:rPr>
              <a:t>→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버퍼에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구분자추가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rgbClr val="00B0F0"/>
                </a:solidFill>
              </a:rPr>
              <a:t>반납할 책과 해당배열의 내용이 같다 </a:t>
            </a:r>
            <a:r>
              <a:rPr lang="en-US" altLang="ko-KR" sz="1400" b="1" dirty="0">
                <a:solidFill>
                  <a:schemeClr val="tx1"/>
                </a:solidFill>
                <a:latin typeface="바탕"/>
                <a:ea typeface="바탕"/>
              </a:rPr>
              <a:t>→</a:t>
            </a:r>
            <a:r>
              <a:rPr lang="ko-KR" altLang="en-US" sz="1400" b="1" dirty="0">
                <a:solidFill>
                  <a:schemeClr val="tx1"/>
                </a:solidFill>
              </a:rPr>
              <a:t>버퍼에 </a:t>
            </a:r>
            <a:r>
              <a:rPr lang="ko-KR" altLang="en-US" sz="1400" b="1" dirty="0" err="1">
                <a:solidFill>
                  <a:schemeClr val="tx1"/>
                </a:solidFill>
              </a:rPr>
              <a:t>추가하지않음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카운터 증가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두번째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배열로 이동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78" y="977811"/>
            <a:ext cx="58293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액자 30"/>
          <p:cNvSpPr/>
          <p:nvPr/>
        </p:nvSpPr>
        <p:spPr>
          <a:xfrm>
            <a:off x="764574" y="1320001"/>
            <a:ext cx="4226525" cy="232573"/>
          </a:xfrm>
          <a:prstGeom prst="frame">
            <a:avLst>
              <a:gd name="adj1" fmla="val 1870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액자 31"/>
          <p:cNvSpPr/>
          <p:nvPr/>
        </p:nvSpPr>
        <p:spPr>
          <a:xfrm>
            <a:off x="1137382" y="2035242"/>
            <a:ext cx="3039638" cy="232573"/>
          </a:xfrm>
          <a:prstGeom prst="frame">
            <a:avLst>
              <a:gd name="adj1" fmla="val 1870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액자 32"/>
          <p:cNvSpPr/>
          <p:nvPr/>
        </p:nvSpPr>
        <p:spPr>
          <a:xfrm>
            <a:off x="764573" y="2740092"/>
            <a:ext cx="502251" cy="250757"/>
          </a:xfrm>
          <a:prstGeom prst="frame">
            <a:avLst>
              <a:gd name="adj1" fmla="val 731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879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rgbClr val="FF0000"/>
                </a:solidFill>
              </a:rPr>
              <a:t>반납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비교대상 위치 특정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반</a:t>
            </a:r>
            <a:r>
              <a:rPr lang="ko-KR" altLang="en-US" sz="1400" b="1" spc="-15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납</a:t>
            </a: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조건  </a:t>
            </a:r>
            <a:r>
              <a:rPr lang="ko-KR" altLang="en-US" sz="1400" b="1" spc="-15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확인 </a:t>
            </a:r>
            <a:endParaRPr lang="en-US" altLang="ko-KR" sz="1400" b="1" spc="-15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배열 내용  수정</a:t>
            </a:r>
            <a:endParaRPr lang="en-US" altLang="ko-KR" sz="1400" b="1" spc="-15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6445341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445341" y="0"/>
            <a:ext cx="5759037" cy="20365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45341" y="5545344"/>
            <a:ext cx="5759037" cy="13126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486790" y="2036558"/>
            <a:ext cx="3717587" cy="350878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83497" y="3556562"/>
            <a:ext cx="5067031" cy="1335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rgbClr val="FF0000"/>
                </a:solidFill>
              </a:rPr>
              <a:t>원본배열에 변경된 배열내용 대입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만일 바뀐 내용이 없다면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return 1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01" y="2368363"/>
            <a:ext cx="50768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액자 33"/>
          <p:cNvSpPr/>
          <p:nvPr/>
        </p:nvSpPr>
        <p:spPr>
          <a:xfrm>
            <a:off x="840476" y="2339788"/>
            <a:ext cx="4226525" cy="232573"/>
          </a:xfrm>
          <a:prstGeom prst="frame">
            <a:avLst>
              <a:gd name="adj1" fmla="val 1870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449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반납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rgbClr val="FF0000"/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latin typeface="+mn-ea"/>
              </a:rPr>
              <a:t>비교대상 위치 특정</a:t>
            </a:r>
            <a:endParaRPr lang="en-US" altLang="ko-KR" sz="1400" b="1" spc="-150" dirty="0" smtClean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latin typeface="+mn-ea"/>
              </a:rPr>
              <a:t>대여조건  확인 </a:t>
            </a: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latin typeface="+mn-ea"/>
              </a:rPr>
              <a:t>배열 내용  수정</a:t>
            </a:r>
            <a:endParaRPr lang="en-US" altLang="ko-KR" sz="1400" b="1" spc="-150" dirty="0" smtClean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9203896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203896" y="0"/>
            <a:ext cx="3000482" cy="20365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203896" y="5545344"/>
            <a:ext cx="3000482" cy="13126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1245346" y="2036558"/>
            <a:ext cx="959031" cy="350878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695"/>
          <a:stretch/>
        </p:blipFill>
        <p:spPr bwMode="auto">
          <a:xfrm>
            <a:off x="864170" y="3633572"/>
            <a:ext cx="7686675" cy="530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8739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반납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latin typeface="+mn-ea"/>
              </a:rPr>
              <a:t>비교대상 위치 특정</a:t>
            </a:r>
            <a:endParaRPr lang="en-US" altLang="ko-KR" sz="1400" b="1" spc="-150" dirty="0" smtClean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latin typeface="+mn-ea"/>
              </a:rPr>
              <a:t>대여조건  확인 </a:t>
            </a: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latin typeface="+mn-ea"/>
              </a:rPr>
              <a:t>배열 내용  수정</a:t>
            </a:r>
            <a:endParaRPr lang="en-US" altLang="ko-KR" sz="1400" b="1" spc="-150" dirty="0" smtClean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9203896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203896" y="0"/>
            <a:ext cx="3000482" cy="20365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203896" y="5545344"/>
            <a:ext cx="3000482" cy="13126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1245346" y="2036558"/>
            <a:ext cx="959031" cy="350878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06" b="67842"/>
          <a:stretch/>
        </p:blipFill>
        <p:spPr bwMode="auto">
          <a:xfrm>
            <a:off x="800117" y="2520861"/>
            <a:ext cx="7686675" cy="584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783497" y="3556562"/>
            <a:ext cx="7703295" cy="1618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파일이 열리지 않을 경우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return 3</a:t>
            </a:r>
          </a:p>
          <a:p>
            <a:pPr algn="ctr"/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열리지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않는경우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윈도우에 해당 파일을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열었을때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파일명오류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등등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739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반납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latin typeface="+mn-ea"/>
              </a:rPr>
              <a:t>비교대상 위치 특정</a:t>
            </a:r>
            <a:endParaRPr lang="en-US" altLang="ko-KR" sz="1400" b="1" spc="-150" dirty="0" smtClean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latin typeface="+mn-ea"/>
              </a:rPr>
              <a:t>대여조건  확인 </a:t>
            </a: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latin typeface="+mn-ea"/>
              </a:rPr>
              <a:t>배열 내용  수정</a:t>
            </a:r>
            <a:endParaRPr lang="en-US" altLang="ko-KR" sz="1400" b="1" spc="-150" dirty="0" smtClean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9203896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203896" y="0"/>
            <a:ext cx="3000482" cy="20365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203896" y="5545344"/>
            <a:ext cx="3000482" cy="13126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1245346" y="2036558"/>
            <a:ext cx="959031" cy="350878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06" b="31497"/>
          <a:stretch/>
        </p:blipFill>
        <p:spPr bwMode="auto">
          <a:xfrm>
            <a:off x="800115" y="1315562"/>
            <a:ext cx="7686675" cy="109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15" y="2519362"/>
            <a:ext cx="618172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액자 29"/>
          <p:cNvSpPr/>
          <p:nvPr/>
        </p:nvSpPr>
        <p:spPr>
          <a:xfrm>
            <a:off x="800115" y="2480651"/>
            <a:ext cx="6181725" cy="232573"/>
          </a:xfrm>
          <a:prstGeom prst="frame">
            <a:avLst>
              <a:gd name="adj1" fmla="val 1870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83495" y="4459522"/>
            <a:ext cx="7703295" cy="1085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Account_info.csv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가 </a:t>
            </a:r>
            <a:r>
              <a:rPr lang="en-US" altLang="ko-KR" sz="1600" b="1" dirty="0">
                <a:solidFill>
                  <a:schemeClr val="tx1"/>
                </a:solidFill>
              </a:rPr>
              <a:t>9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행을 가진 문서 이므로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9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번 반복</a:t>
            </a:r>
            <a:endParaRPr lang="en-US" altLang="ko-KR" sz="1600" b="1" dirty="0" smtClean="0">
              <a:solidFill>
                <a:schemeClr val="tx1"/>
              </a:solidFill>
            </a:endParaRPr>
          </a:p>
        </p:txBody>
      </p:sp>
      <p:sp>
        <p:nvSpPr>
          <p:cNvPr id="33" name="액자 32"/>
          <p:cNvSpPr/>
          <p:nvPr/>
        </p:nvSpPr>
        <p:spPr>
          <a:xfrm>
            <a:off x="3238500" y="1315562"/>
            <a:ext cx="2371725" cy="179863"/>
          </a:xfrm>
          <a:prstGeom prst="frame">
            <a:avLst>
              <a:gd name="adj1" fmla="val 1870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739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반납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latin typeface="+mn-ea"/>
              </a:rPr>
              <a:t>비교대상 위치 특정</a:t>
            </a:r>
            <a:endParaRPr lang="en-US" altLang="ko-KR" sz="1400" b="1" spc="-150" dirty="0" smtClean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latin typeface="+mn-ea"/>
              </a:rPr>
              <a:t>대여조건  확인 </a:t>
            </a: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latin typeface="+mn-ea"/>
              </a:rPr>
              <a:t>배열 내용  수정</a:t>
            </a:r>
            <a:endParaRPr lang="en-US" altLang="ko-KR" sz="1400" b="1" spc="-150" dirty="0" smtClean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9203896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203896" y="0"/>
            <a:ext cx="3000482" cy="20365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203896" y="5545344"/>
            <a:ext cx="3000482" cy="13126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1245346" y="2036558"/>
            <a:ext cx="959031" cy="350878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06" b="31497"/>
          <a:stretch/>
        </p:blipFill>
        <p:spPr bwMode="auto">
          <a:xfrm>
            <a:off x="800115" y="1315562"/>
            <a:ext cx="7686675" cy="109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15" y="2519362"/>
            <a:ext cx="618172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783495" y="4459522"/>
            <a:ext cx="7703295" cy="884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j*9 ==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+ k ==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행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accountbufferout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의 배열을 순서대로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Account_info.csv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에 출력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32" name="액자 31"/>
          <p:cNvSpPr/>
          <p:nvPr/>
        </p:nvSpPr>
        <p:spPr>
          <a:xfrm>
            <a:off x="2134280" y="1646655"/>
            <a:ext cx="3895045" cy="232573"/>
          </a:xfrm>
          <a:prstGeom prst="frame">
            <a:avLst>
              <a:gd name="adj1" fmla="val 1870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856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반납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latin typeface="+mn-ea"/>
              </a:rPr>
              <a:t>비교대상 위치 특정</a:t>
            </a:r>
            <a:endParaRPr lang="en-US" altLang="ko-KR" sz="1400" b="1" spc="-150" dirty="0" smtClean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latin typeface="+mn-ea"/>
              </a:rPr>
              <a:t>대여조건  확인 </a:t>
            </a: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latin typeface="+mn-ea"/>
              </a:rPr>
              <a:t>배열 내용  수정</a:t>
            </a:r>
            <a:endParaRPr lang="en-US" altLang="ko-KR" sz="1400" b="1" spc="-150" dirty="0" smtClean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9203896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203896" y="0"/>
            <a:ext cx="3000482" cy="20365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203896" y="5545344"/>
            <a:ext cx="3000482" cy="13126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1245346" y="2036558"/>
            <a:ext cx="959031" cy="350878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06" b="31497"/>
          <a:stretch/>
        </p:blipFill>
        <p:spPr bwMode="auto">
          <a:xfrm>
            <a:off x="800115" y="1315562"/>
            <a:ext cx="7686675" cy="109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15" y="2519362"/>
            <a:ext cx="618172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783495" y="4459522"/>
            <a:ext cx="7703295" cy="884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구분자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“,”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삽입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반복문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끝날때마다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err="1" smtClean="0">
                <a:solidFill>
                  <a:srgbClr val="00B0F0"/>
                </a:solidFill>
              </a:rPr>
              <a:t>개행자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 삽입</a:t>
            </a:r>
            <a:endParaRPr lang="en-US" altLang="ko-KR" sz="1600" b="1" dirty="0" smtClean="0">
              <a:solidFill>
                <a:srgbClr val="00B0F0"/>
              </a:solidFill>
            </a:endParaRPr>
          </a:p>
        </p:txBody>
      </p:sp>
      <p:sp>
        <p:nvSpPr>
          <p:cNvPr id="32" name="액자 31"/>
          <p:cNvSpPr/>
          <p:nvPr/>
        </p:nvSpPr>
        <p:spPr>
          <a:xfrm>
            <a:off x="6297356" y="1646655"/>
            <a:ext cx="335753" cy="232573"/>
          </a:xfrm>
          <a:prstGeom prst="frame">
            <a:avLst>
              <a:gd name="adj1" fmla="val 1870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액자 32"/>
          <p:cNvSpPr/>
          <p:nvPr/>
        </p:nvSpPr>
        <p:spPr>
          <a:xfrm>
            <a:off x="1781073" y="2031628"/>
            <a:ext cx="2075435" cy="232573"/>
          </a:xfrm>
          <a:prstGeom prst="frame">
            <a:avLst>
              <a:gd name="adj1" fmla="val 187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431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반납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latin typeface="+mn-ea"/>
              </a:rPr>
              <a:t>비교대상 위치 특정</a:t>
            </a:r>
            <a:endParaRPr lang="en-US" altLang="ko-KR" sz="1400" b="1" spc="-150" dirty="0" smtClean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latin typeface="+mn-ea"/>
              </a:rPr>
              <a:t>대여조건  확인 </a:t>
            </a: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latin typeface="+mn-ea"/>
              </a:rPr>
              <a:t>배열 내용  수정</a:t>
            </a:r>
            <a:endParaRPr lang="en-US" altLang="ko-KR" sz="1400" b="1" spc="-150" dirty="0" smtClean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9203896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203896" y="0"/>
            <a:ext cx="3000482" cy="20365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203896" y="5545344"/>
            <a:ext cx="3000482" cy="13126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1245346" y="2036558"/>
            <a:ext cx="959031" cy="350878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17" y="1990208"/>
            <a:ext cx="768667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800117" y="5621572"/>
            <a:ext cx="7703295" cy="884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반복문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종료시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모든내용이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파일에 다시 들어감</a:t>
            </a:r>
            <a:endParaRPr lang="en-US" altLang="ko-KR" sz="1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73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반납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rgbClr val="FF0000"/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비교대상 위치 특정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latin typeface="+mn-ea"/>
              </a:rPr>
              <a:t>대여조건  확인 </a:t>
            </a: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배열 내용  수정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28235" y="0"/>
            <a:ext cx="6463763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0"/>
            <a:ext cx="3686783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686783" y="0"/>
            <a:ext cx="2041452" cy="2036558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686783" y="5476874"/>
            <a:ext cx="2041452" cy="1381125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190" y="795936"/>
            <a:ext cx="565785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190" y="4224267"/>
            <a:ext cx="55911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627014" y="2036558"/>
            <a:ext cx="2432754" cy="3440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csv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파일을 읽기모드로 열기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" name="액자 3"/>
          <p:cNvSpPr/>
          <p:nvPr/>
        </p:nvSpPr>
        <p:spPr>
          <a:xfrm>
            <a:off x="6107732" y="1704975"/>
            <a:ext cx="5614633" cy="22860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3" name="액자 32"/>
          <p:cNvSpPr/>
          <p:nvPr/>
        </p:nvSpPr>
        <p:spPr>
          <a:xfrm>
            <a:off x="6107732" y="4224267"/>
            <a:ext cx="5614633" cy="22860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19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반납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rgbClr val="FF0000"/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latin typeface="+mn-ea"/>
              </a:rPr>
              <a:t>비교대상 위치 특정</a:t>
            </a:r>
            <a:endParaRPr lang="en-US" altLang="ko-KR" sz="1400" b="1" spc="-150" dirty="0" smtClean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latin typeface="+mn-ea"/>
              </a:rPr>
              <a:t>대여조건  확인 </a:t>
            </a: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latin typeface="+mn-ea"/>
              </a:rPr>
              <a:t>배열 내용  수정</a:t>
            </a:r>
            <a:endParaRPr lang="en-US" altLang="ko-KR" sz="1400" b="1" spc="-150" dirty="0" smtClean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9203896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203896" y="0"/>
            <a:ext cx="3000482" cy="20365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203896" y="5545344"/>
            <a:ext cx="3000482" cy="13126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1245346" y="2036558"/>
            <a:ext cx="959031" cy="350878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2440407" y="3790951"/>
            <a:ext cx="3467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873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반납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rgbClr val="FF0000"/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비교대상 위치 특정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latin typeface="+mn-ea"/>
              </a:rPr>
              <a:t>대여조건  확인 </a:t>
            </a: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배열 내용  수정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28233" y="0"/>
            <a:ext cx="6463765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0"/>
            <a:ext cx="3686783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686783" y="0"/>
            <a:ext cx="2041452" cy="2036558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686783" y="5476874"/>
            <a:ext cx="2041452" cy="1381125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190" y="795936"/>
            <a:ext cx="565785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190" y="4224267"/>
            <a:ext cx="55911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액자 3"/>
          <p:cNvSpPr/>
          <p:nvPr/>
        </p:nvSpPr>
        <p:spPr>
          <a:xfrm>
            <a:off x="6107732" y="970724"/>
            <a:ext cx="5614633" cy="419926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7014" y="2036558"/>
            <a:ext cx="2432754" cy="3440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Book_info.csv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↓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vector&lt;string&gt;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bufferout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Account_info.csv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↓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vector&lt;string&gt; </a:t>
            </a:r>
            <a:r>
              <a:rPr lang="en-US" altLang="ko-KR" sz="1100" b="1" dirty="0" err="1" smtClean="0">
                <a:solidFill>
                  <a:schemeClr val="tx1"/>
                </a:solidFill>
              </a:rPr>
              <a:t>accountbufferout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991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반납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비교대상 위치 특정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latin typeface="+mn-ea"/>
              </a:rPr>
              <a:t>대여조건  확인 </a:t>
            </a: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배열 내용  수정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28233" y="0"/>
            <a:ext cx="6463766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0"/>
            <a:ext cx="3686783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686783" y="0"/>
            <a:ext cx="2041452" cy="2036558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686783" y="5476874"/>
            <a:ext cx="2041452" cy="1381125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190" y="795936"/>
            <a:ext cx="565785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190" y="4224267"/>
            <a:ext cx="55911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627014" y="2036558"/>
            <a:ext cx="2432754" cy="3440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rgbClr val="FF0000"/>
                </a:solidFill>
              </a:rPr>
              <a:t>getline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으로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줄씩읽기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  <a:latin typeface="바탕"/>
              <a:ea typeface="바탕"/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바탕"/>
                <a:ea typeface="바탕"/>
              </a:rPr>
              <a:t>↓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string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을 배열로 변환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  <a:latin typeface="바탕"/>
              <a:ea typeface="바탕"/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바탕"/>
                <a:ea typeface="바탕"/>
              </a:rPr>
              <a:t>↓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vector&lt;string&gt;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에 저장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액자 3"/>
          <p:cNvSpPr/>
          <p:nvPr/>
        </p:nvSpPr>
        <p:spPr>
          <a:xfrm>
            <a:off x="6107732" y="2052637"/>
            <a:ext cx="5614633" cy="283558"/>
          </a:xfrm>
          <a:prstGeom prst="frame">
            <a:avLst>
              <a:gd name="adj1" fmla="val 1258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5" name="액자 34"/>
          <p:cNvSpPr/>
          <p:nvPr/>
        </p:nvSpPr>
        <p:spPr>
          <a:xfrm>
            <a:off x="6107732" y="4516454"/>
            <a:ext cx="5614633" cy="283558"/>
          </a:xfrm>
          <a:prstGeom prst="frame">
            <a:avLst>
              <a:gd name="adj1" fmla="val 1258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34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반납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비교대상 위치 특정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latin typeface="+mn-ea"/>
              </a:rPr>
              <a:t>대여조건  확인 </a:t>
            </a: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배열 내용  수정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28235" y="0"/>
            <a:ext cx="6463764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0"/>
            <a:ext cx="3686783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686783" y="0"/>
            <a:ext cx="2041452" cy="2036558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686783" y="5476874"/>
            <a:ext cx="2041452" cy="1381125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190" y="795936"/>
            <a:ext cx="565785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190" y="4224267"/>
            <a:ext cx="55911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627014" y="2036558"/>
            <a:ext cx="2432754" cy="3440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bg1"/>
                </a:solidFill>
              </a:rPr>
              <a:t>getline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으로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1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줄씩읽기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ctr"/>
            <a:endParaRPr lang="en-US" altLang="ko-KR" sz="1600" b="1" dirty="0" smtClean="0">
              <a:solidFill>
                <a:schemeClr val="bg1"/>
              </a:solidFill>
              <a:latin typeface="바탕"/>
              <a:ea typeface="바탕"/>
            </a:endParaRP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바탕"/>
                <a:ea typeface="바탕"/>
              </a:rPr>
              <a:t>↓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string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을 배열로 변환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  <a:latin typeface="바탕"/>
              <a:ea typeface="바탕"/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바탕"/>
                <a:ea typeface="바탕"/>
              </a:rPr>
              <a:t>↓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vector&lt;string&gt;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에 저장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3" name="액자 32"/>
          <p:cNvSpPr/>
          <p:nvPr/>
        </p:nvSpPr>
        <p:spPr>
          <a:xfrm>
            <a:off x="6107732" y="5095874"/>
            <a:ext cx="5614633" cy="285751"/>
          </a:xfrm>
          <a:prstGeom prst="frame">
            <a:avLst>
              <a:gd name="adj1" fmla="val 1726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5" name="액자 34"/>
          <p:cNvSpPr/>
          <p:nvPr/>
        </p:nvSpPr>
        <p:spPr>
          <a:xfrm>
            <a:off x="6107732" y="2558961"/>
            <a:ext cx="5614633" cy="285751"/>
          </a:xfrm>
          <a:prstGeom prst="frame">
            <a:avLst>
              <a:gd name="adj1" fmla="val 1726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33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반납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비교대상 위치 특정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latin typeface="+mn-ea"/>
              </a:rPr>
              <a:t>대여조건  확인 </a:t>
            </a:r>
            <a:endParaRPr lang="en-US" altLang="ko-KR" sz="1400" b="1" spc="-150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28233" y="0"/>
            <a:ext cx="6463765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0"/>
            <a:ext cx="3686783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686783" y="0"/>
            <a:ext cx="2041452" cy="2036558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686783" y="5476874"/>
            <a:ext cx="2041452" cy="1381125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190" y="795936"/>
            <a:ext cx="565785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190" y="4224267"/>
            <a:ext cx="55911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627014" y="2036558"/>
            <a:ext cx="2432754" cy="3440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bg1"/>
                </a:solidFill>
              </a:rPr>
              <a:t>getline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으로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1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줄씩읽기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ctr"/>
            <a:endParaRPr lang="en-US" altLang="ko-KR" sz="1600" b="1" dirty="0" smtClean="0">
              <a:solidFill>
                <a:schemeClr val="bg1"/>
              </a:solidFill>
              <a:latin typeface="바탕"/>
              <a:ea typeface="바탕"/>
            </a:endParaRP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바탕"/>
                <a:ea typeface="바탕"/>
              </a:rPr>
              <a:t>↓</a:t>
            </a:r>
          </a:p>
          <a:p>
            <a:pPr algn="ctr"/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string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을 배열로 변환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ctr"/>
            <a:endParaRPr lang="en-US" altLang="ko-KR" sz="1600" b="1" dirty="0" smtClean="0">
              <a:solidFill>
                <a:schemeClr val="bg1"/>
              </a:solidFill>
              <a:latin typeface="바탕"/>
              <a:ea typeface="바탕"/>
            </a:endParaRP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바탕"/>
                <a:ea typeface="바탕"/>
              </a:rPr>
              <a:t>↓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vector&lt;string&gt;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에 저장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33" name="액자 32"/>
          <p:cNvSpPr/>
          <p:nvPr/>
        </p:nvSpPr>
        <p:spPr>
          <a:xfrm>
            <a:off x="6102432" y="2771775"/>
            <a:ext cx="5614633" cy="247650"/>
          </a:xfrm>
          <a:prstGeom prst="frame">
            <a:avLst>
              <a:gd name="adj1" fmla="val 1546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5" name="액자 34"/>
          <p:cNvSpPr/>
          <p:nvPr/>
        </p:nvSpPr>
        <p:spPr>
          <a:xfrm>
            <a:off x="6131190" y="5297694"/>
            <a:ext cx="5614633" cy="247650"/>
          </a:xfrm>
          <a:prstGeom prst="frame">
            <a:avLst>
              <a:gd name="adj1" fmla="val 1546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33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반납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rgbClr val="FF0000"/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비교대상 위치 특정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latin typeface="+mn-ea"/>
              </a:rPr>
              <a:t>대여조건  확인 </a:t>
            </a: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배열 내용  수정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28235" y="0"/>
            <a:ext cx="6463764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0"/>
            <a:ext cx="3686783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686783" y="0"/>
            <a:ext cx="2041452" cy="2036558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686783" y="5476874"/>
            <a:ext cx="2041452" cy="1381125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190" y="795936"/>
            <a:ext cx="565785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190" y="4224267"/>
            <a:ext cx="55911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액자 3"/>
          <p:cNvSpPr/>
          <p:nvPr/>
        </p:nvSpPr>
        <p:spPr>
          <a:xfrm>
            <a:off x="6102432" y="3305175"/>
            <a:ext cx="5614633" cy="247650"/>
          </a:xfrm>
          <a:prstGeom prst="frame">
            <a:avLst>
              <a:gd name="adj1" fmla="val 1546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3" name="액자 32"/>
          <p:cNvSpPr/>
          <p:nvPr/>
        </p:nvSpPr>
        <p:spPr>
          <a:xfrm>
            <a:off x="6102432" y="5801253"/>
            <a:ext cx="5614633" cy="247650"/>
          </a:xfrm>
          <a:prstGeom prst="frame">
            <a:avLst>
              <a:gd name="adj1" fmla="val 1546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313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파일 대출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반납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 인덱스 번호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대출자  이름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내용  전부  저장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쓰기모드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파일내용 재구성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복구완료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파일닫기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663311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비교대상 위치 특정</a:t>
            </a:r>
            <a:endParaRPr lang="en-US" altLang="ko-KR" sz="1400" b="1" spc="-150" dirty="0" smtClean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latin typeface="+mn-ea"/>
              </a:rPr>
              <a:t>대여조건  확인 </a:t>
            </a:r>
            <a:endParaRPr lang="en-US" altLang="ko-KR" sz="1400" b="1" spc="-150" dirty="0"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배열 내용  수정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6445341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445341" y="0"/>
            <a:ext cx="5759037" cy="20365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45341" y="5545344"/>
            <a:ext cx="5759037" cy="131265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486792" y="2036558"/>
            <a:ext cx="3717586" cy="350878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268598" y="1135759"/>
            <a:ext cx="5908144" cy="3010153"/>
            <a:chOff x="374156" y="898271"/>
            <a:chExt cx="5908144" cy="3010153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56" y="1267603"/>
              <a:ext cx="5908144" cy="26408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74156" y="898271"/>
              <a:ext cx="98766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[ </a:t>
              </a:r>
              <a:r>
                <a:rPr lang="en-US" altLang="ko-KR" sz="1600" b="1" dirty="0" err="1" smtClean="0"/>
                <a:t>i</a:t>
              </a:r>
              <a:r>
                <a:rPr lang="en-US" altLang="ko-KR" sz="1600" b="1" dirty="0" smtClean="0"/>
                <a:t>*6</a:t>
              </a:r>
              <a:endParaRPr lang="ko-KR" altLang="en-US" sz="16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61817" y="898271"/>
              <a:ext cx="98766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+1 ]</a:t>
              </a:r>
              <a:endParaRPr lang="ko-KR" altLang="en-US" sz="16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40567" y="898271"/>
              <a:ext cx="98766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+ 2 ]</a:t>
              </a:r>
              <a:endParaRPr lang="ko-KR" altLang="en-US" sz="16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06994" y="898271"/>
              <a:ext cx="98766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+ 3 ]</a:t>
              </a:r>
              <a:endParaRPr lang="ko-KR" altLang="en-US" sz="16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91061" y="898271"/>
              <a:ext cx="98766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+4 ]</a:t>
              </a:r>
              <a:endParaRPr lang="ko-KR" altLang="en-US" sz="16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78722" y="898271"/>
              <a:ext cx="100357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+5 ]</a:t>
              </a:r>
              <a:endParaRPr lang="ko-KR" altLang="en-US" sz="1600" b="1" dirty="0"/>
            </a:p>
          </p:txBody>
        </p:sp>
      </p:grpSp>
      <p:pic>
        <p:nvPicPr>
          <p:cNvPr id="4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25" b="66200"/>
          <a:stretch/>
        </p:blipFill>
        <p:spPr bwMode="auto">
          <a:xfrm>
            <a:off x="393745" y="4343907"/>
            <a:ext cx="5657850" cy="170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218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2018</Words>
  <Application>Microsoft Office PowerPoint</Application>
  <PresentationFormat>사용자 지정</PresentationFormat>
  <Paragraphs>1084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KOSTA</cp:lastModifiedBy>
  <cp:revision>62</cp:revision>
  <dcterms:created xsi:type="dcterms:W3CDTF">2022-08-03T01:14:38Z</dcterms:created>
  <dcterms:modified xsi:type="dcterms:W3CDTF">2022-10-14T03:31:52Z</dcterms:modified>
  <cp:version/>
</cp:coreProperties>
</file>