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94" r:id="rId6"/>
    <p:sldId id="305" r:id="rId7"/>
    <p:sldId id="306" r:id="rId8"/>
    <p:sldId id="307" r:id="rId9"/>
    <p:sldId id="308" r:id="rId10"/>
    <p:sldId id="31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810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6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index.do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3947844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구조와 활용방안을 중심으로</a:t>
            </a:r>
            <a:endParaRPr lang="en-US" altLang="ko-KR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949" y="3185184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바라보기</a:t>
            </a:r>
          </a:p>
        </p:txBody>
      </p:sp>
      <p:pic>
        <p:nvPicPr>
          <p:cNvPr id="1026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695D39D-D26B-448F-876C-F0DDAE24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2"/>
            <a:ext cx="3178480" cy="1785103"/>
            <a:chOff x="1472558" y="998559"/>
            <a:chExt cx="2765965" cy="14325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훈련 데이터로부터 학습한 알려진 특성을 활용해 예측하는 방법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분류도 가능하다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다양한 딥러닝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머신러닝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등 광범위 하게 사용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기계 학습</a:t>
              </a: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62502499-68C0-466A-B760-DDF30FAA3FCE}"/>
              </a:ext>
            </a:extLst>
          </p:cNvPr>
          <p:cNvSpPr/>
          <p:nvPr/>
        </p:nvSpPr>
        <p:spPr>
          <a:xfrm>
            <a:off x="4430030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4615D265-3244-488D-836C-2AEF70E2EE40}"/>
              </a:ext>
            </a:extLst>
          </p:cNvPr>
          <p:cNvGrpSpPr/>
          <p:nvPr/>
        </p:nvGrpSpPr>
        <p:grpSpPr>
          <a:xfrm>
            <a:off x="5224432" y="1746403"/>
            <a:ext cx="3178480" cy="1785103"/>
            <a:chOff x="1472558" y="998559"/>
            <a:chExt cx="2765965" cy="143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7B0E3-7250-4DE0-9519-18F48C6D0446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독립변수의 변화에 따라 종속변수가 어떻게 변하는지 보며 인과 관계를 파악할 때 사용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구매자의 나이가 구매 차량의 타입에 어떤 영향을 미치는가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EFBFD-AD58-4B93-9007-58B2FFAC885F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회귀 분석</a:t>
              </a:r>
            </a:p>
          </p:txBody>
        </p:sp>
      </p:grpSp>
      <p:sp>
        <p:nvSpPr>
          <p:cNvPr id="25" name="Rectangle 7">
            <a:extLst>
              <a:ext uri="{FF2B5EF4-FFF2-40B4-BE49-F238E27FC236}">
                <a16:creationId xmlns:a16="http://schemas.microsoft.com/office/drawing/2014/main" id="{54D57FCB-E303-447E-8524-F279578357DE}"/>
              </a:ext>
            </a:extLst>
          </p:cNvPr>
          <p:cNvSpPr/>
          <p:nvPr/>
        </p:nvSpPr>
        <p:spPr>
          <a:xfrm>
            <a:off x="4573621" y="1938839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Freeform 108">
            <a:extLst>
              <a:ext uri="{FF2B5EF4-FFF2-40B4-BE49-F238E27FC236}">
                <a16:creationId xmlns:a16="http://schemas.microsoft.com/office/drawing/2014/main" id="{BCC73431-7865-4C33-8DA9-07E29258B965}"/>
              </a:ext>
            </a:extLst>
          </p:cNvPr>
          <p:cNvSpPr/>
          <p:nvPr/>
        </p:nvSpPr>
        <p:spPr>
          <a:xfrm>
            <a:off x="728676" y="1924815"/>
            <a:ext cx="325521" cy="38540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B3086-47C9-44DA-A56A-F9562D144F01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1830DBA-6E38-4269-B731-67936E36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343124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1"/>
            <a:ext cx="3178480" cy="1538882"/>
            <a:chOff x="1472558" y="998559"/>
            <a:chExt cx="2765965" cy="1234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86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특정 주제에 대해 말하거나 글을 쓴 사람의 감정을 분석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상품의 리뷰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고객의 평가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뉴스에 대한 여론 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감정 분석</a:t>
              </a:r>
            </a:p>
          </p:txBody>
        </p:sp>
      </p:grp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86A2EE45-1CEA-41EC-A5AA-F9C66CC531A2}"/>
              </a:ext>
            </a:extLst>
          </p:cNvPr>
          <p:cNvSpPr/>
          <p:nvPr/>
        </p:nvSpPr>
        <p:spPr>
          <a:xfrm flipH="1">
            <a:off x="720095" y="1977234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7A79A-BED5-4F81-B63B-5363339AADFA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5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8820968-7E9C-4116-A5EF-038A8AC7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2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8207220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대상과 방법에 따른 분석 목적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분석 대상과 방법에 따른 분석 목적</a:t>
            </a:r>
          </a:p>
        </p:txBody>
      </p: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9C8CA1B-53C9-4120-8113-32B3CC78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193802560">
            <a:extLst>
              <a:ext uri="{FF2B5EF4-FFF2-40B4-BE49-F238E27FC236}">
                <a16:creationId xmlns:a16="http://schemas.microsoft.com/office/drawing/2014/main" id="{F7A243F8-9462-4944-85CA-1A7591A3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b="8139"/>
          <a:stretch>
            <a:fillRect/>
          </a:stretch>
        </p:blipFill>
        <p:spPr bwMode="auto">
          <a:xfrm>
            <a:off x="692391" y="1633310"/>
            <a:ext cx="7468427" cy="2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81513-D7CC-4979-9BF8-5342216ABAE3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1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1138774"/>
            <a:chOff x="1472558" y="998559"/>
            <a:chExt cx="2765965" cy="9138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59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셋 선택에 앞서 분석대상의 비즈니스 도메인에 대한 이해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+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프로젝트 목표를 정확하게 설정하는 것이 필수이며 필요한 데이터를 선택하는 단계이다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목표데이터를 구성하고 다음단계인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전처리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단계에서 필요시 데이터 선택 프로세스 반복가능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1)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셋 선택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09BB1BB-DD0A-4CFC-8970-8E9AF306CFEF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2EF3D957-25EE-4FAE-ACDF-8F72E9C1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8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1138774"/>
            <a:chOff x="1472558" y="998559"/>
            <a:chExt cx="2765965" cy="9138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59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대상용 데이터셋에 포함되어 있는 잡음과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이상값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결측치를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식별하고 필요시 제거하거나 의미 있는 데이터로 재처리하여 데이터 셋을 정제하는 단계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히스토그램과 상관관계 플롯 등을 통해 데이터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2)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준비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전처리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896328-4785-4FBB-8FBD-F128808A30D3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_x198947192">
            <a:extLst>
              <a:ext uri="{FF2B5EF4-FFF2-40B4-BE49-F238E27FC236}">
                <a16:creationId xmlns:a16="http://schemas.microsoft.com/office/drawing/2014/main" id="{A0F75285-436E-463C-9B53-024263FE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AEDC4E2-DC04-4CDB-A792-FEE142F3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7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923330"/>
            <a:chOff x="1472558" y="998559"/>
            <a:chExt cx="2765965" cy="7409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41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목적에 맞는 변수 선택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차원을 축소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기존 도메인 지식 활용 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마이닝을 진행하기 위해 학습용 데이터와 검증용 데이터로 분리하는 단계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3)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변환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1C3AFE-9634-4A04-8471-E8D2B4469F78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3A70BFA6-7F52-488E-873B-C32DAD89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2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923330"/>
            <a:chOff x="1472558" y="998559"/>
            <a:chExt cx="2765965" cy="7409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41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목적에 맞는 데이터 마이닝 기법을 선택하고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적절한 알고리즘을 적용하여 분석 작업을 실행하는 단계 데이터 분류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예측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4)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마이닝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BCE38E-7A19-4985-8D2C-8C463BB35B32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5E9D8BA-15BF-4223-9E7F-1AD71901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6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707887"/>
            <a:chOff x="1472558" y="998559"/>
            <a:chExt cx="2765965" cy="5680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2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결과에 대한 평가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목적과의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일치성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평가 및 결과 검증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5)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분석 결과 평가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A20B940-C7AE-4FBC-9321-9F86BEA29C9C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D82A8FF-B201-4CC4-8265-284BCDDB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8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7654"/>
            <a:ext cx="4824536" cy="1490451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Ⅲ. Python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을 이용한</a:t>
            </a:r>
            <a:r>
              <a:rPr lang="en-US" altLang="ko-KR" dirty="0">
                <a:latin typeface="Arial" pitchFamily="34" charset="0"/>
              </a:rPr>
              <a:t>                                             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	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데이터 셋 선택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2D307879-53DB-4BB6-BCBD-562D6182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6767060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Pycharm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파이참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이란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707544" y="1677410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파이참이란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프로그램을 쉽게 개발할 수 있도록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IDE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[Integrated Development Environment]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약자로 통합 개발 환경을 말함</a:t>
            </a:r>
            <a:endParaRPr lang="en-US" altLang="ko-KR" b="0" i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줄 씩 실행해서 결과를 보는게 가능</a:t>
            </a:r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미리보기 기능이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6D908511-9BFD-47CE-932D-B1AC1E8E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9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05518"/>
            <a:ext cx="226792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55431" y="1102695"/>
            <a:ext cx="56366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Ⅰ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53717" y="2771682"/>
            <a:ext cx="56366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Ⅱ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881075" y="1102695"/>
            <a:ext cx="245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0B41E-D2D1-459B-948B-45E24F186E4A}"/>
              </a:ext>
            </a:extLst>
          </p:cNvPr>
          <p:cNvSpPr txBox="1"/>
          <p:nvPr/>
        </p:nvSpPr>
        <p:spPr>
          <a:xfrm>
            <a:off x="1913640" y="2799364"/>
            <a:ext cx="245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01569-2338-41B8-839F-A9C0231C0EAA}"/>
              </a:ext>
            </a:extLst>
          </p:cNvPr>
          <p:cNvSpPr txBox="1"/>
          <p:nvPr/>
        </p:nvSpPr>
        <p:spPr>
          <a:xfrm>
            <a:off x="1881075" y="1677106"/>
            <a:ext cx="245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정의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수집형태에 따른 분류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자료형태에 따른 분류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B9867-6746-402B-BB74-15D626B224C1}"/>
              </a:ext>
            </a:extLst>
          </p:cNvPr>
          <p:cNvSpPr txBox="1"/>
          <p:nvPr/>
        </p:nvSpPr>
        <p:spPr>
          <a:xfrm>
            <a:off x="1913640" y="3373775"/>
            <a:ext cx="3387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빅데이터를 활용한 기본 테크닉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대상과 방법 따른 분석 목적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 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3" name="Group 78">
            <a:extLst>
              <a:ext uri="{FF2B5EF4-FFF2-40B4-BE49-F238E27FC236}">
                <a16:creationId xmlns:a16="http://schemas.microsoft.com/office/drawing/2014/main" id="{FEDD99B3-F824-4A77-9641-C6CB56050A13}"/>
              </a:ext>
            </a:extLst>
          </p:cNvPr>
          <p:cNvGrpSpPr/>
          <p:nvPr/>
        </p:nvGrpSpPr>
        <p:grpSpPr>
          <a:xfrm>
            <a:off x="5098484" y="1102695"/>
            <a:ext cx="563666" cy="538036"/>
            <a:chOff x="4298598" y="1406129"/>
            <a:chExt cx="538036" cy="538036"/>
          </a:xfrm>
        </p:grpSpPr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60C8C726-D729-45BC-8001-8FE96BDCF64C}"/>
                </a:ext>
              </a:extLst>
            </p:cNvPr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E745-7E88-4505-8A7E-EDBA84F97C00}"/>
                </a:ext>
              </a:extLst>
            </p:cNvPr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Ⅲ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84A518-4F07-4771-8CB9-1E092BB877CA}"/>
              </a:ext>
            </a:extLst>
          </p:cNvPr>
          <p:cNvSpPr txBox="1"/>
          <p:nvPr/>
        </p:nvSpPr>
        <p:spPr>
          <a:xfrm>
            <a:off x="5724127" y="1102695"/>
            <a:ext cx="304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Pyhton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사용한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셋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BCAAE-D40F-4BE4-A323-57E3A4D36A15}"/>
              </a:ext>
            </a:extLst>
          </p:cNvPr>
          <p:cNvSpPr txBox="1"/>
          <p:nvPr/>
        </p:nvSpPr>
        <p:spPr>
          <a:xfrm>
            <a:off x="5662150" y="1983625"/>
            <a:ext cx="337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Pycharm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관련 유용한 사이트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파일 확장자 종류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파일 불러오기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2FB8BE0-854E-4D4B-BC90-68A744C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6767060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Jupyter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주피터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이란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707544" y="167741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직접 코드를 실행하고 결과를 바로 표시 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저장을 하면 실행 했던 시각화도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언어도 사용할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아나콘다를 설치하면 사용가능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7000DE-4A8E-4F4B-9399-BF9EA1C626B6}"/>
              </a:ext>
            </a:extLst>
          </p:cNvPr>
          <p:cNvSpPr/>
          <p:nvPr/>
        </p:nvSpPr>
        <p:spPr>
          <a:xfrm>
            <a:off x="1019592" y="3143489"/>
            <a:ext cx="6000640" cy="1008112"/>
          </a:xfrm>
          <a:prstGeom prst="roundRect">
            <a:avLst>
              <a:gd name="adj" fmla="val 32272"/>
            </a:avLst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아나콘다란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라이브러리들을 쉽게 설치하고 관리 해주는 도구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C13C04D2-92CE-4034-B87A-D6E2D07C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4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수집관련 유용한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공공데이터 사이트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잘 정제되어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분석을 사용할 수 있는 데이터가 많지 않다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적을 수 있고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가동된 데이터 들이 있을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397F1-E974-4926-8F40-C607FEA504EA}"/>
              </a:ext>
            </a:extLst>
          </p:cNvPr>
          <p:cNvSpPr txBox="1"/>
          <p:nvPr/>
        </p:nvSpPr>
        <p:spPr>
          <a:xfrm>
            <a:off x="899592" y="3256683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 포털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https://www.data.go.kr/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열린 데이터 광장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https://data.seoul.go.kr/index.do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skt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big data hub : http://112.172.129.144/index.do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5D8F5F7E-6698-4EA8-9F79-33E6B53A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2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수집관련 유용한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사적데이터 사이트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종류와 많은 주제의 데이터를 찾을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가공되지 않은 데이터들이 많다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노이즈가 심하거나 변수 설명이 빈약할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397F1-E974-4926-8F40-C607FEA504EA}"/>
              </a:ext>
            </a:extLst>
          </p:cNvPr>
          <p:cNvSpPr txBox="1"/>
          <p:nvPr/>
        </p:nvSpPr>
        <p:spPr>
          <a:xfrm>
            <a:off x="899592" y="325668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https://www.kaggle.com/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UCI : https://archive.ics.uci.edu/ml/datasets.php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F8431C0-1606-43A0-8654-3F91958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7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Txt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이루어진 파일이며 파일이 작으면 메모장에서도 열린다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txt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이루어진 데이터 파일은 항상 칼럼을 나누는 구분자가 있기 마련이다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구분자를 이용해 엑셀에서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바꿔주는 것이 편하다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BEAD2204-C940-4E26-AC4F-66EBCA3B0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1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csv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comma-separated variables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줄임말이며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단어 그대로 반점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콤마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기준으로 데이터가 나뉘어져 있다는 뜻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데이터가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이루어져 있으며 엑셀에서도 열람 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양이 너무 크면 불가능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A5FEC1D8-EAD5-4BF6-B891-F3C7C493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2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xlsx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엑셀에서 만들어진 파일이라는 뜻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엑셀로 당연히 열 수 있고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파이선에서도 열람가능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 버전에서는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저장이 되며 현재에는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xlsx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 대중화 되어있음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openpyxl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설치하면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간단하게 열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6328FBF6-9003-460D-93C6-E7CFDD5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4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json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script object notation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약자이며 데이터를 표시하는 방법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구조나 배열 구조로 되어 있는 데이터 셋을 저장가능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파일에 비해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경량화된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포맷이라 용량이 큰 데이터 셋을 저장하는데 사용한다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C4C1D62-CD1D-4E60-94BA-CEAA4DAA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1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8646DD0-FC1A-481C-A06A-88894B0A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Ⅰ.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이해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5" y="437955"/>
            <a:ext cx="4064902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정의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통계와 확률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데이터에 대한 이야기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FB09A-10F5-4FD9-893D-0A34307C5EF0}"/>
              </a:ext>
            </a:extLst>
          </p:cNvPr>
          <p:cNvSpPr txBox="1"/>
          <p:nvPr/>
        </p:nvSpPr>
        <p:spPr>
          <a:xfrm>
            <a:off x="887573" y="156710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확률에 대한 역사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014243" y="1936438"/>
            <a:ext cx="751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세기 중반부터 학문으로 인정받았으나 독자적인 전공으로 자리잡은 것은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중반이었다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통계의 진화는 우생학에서 나아갔다고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세기 통계학을 이끌었던 학자는 모두 당대를 대표하는 적극적인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우생학주의자였다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확률은 주사위 도박에서 시작되어 발전되었다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모든 일은 신이 결정한다는 중세에선 우연이라는 개념을 받아드리지 않았고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확률의 이론화도 자연스럽게 늦춰졌다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통계와 확률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데이터에 대한 이야기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FB09A-10F5-4FD9-893D-0A34307C5EF0}"/>
              </a:ext>
            </a:extLst>
          </p:cNvPr>
          <p:cNvSpPr txBox="1"/>
          <p:nvPr/>
        </p:nvSpPr>
        <p:spPr>
          <a:xfrm>
            <a:off x="887573" y="156710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데이터에 대한 역사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014243" y="1936438"/>
            <a:ext cx="7518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영국문헌에 처음 등장하였으며 라틴어인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dare(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과거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분사형인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것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의미로 사용되었다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컴퓨터 시대의 시작과 함께 기술적이고 사실적인 의미로 변화 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데이터는 추론과 추정의 근거를 이루는 사실이다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옥스퍼드 대 사전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데이터는 단순한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객체로서의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가치뿐만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아니라 다른 데이터와 상호관계 속에서 가치를 찾을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2B801E9-9320-46BA-9F50-BFC3E434D258}"/>
              </a:ext>
            </a:extLst>
          </p:cNvPr>
          <p:cNvSpPr txBox="1">
            <a:spLocks/>
          </p:cNvSpPr>
          <p:nvPr/>
        </p:nvSpPr>
        <p:spPr>
          <a:xfrm>
            <a:off x="181205" y="437955"/>
            <a:ext cx="4064902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정의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290107B1-ECEE-4405-B88F-36B6AB62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9627563-197A-4AFB-9C3A-F5D0E80D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E6BE3B5-BB5B-4097-BDF8-9E771844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16" y="4443957"/>
            <a:ext cx="841535" cy="6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수집형태에 따른 데이터의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Table Placeholder 5">
            <a:extLst>
              <a:ext uri="{FF2B5EF4-FFF2-40B4-BE49-F238E27FC236}">
                <a16:creationId xmlns:a16="http://schemas.microsoft.com/office/drawing/2014/main" id="{30205C92-1792-4EAB-8E90-B2101B91E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247533"/>
              </p:ext>
            </p:extLst>
          </p:nvPr>
        </p:nvGraphicFramePr>
        <p:xfrm>
          <a:off x="711268" y="1707654"/>
          <a:ext cx="7721463" cy="28858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1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1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구분</a:t>
                      </a:r>
                      <a:r>
                        <a:rPr lang="en-JM" altLang="ko-KR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형태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예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특징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정성적 데이터</a:t>
                      </a:r>
                      <a:endParaRPr lang="en-JM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언어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문자 등 </a:t>
                      </a:r>
                      <a:endParaRPr lang="en-JM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회사 매출이 증가함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영화 리뷰 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상품평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등</a:t>
                      </a:r>
                      <a:endParaRPr lang="en-JM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저장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검색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분석에 많은 비용이 소모됨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정량적 데이터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수치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기호 등</a:t>
                      </a:r>
                      <a:endParaRPr lang="en-JM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나이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몸무게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주가 등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정형화 된 데이터로 비용소모가 적음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6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정성적 데이터의 특징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: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비정형 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주관적 내용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통계분석이 어려움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정량적 데이터의 특징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: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정형데이터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객관적 내용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통계분석이 용이함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id="{535A37B9-51B2-4F2C-B50C-1A924A73D128}"/>
              </a:ext>
            </a:extLst>
          </p:cNvPr>
          <p:cNvSpPr txBox="1">
            <a:spLocks/>
          </p:cNvSpPr>
          <p:nvPr/>
        </p:nvSpPr>
        <p:spPr>
          <a:xfrm>
            <a:off x="181204" y="437955"/>
            <a:ext cx="5902963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수집형태에 따른 분류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2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720" y="1336401"/>
            <a:ext cx="360040" cy="3871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자료형태에 따른 데이터의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198944312">
            <a:extLst>
              <a:ext uri="{FF2B5EF4-FFF2-40B4-BE49-F238E27FC236}">
                <a16:creationId xmlns:a16="http://schemas.microsoft.com/office/drawing/2014/main" id="{47ACB340-B852-47F6-9195-4A8E39C3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7" y="1811454"/>
            <a:ext cx="8021625" cy="22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8C53021-09B8-42B8-8900-812D1C366B72}"/>
              </a:ext>
            </a:extLst>
          </p:cNvPr>
          <p:cNvSpPr txBox="1">
            <a:spLocks/>
          </p:cNvSpPr>
          <p:nvPr/>
        </p:nvSpPr>
        <p:spPr>
          <a:xfrm>
            <a:off x="181204" y="437955"/>
            <a:ext cx="5326899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자료형태에 따른 분류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828BDE4-75FC-4383-A998-F9E5B5CD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Ⅱ.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활용방안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72DDDBB-804F-46BF-A58E-32F08487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415132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FF2AA644-6AE5-4AD1-94AE-7CAA5C6E3DEB}"/>
              </a:ext>
            </a:extLst>
          </p:cNvPr>
          <p:cNvSpPr>
            <a:spLocks noChangeAspect="1"/>
          </p:cNvSpPr>
          <p:nvPr/>
        </p:nvSpPr>
        <p:spPr>
          <a:xfrm>
            <a:off x="741088" y="195849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3"/>
            <a:ext cx="3178480" cy="1785103"/>
            <a:chOff x="1472558" y="998559"/>
            <a:chExt cx="2765965" cy="14325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변인들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간에 주목할 만한 관계가 있는지 찾아내는 방법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맥주를 구매하는 사람이 같이 땅콩을 더 많이 사는가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 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장바구니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),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상관관계 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연관 분석</a:t>
              </a: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62502499-68C0-466A-B760-DDF30FAA3FCE}"/>
              </a:ext>
            </a:extLst>
          </p:cNvPr>
          <p:cNvSpPr/>
          <p:nvPr/>
        </p:nvSpPr>
        <p:spPr>
          <a:xfrm>
            <a:off x="4430030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4615D265-3244-488D-836C-2AEF70E2EE40}"/>
              </a:ext>
            </a:extLst>
          </p:cNvPr>
          <p:cNvGrpSpPr/>
          <p:nvPr/>
        </p:nvGrpSpPr>
        <p:grpSpPr>
          <a:xfrm>
            <a:off x="5224432" y="1746403"/>
            <a:ext cx="3178480" cy="1785103"/>
            <a:chOff x="1472558" y="998559"/>
            <a:chExt cx="2765965" cy="143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7B0E3-7250-4DE0-9519-18F48C6D0446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문서를 분류하거나 그룹으로 나눌 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특성에 따라 분류를 할 때 사용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사용자는 어떤 특성을 가진 집단에 속하는가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카드 사용 내역에 따른 카드 추천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EFBFD-AD58-4B93-9007-58B2FFAC885F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유형 분석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분류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)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24" name="Block Arc 11">
            <a:extLst>
              <a:ext uri="{FF2B5EF4-FFF2-40B4-BE49-F238E27FC236}">
                <a16:creationId xmlns:a16="http://schemas.microsoft.com/office/drawing/2014/main" id="{F35D264F-2B24-49D7-A95B-DF2D101AAFA5}"/>
              </a:ext>
            </a:extLst>
          </p:cNvPr>
          <p:cNvSpPr/>
          <p:nvPr/>
        </p:nvSpPr>
        <p:spPr>
          <a:xfrm rot="10800000">
            <a:off x="4625887" y="194510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05B4ECC1-E804-4E34-A8EC-0A534F62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0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1216</Words>
  <Application>Microsoft Office PowerPoint</Application>
  <PresentationFormat>화면 슬라이드 쇼(16:9)</PresentationFormat>
  <Paragraphs>172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맑은 고딕</vt:lpstr>
      <vt:lpstr>배달의민족 도현</vt:lpstr>
      <vt:lpstr>배달의민족 주아</vt:lpstr>
      <vt:lpstr>배달의민족 한나는 열한살</vt:lpstr>
      <vt:lpstr>Arial</vt:lpstr>
      <vt:lpstr>Wingdings</vt:lpstr>
      <vt:lpstr>Cover and End Slide Master</vt:lpstr>
      <vt:lpstr>Contents Slide Master</vt:lpstr>
      <vt:lpstr>Section Break Slide Master</vt:lpstr>
      <vt:lpstr>데이터 바라보기</vt:lpstr>
      <vt:lpstr>  목차</vt:lpstr>
      <vt:lpstr>Ⅰ. 데이터의 이해</vt:lpstr>
      <vt:lpstr>  1. 데이터의 정의</vt:lpstr>
      <vt:lpstr> </vt:lpstr>
      <vt:lpstr>PowerPoint 프레젠테이션</vt:lpstr>
      <vt:lpstr>  </vt:lpstr>
      <vt:lpstr>Ⅱ. 데이터 활용방안</vt:lpstr>
      <vt:lpstr>  1. 빅데이터를 활용한 기본 테크닉</vt:lpstr>
      <vt:lpstr>  1. 빅데이터를 활용한 기본 테크닉</vt:lpstr>
      <vt:lpstr>  1. 빅데이터를 활용한 기본 테크닉</vt:lpstr>
      <vt:lpstr>  2. 분석 대상과 방법에 따른 분석 목적</vt:lpstr>
      <vt:lpstr>  3. 데이터 분석 방법</vt:lpstr>
      <vt:lpstr>  3. 데이터 분석 방법</vt:lpstr>
      <vt:lpstr>  3. 데이터 분석 방법</vt:lpstr>
      <vt:lpstr>  3. 데이터 분석 방법</vt:lpstr>
      <vt:lpstr>  3. 데이터 분석 방법</vt:lpstr>
      <vt:lpstr>Ⅲ. Python을 이용한                                                    데이터 셋 선택 </vt:lpstr>
      <vt:lpstr>  1. Pycharm, jupyter 란?</vt:lpstr>
      <vt:lpstr>  1. Pycharm, jupyter 란?</vt:lpstr>
      <vt:lpstr>  2. 데이터 수집관련 유용한 사이트</vt:lpstr>
      <vt:lpstr>  2. 데이터 수집관련 유용한 사이트</vt:lpstr>
      <vt:lpstr>  3. 데이터 파일 확장자 종류</vt:lpstr>
      <vt:lpstr>  3. 데이터 파일 확장자 종류</vt:lpstr>
      <vt:lpstr>  3. 데이터 파일 확장자 종류</vt:lpstr>
      <vt:lpstr>  3. 데이터 파일 확장자 종류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18654</cp:lastModifiedBy>
  <cp:revision>153</cp:revision>
  <dcterms:created xsi:type="dcterms:W3CDTF">2016-11-07T07:00:36Z</dcterms:created>
  <dcterms:modified xsi:type="dcterms:W3CDTF">2021-05-16T04:06:21Z</dcterms:modified>
</cp:coreProperties>
</file>