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59" r:id="rId2"/>
    <p:sldMasterId id="2147483664" r:id="rId3"/>
  </p:sldMasterIdLst>
  <p:notesMasterIdLst>
    <p:notesMasterId r:id="rId60"/>
  </p:notesMasterIdLst>
  <p:handoutMasterIdLst>
    <p:handoutMasterId r:id="rId61"/>
  </p:handoutMasterIdLst>
  <p:sldIdLst>
    <p:sldId id="256" r:id="rId4"/>
    <p:sldId id="257" r:id="rId5"/>
    <p:sldId id="294" r:id="rId6"/>
    <p:sldId id="305" r:id="rId7"/>
    <p:sldId id="306" r:id="rId8"/>
    <p:sldId id="307" r:id="rId9"/>
    <p:sldId id="308" r:id="rId10"/>
    <p:sldId id="31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290" r:id="rId30"/>
    <p:sldId id="258" r:id="rId31"/>
    <p:sldId id="295" r:id="rId32"/>
    <p:sldId id="292" r:id="rId33"/>
    <p:sldId id="261" r:id="rId34"/>
    <p:sldId id="265" r:id="rId35"/>
    <p:sldId id="262" r:id="rId36"/>
    <p:sldId id="286" r:id="rId37"/>
    <p:sldId id="287" r:id="rId38"/>
    <p:sldId id="267" r:id="rId39"/>
    <p:sldId id="269" r:id="rId40"/>
    <p:sldId id="268" r:id="rId41"/>
    <p:sldId id="271" r:id="rId42"/>
    <p:sldId id="272" r:id="rId43"/>
    <p:sldId id="266" r:id="rId44"/>
    <p:sldId id="273" r:id="rId45"/>
    <p:sldId id="297" r:id="rId46"/>
    <p:sldId id="264" r:id="rId47"/>
    <p:sldId id="277" r:id="rId48"/>
    <p:sldId id="278" r:id="rId49"/>
    <p:sldId id="270" r:id="rId50"/>
    <p:sldId id="279" r:id="rId51"/>
    <p:sldId id="281" r:id="rId52"/>
    <p:sldId id="282" r:id="rId53"/>
    <p:sldId id="283" r:id="rId54"/>
    <p:sldId id="289" r:id="rId55"/>
    <p:sldId id="296" r:id="rId56"/>
    <p:sldId id="298" r:id="rId57"/>
    <p:sldId id="299" r:id="rId58"/>
    <p:sldId id="304" r:id="rId5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howGuides="1">
      <p:cViewPr varScale="1">
        <p:scale>
          <a:sx n="81" d="100"/>
          <a:sy n="81" d="100"/>
        </p:scale>
        <p:origin x="96" y="1110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0-FA82-41BD-B4DD-3FEFDE6EB98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2-FA82-41BD-B4DD-3FEFDE6EB98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4-FA82-41BD-B4DD-3FEFDE6EB986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37-4606-8532-B72D14D9F9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alpha val="50000"/>
              </a:schemeClr>
            </a:solidFill>
          </c:spPr>
          <c:invertIfNegative val="0"/>
          <c:dPt>
            <c:idx val="1"/>
            <c:invertIfNegative val="0"/>
            <c:bubble3D val="0"/>
            <c:spPr>
              <a:solidFill>
                <a:schemeClr val="accent2"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FA82-41BD-B4DD-3FEFDE6EB98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FA82-41BD-B4DD-3FEFDE6EB98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FA82-41BD-B4DD-3FEFDE6EB986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24</c:v>
                </c:pt>
                <c:pt idx="1">
                  <c:v>44</c:v>
                </c:pt>
                <c:pt idx="2">
                  <c:v>18</c:v>
                </c:pt>
                <c:pt idx="3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37-4606-8532-B72D14D9F98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C-B603-4D18-B9FB-60D563F332B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D-B603-4D18-B9FB-60D563F332B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E-B603-4D18-B9FB-60D563F332B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F-B603-4D18-B9FB-60D563F332B4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20</c:v>
                </c:pt>
                <c:pt idx="1">
                  <c:v>15</c:v>
                </c:pt>
                <c:pt idx="2">
                  <c:v>25</c:v>
                </c:pt>
                <c:pt idx="3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37-4606-8532-B72D14D9F9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1"/>
        <c:overlap val="100"/>
        <c:axId val="50119424"/>
        <c:axId val="50120960"/>
      </c:barChart>
      <c:catAx>
        <c:axId val="501194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pPr>
            <a:endParaRPr lang="ko-KR"/>
          </a:p>
        </c:txPr>
        <c:crossAx val="50120960"/>
        <c:crosses val="autoZero"/>
        <c:auto val="1"/>
        <c:lblAlgn val="ctr"/>
        <c:lblOffset val="100"/>
        <c:noMultiLvlLbl val="0"/>
      </c:catAx>
      <c:valAx>
        <c:axId val="501209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501194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28C0-42AB-87BE-19E1BC74E4F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28C0-42AB-87BE-19E1BC74E4F0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28C0-42AB-87BE-19E1BC74E4F0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</c:v>
                </c:pt>
                <c:pt idx="1">
                  <c:v>30</c:v>
                </c:pt>
                <c:pt idx="2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8C0-42AB-87BE-19E1BC74E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DD2D9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29AC-4205-89C5-89D0E0E7161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4-29AC-4205-89C5-89D0E0E7161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29AC-4205-89C5-89D0E0E7161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2-29AC-4205-89C5-89D0E0E7161D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AC-4205-89C5-89D0E0E716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AC-4205-89C5-89D0E0E71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7"/>
        <c:overlap val="100"/>
        <c:axId val="58023296"/>
        <c:axId val="58041472"/>
      </c:barChart>
      <c:catAx>
        <c:axId val="5802329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58041472"/>
        <c:crosses val="autoZero"/>
        <c:auto val="1"/>
        <c:lblAlgn val="ctr"/>
        <c:lblOffset val="100"/>
        <c:noMultiLvlLbl val="0"/>
      </c:catAx>
      <c:valAx>
        <c:axId val="5804147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580232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D3D57-F3BB-4E5E-B091-1500A3C92E8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924DC90-2427-4BE5-A522-6ACD4563EB45}">
      <dgm:prSet phldrT="[Text]" custT="1"/>
      <dgm:spPr>
        <a:solidFill>
          <a:schemeClr val="accent1">
            <a:alpha val="20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9E545862-1292-4DB6-B36C-D6247532E625}" type="par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D5A33EB-119A-4BA7-8787-7DF55D1248BC}" type="sib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D67B1F7-C4FF-4E1E-94F4-69209A4E7C47}">
      <dgm:prSet phldrT="[Text]" custT="1"/>
      <dgm:spPr>
        <a:solidFill>
          <a:schemeClr val="accent3">
            <a:alpha val="60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BD4D3042-AB5C-4E8F-B8BE-BC3A20988EB3}" type="par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379D14A-425C-47B8-B779-1E5D839E4BC8}" type="sib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53563D61-A301-4644-8AE7-FCAFDA9A58AB}">
      <dgm:prSet phldrT="[Text]" custT="1"/>
      <dgm:spPr>
        <a:solidFill>
          <a:schemeClr val="accent4">
            <a:lumMod val="75000"/>
            <a:alpha val="70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B60323EE-B859-4184-88BB-62221AE106AB}" type="par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426A8813-506E-429E-87DB-53AA3F5535D1}" type="sib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BC44171-365F-452D-AE92-EBE2E89770BA}">
      <dgm:prSet phldrT="[Text]" custT="1"/>
      <dgm:spPr>
        <a:solidFill>
          <a:schemeClr val="accent5"/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7679D3FA-0101-42D1-A23D-75BD8EF1DA28}" type="parTrans" cxnId="{15D8F364-6809-49BA-A228-EAE95F4BE6B9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FF5F2014-EE5D-4FD1-9103-39F792365AE5}" type="sibTrans" cxnId="{15D8F364-6809-49BA-A228-EAE95F4BE6B9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85631E1F-364A-4A2A-9989-E896E5049557}">
      <dgm:prSet phldrT="[Text]" custT="1"/>
      <dgm:spPr>
        <a:solidFill>
          <a:schemeClr val="accent2">
            <a:alpha val="40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EBE3CA2F-C22D-4DAD-BBB2-CC29F3FBCF68}" type="par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DC75A793-C6A2-4960-947A-450C2653BBC6}" type="sib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6346E340-6B27-47A2-93A8-AA7F0249167F}" type="pres">
      <dgm:prSet presAssocID="{28FD3D57-F3BB-4E5E-B091-1500A3C92E81}" presName="Name0" presStyleCnt="0">
        <dgm:presLayoutVars>
          <dgm:dir/>
          <dgm:animLvl val="lvl"/>
          <dgm:resizeHandles val="exact"/>
        </dgm:presLayoutVars>
      </dgm:prSet>
      <dgm:spPr/>
    </dgm:pt>
    <dgm:pt modelId="{8351BCDF-D287-464A-AB10-4261CFFC4E79}" type="pres">
      <dgm:prSet presAssocID="{E924DC90-2427-4BE5-A522-6ACD4563EB45}" presName="Name8" presStyleCnt="0"/>
      <dgm:spPr/>
    </dgm:pt>
    <dgm:pt modelId="{864F954D-81D4-4546-B08E-448FBA7A18FE}" type="pres">
      <dgm:prSet presAssocID="{E924DC90-2427-4BE5-A522-6ACD4563EB45}" presName="level" presStyleLbl="node1" presStyleIdx="0" presStyleCnt="5" custScaleX="98552" custScaleY="139063">
        <dgm:presLayoutVars>
          <dgm:chMax val="1"/>
          <dgm:bulletEnabled val="1"/>
        </dgm:presLayoutVars>
      </dgm:prSet>
      <dgm:spPr/>
    </dgm:pt>
    <dgm:pt modelId="{A8AE7F33-3372-4D78-96A6-FD2B204E9D9D}" type="pres">
      <dgm:prSet presAssocID="{E924DC90-2427-4BE5-A522-6ACD4563EB4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5295FEF-34B7-47B0-80DB-E881F25871A9}" type="pres">
      <dgm:prSet presAssocID="{85631E1F-364A-4A2A-9989-E896E5049557}" presName="Name8" presStyleCnt="0"/>
      <dgm:spPr/>
    </dgm:pt>
    <dgm:pt modelId="{3CE8FECB-ADC6-4195-8C29-ECF1EEE9F8FA}" type="pres">
      <dgm:prSet presAssocID="{85631E1F-364A-4A2A-9989-E896E5049557}" presName="level" presStyleLbl="node1" presStyleIdx="1" presStyleCnt="5">
        <dgm:presLayoutVars>
          <dgm:chMax val="1"/>
          <dgm:bulletEnabled val="1"/>
        </dgm:presLayoutVars>
      </dgm:prSet>
      <dgm:spPr/>
    </dgm:pt>
    <dgm:pt modelId="{DC549F7C-7B63-4EBA-944C-0C5CAC570546}" type="pres">
      <dgm:prSet presAssocID="{85631E1F-364A-4A2A-9989-E896E504955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F7100C5-692A-476D-9242-E6DE2BFA407E}" type="pres">
      <dgm:prSet presAssocID="{9D67B1F7-C4FF-4E1E-94F4-69209A4E7C47}" presName="Name8" presStyleCnt="0"/>
      <dgm:spPr/>
    </dgm:pt>
    <dgm:pt modelId="{753AA43A-5097-42D8-A3EF-20B11215D8F3}" type="pres">
      <dgm:prSet presAssocID="{9D67B1F7-C4FF-4E1E-94F4-69209A4E7C47}" presName="level" presStyleLbl="node1" presStyleIdx="2" presStyleCnt="5">
        <dgm:presLayoutVars>
          <dgm:chMax val="1"/>
          <dgm:bulletEnabled val="1"/>
        </dgm:presLayoutVars>
      </dgm:prSet>
      <dgm:spPr/>
    </dgm:pt>
    <dgm:pt modelId="{7E617F38-6BB2-4E03-8198-FF7E7F898924}" type="pres">
      <dgm:prSet presAssocID="{9D67B1F7-C4FF-4E1E-94F4-69209A4E7C4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9C42FD2-6503-4F77-8487-9B33E0527141}" type="pres">
      <dgm:prSet presAssocID="{53563D61-A301-4644-8AE7-FCAFDA9A58AB}" presName="Name8" presStyleCnt="0"/>
      <dgm:spPr/>
    </dgm:pt>
    <dgm:pt modelId="{E6279944-4AC5-4561-B5D0-64EE0E57E695}" type="pres">
      <dgm:prSet presAssocID="{53563D61-A301-4644-8AE7-FCAFDA9A58AB}" presName="level" presStyleLbl="node1" presStyleIdx="3" presStyleCnt="5">
        <dgm:presLayoutVars>
          <dgm:chMax val="1"/>
          <dgm:bulletEnabled val="1"/>
        </dgm:presLayoutVars>
      </dgm:prSet>
      <dgm:spPr/>
    </dgm:pt>
    <dgm:pt modelId="{2E9D1362-172A-4369-8415-6E089FA67356}" type="pres">
      <dgm:prSet presAssocID="{53563D61-A301-4644-8AE7-FCAFDA9A58A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55855A1-EC9E-41EF-AA5C-B0A6C62BC58F}" type="pres">
      <dgm:prSet presAssocID="{9BC44171-365F-452D-AE92-EBE2E89770BA}" presName="Name8" presStyleCnt="0"/>
      <dgm:spPr/>
    </dgm:pt>
    <dgm:pt modelId="{285279A8-A2FF-4704-92DF-4753853CE322}" type="pres">
      <dgm:prSet presAssocID="{9BC44171-365F-452D-AE92-EBE2E89770BA}" presName="level" presStyleLbl="node1" presStyleIdx="4" presStyleCnt="5">
        <dgm:presLayoutVars>
          <dgm:chMax val="1"/>
          <dgm:bulletEnabled val="1"/>
        </dgm:presLayoutVars>
      </dgm:prSet>
      <dgm:spPr/>
    </dgm:pt>
    <dgm:pt modelId="{48B1057C-5EDF-4EC8-9A6B-B059EB7B0F8E}" type="pres">
      <dgm:prSet presAssocID="{9BC44171-365F-452D-AE92-EBE2E89770B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B12BB04-F4A3-4EE4-8FBB-E48047D2CED0}" type="presOf" srcId="{85631E1F-364A-4A2A-9989-E896E5049557}" destId="{3CE8FECB-ADC6-4195-8C29-ECF1EEE9F8FA}" srcOrd="0" destOrd="0" presId="urn:microsoft.com/office/officeart/2005/8/layout/pyramid1"/>
    <dgm:cxn modelId="{CBBB9C1A-6E62-4C78-89B4-FD250F011216}" type="presOf" srcId="{53563D61-A301-4644-8AE7-FCAFDA9A58AB}" destId="{E6279944-4AC5-4561-B5D0-64EE0E57E695}" srcOrd="0" destOrd="0" presId="urn:microsoft.com/office/officeart/2005/8/layout/pyramid1"/>
    <dgm:cxn modelId="{1263D722-8372-4789-B9F5-BFD8D9C870F1}" srcId="{28FD3D57-F3BB-4E5E-B091-1500A3C92E81}" destId="{9D67B1F7-C4FF-4E1E-94F4-69209A4E7C47}" srcOrd="2" destOrd="0" parTransId="{BD4D3042-AB5C-4E8F-B8BE-BC3A20988EB3}" sibTransId="{B379D14A-425C-47B8-B779-1E5D839E4BC8}"/>
    <dgm:cxn modelId="{15D8F364-6809-49BA-A228-EAE95F4BE6B9}" srcId="{28FD3D57-F3BB-4E5E-B091-1500A3C92E81}" destId="{9BC44171-365F-452D-AE92-EBE2E89770BA}" srcOrd="4" destOrd="0" parTransId="{7679D3FA-0101-42D1-A23D-75BD8EF1DA28}" sibTransId="{FF5F2014-EE5D-4FD1-9103-39F792365AE5}"/>
    <dgm:cxn modelId="{6EB07949-15DD-417E-8D8E-7E15F1BD5B44}" type="presOf" srcId="{28FD3D57-F3BB-4E5E-B091-1500A3C92E81}" destId="{6346E340-6B27-47A2-93A8-AA7F0249167F}" srcOrd="0" destOrd="0" presId="urn:microsoft.com/office/officeart/2005/8/layout/pyramid1"/>
    <dgm:cxn modelId="{F3697A49-7026-40CE-A2B9-71761A0223E3}" srcId="{28FD3D57-F3BB-4E5E-B091-1500A3C92E81}" destId="{53563D61-A301-4644-8AE7-FCAFDA9A58AB}" srcOrd="3" destOrd="0" parTransId="{B60323EE-B859-4184-88BB-62221AE106AB}" sibTransId="{426A8813-506E-429E-87DB-53AA3F5535D1}"/>
    <dgm:cxn modelId="{685D1073-2D3C-412E-A123-0EF4D596743E}" srcId="{28FD3D57-F3BB-4E5E-B091-1500A3C92E81}" destId="{E924DC90-2427-4BE5-A522-6ACD4563EB45}" srcOrd="0" destOrd="0" parTransId="{9E545862-1292-4DB6-B36C-D6247532E625}" sibTransId="{BD5A33EB-119A-4BA7-8787-7DF55D1248BC}"/>
    <dgm:cxn modelId="{4776AD8D-1110-44FA-9D3A-90D205DD7811}" type="presOf" srcId="{9D67B1F7-C4FF-4E1E-94F4-69209A4E7C47}" destId="{7E617F38-6BB2-4E03-8198-FF7E7F898924}" srcOrd="1" destOrd="0" presId="urn:microsoft.com/office/officeart/2005/8/layout/pyramid1"/>
    <dgm:cxn modelId="{3DB803A8-7251-4664-9695-7E3CE5B67A32}" type="presOf" srcId="{9D67B1F7-C4FF-4E1E-94F4-69209A4E7C47}" destId="{753AA43A-5097-42D8-A3EF-20B11215D8F3}" srcOrd="0" destOrd="0" presId="urn:microsoft.com/office/officeart/2005/8/layout/pyramid1"/>
    <dgm:cxn modelId="{689B59B0-BF9D-489D-8A96-D6B2CF499ABF}" srcId="{28FD3D57-F3BB-4E5E-B091-1500A3C92E81}" destId="{85631E1F-364A-4A2A-9989-E896E5049557}" srcOrd="1" destOrd="0" parTransId="{EBE3CA2F-C22D-4DAD-BBB2-CC29F3FBCF68}" sibTransId="{DC75A793-C6A2-4960-947A-450C2653BBC6}"/>
    <dgm:cxn modelId="{3F86B2C8-9594-40E7-ABA9-416E2AF9DB5E}" type="presOf" srcId="{53563D61-A301-4644-8AE7-FCAFDA9A58AB}" destId="{2E9D1362-172A-4369-8415-6E089FA67356}" srcOrd="1" destOrd="0" presId="urn:microsoft.com/office/officeart/2005/8/layout/pyramid1"/>
    <dgm:cxn modelId="{85CC20C9-20D6-4938-8B06-4A4BF5FAFC13}" type="presOf" srcId="{85631E1F-364A-4A2A-9989-E896E5049557}" destId="{DC549F7C-7B63-4EBA-944C-0C5CAC570546}" srcOrd="1" destOrd="0" presId="urn:microsoft.com/office/officeart/2005/8/layout/pyramid1"/>
    <dgm:cxn modelId="{8E98FCCE-A77B-4260-A391-F8BA607617F6}" type="presOf" srcId="{9BC44171-365F-452D-AE92-EBE2E89770BA}" destId="{285279A8-A2FF-4704-92DF-4753853CE322}" srcOrd="0" destOrd="0" presId="urn:microsoft.com/office/officeart/2005/8/layout/pyramid1"/>
    <dgm:cxn modelId="{AB58DADB-8940-4EA4-964D-7D5DE1B04A74}" type="presOf" srcId="{E924DC90-2427-4BE5-A522-6ACD4563EB45}" destId="{864F954D-81D4-4546-B08E-448FBA7A18FE}" srcOrd="0" destOrd="0" presId="urn:microsoft.com/office/officeart/2005/8/layout/pyramid1"/>
    <dgm:cxn modelId="{7DDA8BED-A6C3-48FB-9E88-2BFC677B78DD}" type="presOf" srcId="{E924DC90-2427-4BE5-A522-6ACD4563EB45}" destId="{A8AE7F33-3372-4D78-96A6-FD2B204E9D9D}" srcOrd="1" destOrd="0" presId="urn:microsoft.com/office/officeart/2005/8/layout/pyramid1"/>
    <dgm:cxn modelId="{711511F5-BAAE-49AB-B24B-404CAE42F639}" type="presOf" srcId="{9BC44171-365F-452D-AE92-EBE2E89770BA}" destId="{48B1057C-5EDF-4EC8-9A6B-B059EB7B0F8E}" srcOrd="1" destOrd="0" presId="urn:microsoft.com/office/officeart/2005/8/layout/pyramid1"/>
    <dgm:cxn modelId="{1AB87000-C07D-480B-A189-0BE15EF4F38D}" type="presParOf" srcId="{6346E340-6B27-47A2-93A8-AA7F0249167F}" destId="{8351BCDF-D287-464A-AB10-4261CFFC4E79}" srcOrd="0" destOrd="0" presId="urn:microsoft.com/office/officeart/2005/8/layout/pyramid1"/>
    <dgm:cxn modelId="{CE03B430-D862-44BC-9846-5F8183487706}" type="presParOf" srcId="{8351BCDF-D287-464A-AB10-4261CFFC4E79}" destId="{864F954D-81D4-4546-B08E-448FBA7A18FE}" srcOrd="0" destOrd="0" presId="urn:microsoft.com/office/officeart/2005/8/layout/pyramid1"/>
    <dgm:cxn modelId="{E5C38D08-0578-4479-89E2-23976998D164}" type="presParOf" srcId="{8351BCDF-D287-464A-AB10-4261CFFC4E79}" destId="{A8AE7F33-3372-4D78-96A6-FD2B204E9D9D}" srcOrd="1" destOrd="0" presId="urn:microsoft.com/office/officeart/2005/8/layout/pyramid1"/>
    <dgm:cxn modelId="{A80B9CFC-7CB4-4981-BDDB-531F1B40E71D}" type="presParOf" srcId="{6346E340-6B27-47A2-93A8-AA7F0249167F}" destId="{45295FEF-34B7-47B0-80DB-E881F25871A9}" srcOrd="1" destOrd="0" presId="urn:microsoft.com/office/officeart/2005/8/layout/pyramid1"/>
    <dgm:cxn modelId="{359F762E-F734-4A8D-A774-8A40F4E1BE98}" type="presParOf" srcId="{45295FEF-34B7-47B0-80DB-E881F25871A9}" destId="{3CE8FECB-ADC6-4195-8C29-ECF1EEE9F8FA}" srcOrd="0" destOrd="0" presId="urn:microsoft.com/office/officeart/2005/8/layout/pyramid1"/>
    <dgm:cxn modelId="{819969D3-1031-41BF-9DC8-AC48B864D7B3}" type="presParOf" srcId="{45295FEF-34B7-47B0-80DB-E881F25871A9}" destId="{DC549F7C-7B63-4EBA-944C-0C5CAC570546}" srcOrd="1" destOrd="0" presId="urn:microsoft.com/office/officeart/2005/8/layout/pyramid1"/>
    <dgm:cxn modelId="{A040AF9B-FC14-41CA-BF2E-E76AC0EBFC64}" type="presParOf" srcId="{6346E340-6B27-47A2-93A8-AA7F0249167F}" destId="{BF7100C5-692A-476D-9242-E6DE2BFA407E}" srcOrd="2" destOrd="0" presId="urn:microsoft.com/office/officeart/2005/8/layout/pyramid1"/>
    <dgm:cxn modelId="{04288B41-7DFD-4FC2-8A8D-B63A0A0FE801}" type="presParOf" srcId="{BF7100C5-692A-476D-9242-E6DE2BFA407E}" destId="{753AA43A-5097-42D8-A3EF-20B11215D8F3}" srcOrd="0" destOrd="0" presId="urn:microsoft.com/office/officeart/2005/8/layout/pyramid1"/>
    <dgm:cxn modelId="{79B9A5B4-E40C-4337-B33E-9C47F69544F4}" type="presParOf" srcId="{BF7100C5-692A-476D-9242-E6DE2BFA407E}" destId="{7E617F38-6BB2-4E03-8198-FF7E7F898924}" srcOrd="1" destOrd="0" presId="urn:microsoft.com/office/officeart/2005/8/layout/pyramid1"/>
    <dgm:cxn modelId="{33678D0F-E218-49DE-A7FE-8B4282EE1B07}" type="presParOf" srcId="{6346E340-6B27-47A2-93A8-AA7F0249167F}" destId="{29C42FD2-6503-4F77-8487-9B33E0527141}" srcOrd="3" destOrd="0" presId="urn:microsoft.com/office/officeart/2005/8/layout/pyramid1"/>
    <dgm:cxn modelId="{5DBBD9DD-03C4-45BA-B818-4E70AF7D2AB0}" type="presParOf" srcId="{29C42FD2-6503-4F77-8487-9B33E0527141}" destId="{E6279944-4AC5-4561-B5D0-64EE0E57E695}" srcOrd="0" destOrd="0" presId="urn:microsoft.com/office/officeart/2005/8/layout/pyramid1"/>
    <dgm:cxn modelId="{0A30A20B-147C-46D0-8028-044EC5FEFB16}" type="presParOf" srcId="{29C42FD2-6503-4F77-8487-9B33E0527141}" destId="{2E9D1362-172A-4369-8415-6E089FA67356}" srcOrd="1" destOrd="0" presId="urn:microsoft.com/office/officeart/2005/8/layout/pyramid1"/>
    <dgm:cxn modelId="{6629739C-DFF9-4FED-981E-805B672D0FBF}" type="presParOf" srcId="{6346E340-6B27-47A2-93A8-AA7F0249167F}" destId="{E55855A1-EC9E-41EF-AA5C-B0A6C62BC58F}" srcOrd="4" destOrd="0" presId="urn:microsoft.com/office/officeart/2005/8/layout/pyramid1"/>
    <dgm:cxn modelId="{0397D217-477B-4E88-A040-3CEEAD355F7E}" type="presParOf" srcId="{E55855A1-EC9E-41EF-AA5C-B0A6C62BC58F}" destId="{285279A8-A2FF-4704-92DF-4753853CE322}" srcOrd="0" destOrd="0" presId="urn:microsoft.com/office/officeart/2005/8/layout/pyramid1"/>
    <dgm:cxn modelId="{02168ACE-22E8-4009-A54D-1E9E8F107123}" type="presParOf" srcId="{E55855A1-EC9E-41EF-AA5C-B0A6C62BC58F}" destId="{48B1057C-5EDF-4EC8-9A6B-B059EB7B0F8E}" srcOrd="1" destOrd="0" presId="urn:microsoft.com/office/officeart/2005/8/layout/pyramid1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F954D-81D4-4546-B08E-448FBA7A18FE}">
      <dsp:nvSpPr>
        <dsp:cNvPr id="0" name=""/>
        <dsp:cNvSpPr/>
      </dsp:nvSpPr>
      <dsp:spPr>
        <a:xfrm>
          <a:off x="1419907" y="0"/>
          <a:ext cx="968113" cy="919937"/>
        </a:xfrm>
        <a:prstGeom prst="trapezoid">
          <a:avLst>
            <a:gd name="adj" fmla="val 53392"/>
          </a:avLst>
        </a:prstGeom>
        <a:solidFill>
          <a:schemeClr val="accent1">
            <a:alpha val="20000"/>
          </a:schemeClr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1419907" y="0"/>
        <a:ext cx="968113" cy="919937"/>
      </dsp:txXfrm>
    </dsp:sp>
    <dsp:sp modelId="{3CE8FECB-ADC6-4195-8C29-ECF1EEE9F8FA}">
      <dsp:nvSpPr>
        <dsp:cNvPr id="0" name=""/>
        <dsp:cNvSpPr/>
      </dsp:nvSpPr>
      <dsp:spPr>
        <a:xfrm>
          <a:off x="1059596" y="919937"/>
          <a:ext cx="1688735" cy="661525"/>
        </a:xfrm>
        <a:prstGeom prst="trapezoid">
          <a:avLst>
            <a:gd name="adj" fmla="val 53392"/>
          </a:avLst>
        </a:prstGeom>
        <a:solidFill>
          <a:schemeClr val="accent2">
            <a:alpha val="40000"/>
          </a:schemeClr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1355125" y="919937"/>
        <a:ext cx="1097678" cy="661525"/>
      </dsp:txXfrm>
    </dsp:sp>
    <dsp:sp modelId="{753AA43A-5097-42D8-A3EF-20B11215D8F3}">
      <dsp:nvSpPr>
        <dsp:cNvPr id="0" name=""/>
        <dsp:cNvSpPr/>
      </dsp:nvSpPr>
      <dsp:spPr>
        <a:xfrm>
          <a:off x="706397" y="1581463"/>
          <a:ext cx="2395133" cy="661525"/>
        </a:xfrm>
        <a:prstGeom prst="trapezoid">
          <a:avLst>
            <a:gd name="adj" fmla="val 53392"/>
          </a:avLst>
        </a:prstGeom>
        <a:solidFill>
          <a:schemeClr val="accent3">
            <a:alpha val="60000"/>
          </a:schemeClr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1125546" y="1581463"/>
        <a:ext cx="1556836" cy="661525"/>
      </dsp:txXfrm>
    </dsp:sp>
    <dsp:sp modelId="{E6279944-4AC5-4561-B5D0-64EE0E57E695}">
      <dsp:nvSpPr>
        <dsp:cNvPr id="0" name=""/>
        <dsp:cNvSpPr/>
      </dsp:nvSpPr>
      <dsp:spPr>
        <a:xfrm>
          <a:off x="353198" y="2242989"/>
          <a:ext cx="3101531" cy="661525"/>
        </a:xfrm>
        <a:prstGeom prst="trapezoid">
          <a:avLst>
            <a:gd name="adj" fmla="val 53392"/>
          </a:avLst>
        </a:prstGeom>
        <a:solidFill>
          <a:schemeClr val="accent4">
            <a:lumMod val="75000"/>
            <a:alpha val="70000"/>
          </a:schemeClr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895966" y="2242989"/>
        <a:ext cx="2015995" cy="661525"/>
      </dsp:txXfrm>
    </dsp:sp>
    <dsp:sp modelId="{285279A8-A2FF-4704-92DF-4753853CE322}">
      <dsp:nvSpPr>
        <dsp:cNvPr id="0" name=""/>
        <dsp:cNvSpPr/>
      </dsp:nvSpPr>
      <dsp:spPr>
        <a:xfrm>
          <a:off x="0" y="2904515"/>
          <a:ext cx="3807928" cy="661525"/>
        </a:xfrm>
        <a:prstGeom prst="trapezoid">
          <a:avLst>
            <a:gd name="adj" fmla="val 53392"/>
          </a:avLst>
        </a:prstGeom>
        <a:solidFill>
          <a:schemeClr val="accent5"/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666387" y="2904515"/>
        <a:ext cx="2475153" cy="661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1E857-FA80-42FD-B162-41B2A2E1E1C0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5F6BE-D3C4-49DD-B713-542D433C8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0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3F161-EA16-4540-AD6C-54BDB9687A6A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AE9C2-5881-4A10-94B1-2302DB879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5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62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01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195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361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981" y="543613"/>
            <a:ext cx="174011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C64DFBE-D021-44BF-84ED-0689DA9792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8088BE3-25C4-4317-8E12-7D1A9D090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64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55776" y="1263998"/>
            <a:ext cx="2772000" cy="34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3752" y="1263998"/>
            <a:ext cx="1835776" cy="1728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33752" y="2991806"/>
            <a:ext cx="183577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81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411760" y="3939902"/>
            <a:ext cx="2160240" cy="1203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000" y="0"/>
            <a:ext cx="2160240" cy="1203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11760" y="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240" y="118350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871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11484"/>
            <a:ext cx="339430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75616" y="1443924"/>
            <a:ext cx="3104295" cy="2135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780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0" y="2890433"/>
            <a:ext cx="9144000" cy="2253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20696" y="1552933"/>
            <a:ext cx="1298551" cy="2242953"/>
            <a:chOff x="2627784" y="1825002"/>
            <a:chExt cx="1198166" cy="2069560"/>
          </a:xfrm>
        </p:grpSpPr>
        <p:sp>
          <p:nvSpPr>
            <p:cNvPr id="9" name="Rounded Rectangle 8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3" name="Oval 12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Picture Placeholder 2"/>
          <p:cNvSpPr>
            <a:spLocks noGrp="1"/>
          </p:cNvSpPr>
          <p:nvPr userDrawn="1">
            <p:ph type="pic" idx="1" hasCustomPrompt="1"/>
          </p:nvPr>
        </p:nvSpPr>
        <p:spPr>
          <a:xfrm>
            <a:off x="994588" y="174283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910527" y="2088604"/>
            <a:ext cx="1298551" cy="2242953"/>
            <a:chOff x="2627784" y="1825002"/>
            <a:chExt cx="1198166" cy="2069560"/>
          </a:xfrm>
        </p:grpSpPr>
        <p:sp>
          <p:nvSpPr>
            <p:cNvPr id="17" name="Rounded Rectangle 1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0" name="Oval 1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2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84419" y="229178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900358" y="1383368"/>
            <a:ext cx="1298551" cy="2242953"/>
            <a:chOff x="2627784" y="1825002"/>
            <a:chExt cx="1198166" cy="2069560"/>
          </a:xfrm>
        </p:grpSpPr>
        <p:sp>
          <p:nvSpPr>
            <p:cNvPr id="24" name="Rounded Rectangle 23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7" name="Oval 26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ounded Rectangle 27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974250" y="1586548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890188" y="2345021"/>
            <a:ext cx="1298551" cy="2242953"/>
            <a:chOff x="2627784" y="1825002"/>
            <a:chExt cx="1198166" cy="2069560"/>
          </a:xfrm>
        </p:grpSpPr>
        <p:sp>
          <p:nvSpPr>
            <p:cNvPr id="31" name="Rounded Rectangle 3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Rounded Rectangle 3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4080" y="2548201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4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119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0292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0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968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0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2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3003550"/>
            <a:ext cx="9144001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55576" y="2157550"/>
            <a:ext cx="1692000" cy="169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AFCF31D-C6CE-4C4C-AE5A-2A4429FEF2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25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046842" y="807554"/>
            <a:ext cx="7050317" cy="3528392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403648" y="1131590"/>
            <a:ext cx="6336704" cy="28803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1043608" y="2924944"/>
            <a:ext cx="7056784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43608" y="3513851"/>
            <a:ext cx="7056784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pic>
        <p:nvPicPr>
          <p:cNvPr id="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915" y="1318423"/>
            <a:ext cx="985234" cy="146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13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9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584000" y="25735"/>
            <a:ext cx="7560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14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76326" y="1262118"/>
            <a:ext cx="1584176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9108504" cy="82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1798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23433" y="1437715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5167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113226" y="1442119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2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7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000" y="179550"/>
            <a:ext cx="8784000" cy="478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44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20000" y="442505"/>
            <a:ext cx="7704000" cy="42813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30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1635646"/>
            <a:ext cx="4217146" cy="2310733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7764" y="1731146"/>
            <a:ext cx="2952328" cy="1905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2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3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8" r:id="rId2"/>
    <p:sldLayoutId id="214748368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13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70" r:id="rId4"/>
    <p:sldLayoutId id="2147483674" r:id="rId5"/>
    <p:sldLayoutId id="2147483673" r:id="rId6"/>
    <p:sldLayoutId id="2147483672" r:id="rId7"/>
    <p:sldLayoutId id="2147483675" r:id="rId8"/>
    <p:sldLayoutId id="2147483677" r:id="rId9"/>
    <p:sldLayoutId id="2147483676" r:id="rId10"/>
    <p:sldLayoutId id="2147483682" r:id="rId11"/>
    <p:sldLayoutId id="2147483683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78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eoul.go.kr/index.do" TargetMode="External"/><Relationship Id="rId2" Type="http://schemas.openxmlformats.org/officeDocument/2006/relationships/hyperlink" Target="https://www.data.go.kr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-1949" y="3185184"/>
            <a:ext cx="9143998" cy="540000"/>
          </a:xfrm>
          <a:prstGeom prst="rect">
            <a:avLst/>
          </a:prstGeom>
        </p:spPr>
        <p:txBody>
          <a:bodyPr/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설문지 작성 요령과 데이터 </a:t>
            </a: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EDA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26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7695D39D-D26B-448F-876C-F0DDAE241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87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7271116" cy="387171"/>
          </a:xfrm>
        </p:spPr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1. 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빅데이터를 활용한 기본 테크닉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빅데이터를 활용한 기본 테크닉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Oval 7">
            <a:extLst>
              <a:ext uri="{FF2B5EF4-FFF2-40B4-BE49-F238E27FC236}">
                <a16:creationId xmlns:a16="http://schemas.microsoft.com/office/drawing/2014/main" id="{79EAF8CD-EFB4-4B63-8102-0A334D7F34C3}"/>
              </a:ext>
            </a:extLst>
          </p:cNvPr>
          <p:cNvSpPr/>
          <p:nvPr/>
        </p:nvSpPr>
        <p:spPr>
          <a:xfrm>
            <a:off x="599118" y="1817884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40">
            <a:extLst>
              <a:ext uri="{FF2B5EF4-FFF2-40B4-BE49-F238E27FC236}">
                <a16:creationId xmlns:a16="http://schemas.microsoft.com/office/drawing/2014/main" id="{FC770E26-95DF-475B-BA8A-773F9FE421A6}"/>
              </a:ext>
            </a:extLst>
          </p:cNvPr>
          <p:cNvGrpSpPr/>
          <p:nvPr/>
        </p:nvGrpSpPr>
        <p:grpSpPr>
          <a:xfrm>
            <a:off x="1393520" y="1746402"/>
            <a:ext cx="3178480" cy="1785103"/>
            <a:chOff x="1472558" y="998559"/>
            <a:chExt cx="2765965" cy="143251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9C106D3-5E1C-414A-B8EC-00796A4D751E}"/>
                </a:ext>
              </a:extLst>
            </p:cNvPr>
            <p:cNvSpPr txBox="1"/>
            <p:nvPr/>
          </p:nvSpPr>
          <p:spPr>
            <a:xfrm>
              <a:off x="1606697" y="1369036"/>
              <a:ext cx="2564602" cy="1062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훈련 데이터로부터 학습한 알려진 특성을 활용해 예측하는 방법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 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분류도 가능하다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.</a:t>
              </a: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Ex)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 다양한 딥러닝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, </a:t>
              </a:r>
              <a:r>
                <a:rPr lang="ko-KR" alt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머신러닝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 등 광범위 하게 사용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953F05-10C5-4E43-B0FE-7E2D8AEDDEFA}"/>
                </a:ext>
              </a:extLst>
            </p:cNvPr>
            <p:cNvSpPr txBox="1"/>
            <p:nvPr/>
          </p:nvSpPr>
          <p:spPr>
            <a:xfrm>
              <a:off x="1472558" y="998559"/>
              <a:ext cx="2765965" cy="370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기계 학습</a:t>
              </a:r>
            </a:p>
          </p:txBody>
        </p:sp>
      </p:grpSp>
      <p:sp>
        <p:nvSpPr>
          <p:cNvPr id="19" name="Oval 7">
            <a:extLst>
              <a:ext uri="{FF2B5EF4-FFF2-40B4-BE49-F238E27FC236}">
                <a16:creationId xmlns:a16="http://schemas.microsoft.com/office/drawing/2014/main" id="{62502499-68C0-466A-B760-DDF30FAA3FCE}"/>
              </a:ext>
            </a:extLst>
          </p:cNvPr>
          <p:cNvSpPr/>
          <p:nvPr/>
        </p:nvSpPr>
        <p:spPr>
          <a:xfrm>
            <a:off x="4430030" y="1817884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Group 40">
            <a:extLst>
              <a:ext uri="{FF2B5EF4-FFF2-40B4-BE49-F238E27FC236}">
                <a16:creationId xmlns:a16="http://schemas.microsoft.com/office/drawing/2014/main" id="{4615D265-3244-488D-836C-2AEF70E2EE40}"/>
              </a:ext>
            </a:extLst>
          </p:cNvPr>
          <p:cNvGrpSpPr/>
          <p:nvPr/>
        </p:nvGrpSpPr>
        <p:grpSpPr>
          <a:xfrm>
            <a:off x="5224432" y="1746403"/>
            <a:ext cx="3178480" cy="1785103"/>
            <a:chOff x="1472558" y="998559"/>
            <a:chExt cx="2765965" cy="143251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F7B0E3-7250-4DE0-9519-18F48C6D0446}"/>
                </a:ext>
              </a:extLst>
            </p:cNvPr>
            <p:cNvSpPr txBox="1"/>
            <p:nvPr/>
          </p:nvSpPr>
          <p:spPr>
            <a:xfrm>
              <a:off x="1606697" y="1369036"/>
              <a:ext cx="2564602" cy="1062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독립변수의 변화에 따라 종속변수가 어떻게 변하는지 보며 인과 관계를 파악할 때 사용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endParaRP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Ex)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 구매자의 나이가 구매 차량의 타입에 어떤 영향을 미치는가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?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3EFBFD-AD58-4B93-9007-58B2FFAC885F}"/>
                </a:ext>
              </a:extLst>
            </p:cNvPr>
            <p:cNvSpPr txBox="1"/>
            <p:nvPr/>
          </p:nvSpPr>
          <p:spPr>
            <a:xfrm>
              <a:off x="1472558" y="998559"/>
              <a:ext cx="2765965" cy="370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회귀 분석</a:t>
              </a:r>
            </a:p>
          </p:txBody>
        </p:sp>
      </p:grpSp>
      <p:sp>
        <p:nvSpPr>
          <p:cNvPr id="25" name="Rectangle 7">
            <a:extLst>
              <a:ext uri="{FF2B5EF4-FFF2-40B4-BE49-F238E27FC236}">
                <a16:creationId xmlns:a16="http://schemas.microsoft.com/office/drawing/2014/main" id="{54D57FCB-E303-447E-8524-F279578357DE}"/>
              </a:ext>
            </a:extLst>
          </p:cNvPr>
          <p:cNvSpPr/>
          <p:nvPr/>
        </p:nvSpPr>
        <p:spPr>
          <a:xfrm>
            <a:off x="4573621" y="1938839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Freeform 108">
            <a:extLst>
              <a:ext uri="{FF2B5EF4-FFF2-40B4-BE49-F238E27FC236}">
                <a16:creationId xmlns:a16="http://schemas.microsoft.com/office/drawing/2014/main" id="{BCC73431-7865-4C33-8DA9-07E29258B965}"/>
              </a:ext>
            </a:extLst>
          </p:cNvPr>
          <p:cNvSpPr/>
          <p:nvPr/>
        </p:nvSpPr>
        <p:spPr>
          <a:xfrm>
            <a:off x="728676" y="1924815"/>
            <a:ext cx="325521" cy="38540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CB3086-47C9-44DA-A56A-F9562D144F01}"/>
              </a:ext>
            </a:extLst>
          </p:cNvPr>
          <p:cNvSpPr txBox="1"/>
          <p:nvPr/>
        </p:nvSpPr>
        <p:spPr>
          <a:xfrm>
            <a:off x="182959" y="26132"/>
            <a:ext cx="26608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Ⅱ. 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데이터 활용방안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24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11830DBA-6E38-4269-B731-67936E368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790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7343124" cy="387171"/>
          </a:xfrm>
        </p:spPr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1. 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빅데이터를 활용한 기본 테크닉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빅데이터를 활용한 기본 테크닉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Oval 7">
            <a:extLst>
              <a:ext uri="{FF2B5EF4-FFF2-40B4-BE49-F238E27FC236}">
                <a16:creationId xmlns:a16="http://schemas.microsoft.com/office/drawing/2014/main" id="{79EAF8CD-EFB4-4B63-8102-0A334D7F34C3}"/>
              </a:ext>
            </a:extLst>
          </p:cNvPr>
          <p:cNvSpPr/>
          <p:nvPr/>
        </p:nvSpPr>
        <p:spPr>
          <a:xfrm>
            <a:off x="599118" y="1817884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40">
            <a:extLst>
              <a:ext uri="{FF2B5EF4-FFF2-40B4-BE49-F238E27FC236}">
                <a16:creationId xmlns:a16="http://schemas.microsoft.com/office/drawing/2014/main" id="{FC770E26-95DF-475B-BA8A-773F9FE421A6}"/>
              </a:ext>
            </a:extLst>
          </p:cNvPr>
          <p:cNvGrpSpPr/>
          <p:nvPr/>
        </p:nvGrpSpPr>
        <p:grpSpPr>
          <a:xfrm>
            <a:off x="1393520" y="1746401"/>
            <a:ext cx="3178480" cy="1538882"/>
            <a:chOff x="1472558" y="998559"/>
            <a:chExt cx="2765965" cy="123492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9C106D3-5E1C-414A-B8EC-00796A4D751E}"/>
                </a:ext>
              </a:extLst>
            </p:cNvPr>
            <p:cNvSpPr txBox="1"/>
            <p:nvPr/>
          </p:nvSpPr>
          <p:spPr>
            <a:xfrm>
              <a:off x="1606697" y="1369036"/>
              <a:ext cx="2564602" cy="864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특정 주제에 대해 말하거나 글을 쓴 사람의 감정을 분석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endParaRP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Ex)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 상품의 리뷰 분석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, 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고객의 평가 분석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, 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뉴스에 대한 여론 분석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953F05-10C5-4E43-B0FE-7E2D8AEDDEFA}"/>
                </a:ext>
              </a:extLst>
            </p:cNvPr>
            <p:cNvSpPr txBox="1"/>
            <p:nvPr/>
          </p:nvSpPr>
          <p:spPr>
            <a:xfrm>
              <a:off x="1472558" y="998559"/>
              <a:ext cx="2765965" cy="370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감정 분석</a:t>
              </a:r>
            </a:p>
          </p:txBody>
        </p:sp>
      </p:grpSp>
      <p:sp>
        <p:nvSpPr>
          <p:cNvPr id="20" name="Rounded Rectangle 5">
            <a:extLst>
              <a:ext uri="{FF2B5EF4-FFF2-40B4-BE49-F238E27FC236}">
                <a16:creationId xmlns:a16="http://schemas.microsoft.com/office/drawing/2014/main" id="{86A2EE45-1CEA-41EC-A5AA-F9C66CC531A2}"/>
              </a:ext>
            </a:extLst>
          </p:cNvPr>
          <p:cNvSpPr/>
          <p:nvPr/>
        </p:nvSpPr>
        <p:spPr>
          <a:xfrm flipH="1">
            <a:off x="720095" y="1977234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C7A79A-BED5-4F81-B63B-5363339AADFA}"/>
              </a:ext>
            </a:extLst>
          </p:cNvPr>
          <p:cNvSpPr txBox="1"/>
          <p:nvPr/>
        </p:nvSpPr>
        <p:spPr>
          <a:xfrm>
            <a:off x="182959" y="26132"/>
            <a:ext cx="26608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Ⅱ. 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데이터 활용방안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5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D8820968-7E9C-4116-A5EF-038A8AC76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125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8207220" cy="387171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2. 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대상과 방법에 따른 분석 목적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분석 대상과 방법에 따른 분석 목적</a:t>
            </a:r>
          </a:p>
        </p:txBody>
      </p:sp>
      <p:pic>
        <p:nvPicPr>
          <p:cNvPr id="10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E9C8CA1B-53C9-4120-8113-32B3CC782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73" name="_x193802560">
            <a:extLst>
              <a:ext uri="{FF2B5EF4-FFF2-40B4-BE49-F238E27FC236}">
                <a16:creationId xmlns:a16="http://schemas.microsoft.com/office/drawing/2014/main" id="{F7A243F8-9462-4944-85CA-1A7591A3C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" b="8139"/>
          <a:stretch>
            <a:fillRect/>
          </a:stretch>
        </p:blipFill>
        <p:spPr bwMode="auto">
          <a:xfrm>
            <a:off x="692391" y="1633310"/>
            <a:ext cx="7468427" cy="289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C81513-D7CC-4979-9BF8-5342216ABAE3}"/>
              </a:ext>
            </a:extLst>
          </p:cNvPr>
          <p:cNvSpPr txBox="1"/>
          <p:nvPr/>
        </p:nvSpPr>
        <p:spPr>
          <a:xfrm>
            <a:off x="182959" y="26132"/>
            <a:ext cx="26608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Ⅱ. 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데이터 활용방안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141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5254891" cy="387171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3. 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분석 방법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데이터 분석 방법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097" name="_x198947192">
            <a:extLst>
              <a:ext uri="{FF2B5EF4-FFF2-40B4-BE49-F238E27FC236}">
                <a16:creationId xmlns:a16="http://schemas.microsoft.com/office/drawing/2014/main" id="{762FE2AC-F4EA-4982-88AE-601EEC7EE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403" y="1511677"/>
            <a:ext cx="6393194" cy="149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40">
            <a:extLst>
              <a:ext uri="{FF2B5EF4-FFF2-40B4-BE49-F238E27FC236}">
                <a16:creationId xmlns:a16="http://schemas.microsoft.com/office/drawing/2014/main" id="{CD1E36DF-D915-4211-8656-116D415B3316}"/>
              </a:ext>
            </a:extLst>
          </p:cNvPr>
          <p:cNvGrpSpPr/>
          <p:nvPr/>
        </p:nvGrpSpPr>
        <p:grpSpPr>
          <a:xfrm>
            <a:off x="860417" y="3292443"/>
            <a:ext cx="7354944" cy="1138774"/>
            <a:chOff x="1472558" y="998559"/>
            <a:chExt cx="2765965" cy="91384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E09C8C-7EC3-4F9E-B56C-3BF40B1EA5A4}"/>
                </a:ext>
              </a:extLst>
            </p:cNvPr>
            <p:cNvSpPr txBox="1"/>
            <p:nvPr/>
          </p:nvSpPr>
          <p:spPr>
            <a:xfrm>
              <a:off x="1586068" y="1319640"/>
              <a:ext cx="2564602" cy="592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데이터 셋 선택에 앞서 분석대상의 비즈니스 도메인에 대한 이해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+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프로젝트 목표를 정확하게 설정하는 것이 필수이며 필요한 데이터를 선택하는 단계이다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목표데이터를 구성하고 다음단계인 </a:t>
              </a:r>
              <a:r>
                <a:rPr lang="ko-KR" alt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전처리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 단계에서 필요시 데이터 선택 프로세스 반복가능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254A63-03D9-4A67-AA3B-E968694232A8}"/>
                </a:ext>
              </a:extLst>
            </p:cNvPr>
            <p:cNvSpPr txBox="1"/>
            <p:nvPr/>
          </p:nvSpPr>
          <p:spPr>
            <a:xfrm>
              <a:off x="1472558" y="998559"/>
              <a:ext cx="2765965" cy="32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1) 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데이터 셋 선택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09BB1BB-DD0A-4CFC-8970-8E9AF306CFEF}"/>
              </a:ext>
            </a:extLst>
          </p:cNvPr>
          <p:cNvSpPr txBox="1"/>
          <p:nvPr/>
        </p:nvSpPr>
        <p:spPr>
          <a:xfrm>
            <a:off x="182959" y="26132"/>
            <a:ext cx="26608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Ⅱ. 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데이터 활용방안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7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2EF3D957-25EE-4FAE-ACDF-8F72E9C1B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882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5254891" cy="387171"/>
          </a:xfrm>
        </p:spPr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3. 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분석 방법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데이터 분석 방법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40">
            <a:extLst>
              <a:ext uri="{FF2B5EF4-FFF2-40B4-BE49-F238E27FC236}">
                <a16:creationId xmlns:a16="http://schemas.microsoft.com/office/drawing/2014/main" id="{CD1E36DF-D915-4211-8656-116D415B3316}"/>
              </a:ext>
            </a:extLst>
          </p:cNvPr>
          <p:cNvGrpSpPr/>
          <p:nvPr/>
        </p:nvGrpSpPr>
        <p:grpSpPr>
          <a:xfrm>
            <a:off x="860417" y="3292443"/>
            <a:ext cx="7354944" cy="1138774"/>
            <a:chOff x="1472558" y="998559"/>
            <a:chExt cx="2765965" cy="91384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E09C8C-7EC3-4F9E-B56C-3BF40B1EA5A4}"/>
                </a:ext>
              </a:extLst>
            </p:cNvPr>
            <p:cNvSpPr txBox="1"/>
            <p:nvPr/>
          </p:nvSpPr>
          <p:spPr>
            <a:xfrm>
              <a:off x="1586068" y="1319640"/>
              <a:ext cx="2564602" cy="592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분석 대상용 데이터셋에 포함되어 있는 잡음과 </a:t>
              </a:r>
              <a:r>
                <a:rPr lang="ko-KR" alt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이상값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, </a:t>
              </a:r>
              <a:r>
                <a:rPr lang="ko-KR" alt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결측치를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 식별하고 필요시 제거하거나 의미 있는 데이터로 재처리하여 데이터 셋을 정제하는 단계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히스토그램과 상관관계 플롯 등을 통해 데이터 확인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254A63-03D9-4A67-AA3B-E968694232A8}"/>
                </a:ext>
              </a:extLst>
            </p:cNvPr>
            <p:cNvSpPr txBox="1"/>
            <p:nvPr/>
          </p:nvSpPr>
          <p:spPr>
            <a:xfrm>
              <a:off x="1472558" y="998559"/>
              <a:ext cx="2765965" cy="32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2) 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데이터 준비 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(</a:t>
              </a:r>
              <a:r>
                <a:rPr lang="ko-KR" altLang="en-US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전처리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)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2896328-4785-4FBB-8FBD-F128808A30D3}"/>
              </a:ext>
            </a:extLst>
          </p:cNvPr>
          <p:cNvSpPr txBox="1"/>
          <p:nvPr/>
        </p:nvSpPr>
        <p:spPr>
          <a:xfrm>
            <a:off x="182959" y="26132"/>
            <a:ext cx="26608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Ⅱ. 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데이터 활용방안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7" name="_x198947192">
            <a:extLst>
              <a:ext uri="{FF2B5EF4-FFF2-40B4-BE49-F238E27FC236}">
                <a16:creationId xmlns:a16="http://schemas.microsoft.com/office/drawing/2014/main" id="{A0F75285-436E-463C-9B53-024263FEF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403" y="1511677"/>
            <a:ext cx="6393194" cy="149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DAEDC4E2-DC04-4CDB-A792-FEE142F35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478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5254891" cy="387171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3. 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분석 방법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데이터 분석 방법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097" name="_x198947192">
            <a:extLst>
              <a:ext uri="{FF2B5EF4-FFF2-40B4-BE49-F238E27FC236}">
                <a16:creationId xmlns:a16="http://schemas.microsoft.com/office/drawing/2014/main" id="{762FE2AC-F4EA-4982-88AE-601EEC7EE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403" y="1511677"/>
            <a:ext cx="6393194" cy="149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40">
            <a:extLst>
              <a:ext uri="{FF2B5EF4-FFF2-40B4-BE49-F238E27FC236}">
                <a16:creationId xmlns:a16="http://schemas.microsoft.com/office/drawing/2014/main" id="{CD1E36DF-D915-4211-8656-116D415B3316}"/>
              </a:ext>
            </a:extLst>
          </p:cNvPr>
          <p:cNvGrpSpPr/>
          <p:nvPr/>
        </p:nvGrpSpPr>
        <p:grpSpPr>
          <a:xfrm>
            <a:off x="860417" y="3292443"/>
            <a:ext cx="7354944" cy="923330"/>
            <a:chOff x="1472558" y="998559"/>
            <a:chExt cx="2765965" cy="74095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E09C8C-7EC3-4F9E-B56C-3BF40B1EA5A4}"/>
                </a:ext>
              </a:extLst>
            </p:cNvPr>
            <p:cNvSpPr txBox="1"/>
            <p:nvPr/>
          </p:nvSpPr>
          <p:spPr>
            <a:xfrm>
              <a:off x="1586068" y="1319640"/>
              <a:ext cx="2564602" cy="419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분석 목적에 맞는 변수 선택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데이터 차원을 축소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(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기존 도메인 지식 활용 등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데이터 마이닝을 진행하기 위해 학습용 데이터와 검증용 데이터로 분리하는 단계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254A63-03D9-4A67-AA3B-E968694232A8}"/>
                </a:ext>
              </a:extLst>
            </p:cNvPr>
            <p:cNvSpPr txBox="1"/>
            <p:nvPr/>
          </p:nvSpPr>
          <p:spPr>
            <a:xfrm>
              <a:off x="1472558" y="998559"/>
              <a:ext cx="2765965" cy="32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3) 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데이터 변환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61C3AFE-9634-4A04-8471-E8D2B4469F78}"/>
              </a:ext>
            </a:extLst>
          </p:cNvPr>
          <p:cNvSpPr txBox="1"/>
          <p:nvPr/>
        </p:nvSpPr>
        <p:spPr>
          <a:xfrm>
            <a:off x="182959" y="26132"/>
            <a:ext cx="26608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Ⅱ. 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데이터 활용방안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7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3A70BFA6-7F52-488E-873B-C32DAD89F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927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5254891" cy="387171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3. 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분석 방법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데이터 분석 방법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097" name="_x198947192">
            <a:extLst>
              <a:ext uri="{FF2B5EF4-FFF2-40B4-BE49-F238E27FC236}">
                <a16:creationId xmlns:a16="http://schemas.microsoft.com/office/drawing/2014/main" id="{762FE2AC-F4EA-4982-88AE-601EEC7EE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403" y="1511677"/>
            <a:ext cx="6393194" cy="149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40">
            <a:extLst>
              <a:ext uri="{FF2B5EF4-FFF2-40B4-BE49-F238E27FC236}">
                <a16:creationId xmlns:a16="http://schemas.microsoft.com/office/drawing/2014/main" id="{CD1E36DF-D915-4211-8656-116D415B3316}"/>
              </a:ext>
            </a:extLst>
          </p:cNvPr>
          <p:cNvGrpSpPr/>
          <p:nvPr/>
        </p:nvGrpSpPr>
        <p:grpSpPr>
          <a:xfrm>
            <a:off x="860417" y="3292443"/>
            <a:ext cx="7354944" cy="923330"/>
            <a:chOff x="1472558" y="998559"/>
            <a:chExt cx="2765965" cy="74095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E09C8C-7EC3-4F9E-B56C-3BF40B1EA5A4}"/>
                </a:ext>
              </a:extLst>
            </p:cNvPr>
            <p:cNvSpPr txBox="1"/>
            <p:nvPr/>
          </p:nvSpPr>
          <p:spPr>
            <a:xfrm>
              <a:off x="1586068" y="1319640"/>
              <a:ext cx="2564602" cy="419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분석 목적에 맞는 데이터 마이닝 기법을 선택하고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적절한 알고리즘을 적용하여 분석 작업을 실행하는 단계 데이터 분류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예측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254A63-03D9-4A67-AA3B-E968694232A8}"/>
                </a:ext>
              </a:extLst>
            </p:cNvPr>
            <p:cNvSpPr txBox="1"/>
            <p:nvPr/>
          </p:nvSpPr>
          <p:spPr>
            <a:xfrm>
              <a:off x="1472558" y="998559"/>
              <a:ext cx="2765965" cy="32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4) 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데이터 마이닝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9BCE38E-7A19-4985-8D2C-8C463BB35B32}"/>
              </a:ext>
            </a:extLst>
          </p:cNvPr>
          <p:cNvSpPr txBox="1"/>
          <p:nvPr/>
        </p:nvSpPr>
        <p:spPr>
          <a:xfrm>
            <a:off x="182959" y="26132"/>
            <a:ext cx="26608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Ⅱ. 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데이터 활용방안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7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F5E9D8BA-15BF-4223-9E7F-1AD719017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065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5254891" cy="387171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3. 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분석 방법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데이터 분석 방법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097" name="_x198947192">
            <a:extLst>
              <a:ext uri="{FF2B5EF4-FFF2-40B4-BE49-F238E27FC236}">
                <a16:creationId xmlns:a16="http://schemas.microsoft.com/office/drawing/2014/main" id="{762FE2AC-F4EA-4982-88AE-601EEC7EE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403" y="1511677"/>
            <a:ext cx="6393194" cy="149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40">
            <a:extLst>
              <a:ext uri="{FF2B5EF4-FFF2-40B4-BE49-F238E27FC236}">
                <a16:creationId xmlns:a16="http://schemas.microsoft.com/office/drawing/2014/main" id="{CD1E36DF-D915-4211-8656-116D415B3316}"/>
              </a:ext>
            </a:extLst>
          </p:cNvPr>
          <p:cNvGrpSpPr/>
          <p:nvPr/>
        </p:nvGrpSpPr>
        <p:grpSpPr>
          <a:xfrm>
            <a:off x="860417" y="3292443"/>
            <a:ext cx="7354944" cy="707887"/>
            <a:chOff x="1472558" y="998559"/>
            <a:chExt cx="2765965" cy="56806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E09C8C-7EC3-4F9E-B56C-3BF40B1EA5A4}"/>
                </a:ext>
              </a:extLst>
            </p:cNvPr>
            <p:cNvSpPr txBox="1"/>
            <p:nvPr/>
          </p:nvSpPr>
          <p:spPr>
            <a:xfrm>
              <a:off x="1586068" y="1319640"/>
              <a:ext cx="2564602" cy="246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결과에 대한 평가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분석 목적과의 </a:t>
              </a:r>
              <a:r>
                <a:rPr lang="ko-KR" alt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일치성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 평가 및 결과 검증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254A63-03D9-4A67-AA3B-E968694232A8}"/>
                </a:ext>
              </a:extLst>
            </p:cNvPr>
            <p:cNvSpPr txBox="1"/>
            <p:nvPr/>
          </p:nvSpPr>
          <p:spPr>
            <a:xfrm>
              <a:off x="1472558" y="998559"/>
              <a:ext cx="2765965" cy="32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5) 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분석 결과 평가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A20B940-C7AE-4FBC-9321-9F86BEA29C9C}"/>
              </a:ext>
            </a:extLst>
          </p:cNvPr>
          <p:cNvSpPr txBox="1"/>
          <p:nvPr/>
        </p:nvSpPr>
        <p:spPr>
          <a:xfrm>
            <a:off x="182959" y="26132"/>
            <a:ext cx="26608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Ⅱ. 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데이터 활용방안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7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DD82A8FF-B201-4CC4-8265-284BCDDB3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482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1707654"/>
            <a:ext cx="4824536" cy="1490451"/>
          </a:xfrm>
        </p:spPr>
        <p:txBody>
          <a:bodyPr/>
          <a:lstStyle/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Ⅲ. Python</a:t>
            </a:r>
            <a:r>
              <a:rPr lang="ko-KR" altLang="en-US" b="1" dirty="0">
                <a:latin typeface="Arial" pitchFamily="34" charset="0"/>
                <a:cs typeface="Arial" pitchFamily="34" charset="0"/>
              </a:rPr>
              <a:t>을 이용한</a:t>
            </a:r>
            <a:r>
              <a:rPr lang="en-US" altLang="ko-KR" dirty="0">
                <a:latin typeface="Arial" pitchFamily="34" charset="0"/>
              </a:rPr>
              <a:t>                                              </a:t>
            </a:r>
            <a:r>
              <a:rPr lang="ko-KR" altLang="en-US" b="1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	</a:t>
            </a:r>
            <a:r>
              <a:rPr lang="ko-KR" altLang="en-US" b="1" dirty="0">
                <a:latin typeface="Arial" pitchFamily="34" charset="0"/>
                <a:cs typeface="Arial" pitchFamily="34" charset="0"/>
              </a:rPr>
              <a:t>데이터 셋 선택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 </a:t>
            </a:r>
            <a:endParaRPr lang="ko-KR" altLang="en-US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36B6FF8-F1FB-4539-937C-B755B20D8BF6}"/>
              </a:ext>
            </a:extLst>
          </p:cNvPr>
          <p:cNvCxnSpPr>
            <a:cxnSpLocks/>
          </p:cNvCxnSpPr>
          <p:nvPr/>
        </p:nvCxnSpPr>
        <p:spPr>
          <a:xfrm>
            <a:off x="3744416" y="3003798"/>
            <a:ext cx="543609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2D307879-53DB-4BB6-BCBD-562D6182E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227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292481"/>
            <a:ext cx="6767060" cy="678537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1. </a:t>
            </a:r>
            <a:r>
              <a:rPr lang="en-US" altLang="ko-KR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Pycharm</a:t>
            </a:r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en-US" altLang="ko-KR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jupyter</a:t>
            </a:r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란</a:t>
            </a:r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47490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Ⅲ. </a:t>
            </a:r>
            <a:r>
              <a:rPr lang="en-US" altLang="ko-KR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Python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을 이용한 데이터 셋 선택 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Pycharm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(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파이참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)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이란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?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35E5AB-B996-4B88-B0BB-BEE57FBC632C}"/>
              </a:ext>
            </a:extLst>
          </p:cNvPr>
          <p:cNvSpPr txBox="1"/>
          <p:nvPr/>
        </p:nvSpPr>
        <p:spPr>
          <a:xfrm>
            <a:off x="707544" y="1677410"/>
            <a:ext cx="66247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0" i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파이참이란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프로그램을 쉽게 개발할 수 있도록 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IDE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[Integrated Development Environment]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약자로 통합 개발 환경을 말함</a:t>
            </a:r>
            <a:endParaRPr lang="en-US" altLang="ko-KR" b="0" i="0" dirty="0">
              <a:solidFill>
                <a:srgbClr val="000000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줄 씩 실행해서 결과를 보는게 가능</a:t>
            </a:r>
            <a:endParaRPr lang="en-US" altLang="ko-KR" dirty="0">
              <a:solidFill>
                <a:srgbClr val="0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 미리보기 기능이 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데이터도 볼 수 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6D908511-9BFD-47CE-932D-B1AC1E8EB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695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7544" y="105518"/>
            <a:ext cx="2267920" cy="776530"/>
          </a:xfrm>
        </p:spPr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ko-KR" altLang="en-US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1255431" y="1102695"/>
            <a:ext cx="563666" cy="538036"/>
            <a:chOff x="4298598" y="1406129"/>
            <a:chExt cx="538036" cy="538036"/>
          </a:xfrm>
        </p:grpSpPr>
        <p:sp>
          <p:nvSpPr>
            <p:cNvPr id="63" name="Oval 62"/>
            <p:cNvSpPr/>
            <p:nvPr/>
          </p:nvSpPr>
          <p:spPr>
            <a:xfrm>
              <a:off x="4298598" y="1406129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87596" y="1490481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Ⅰ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253717" y="2771682"/>
            <a:ext cx="563666" cy="538036"/>
            <a:chOff x="4298598" y="2241725"/>
            <a:chExt cx="538036" cy="538036"/>
          </a:xfrm>
        </p:grpSpPr>
        <p:sp>
          <p:nvSpPr>
            <p:cNvPr id="71" name="Oval 70"/>
            <p:cNvSpPr/>
            <p:nvPr/>
          </p:nvSpPr>
          <p:spPr>
            <a:xfrm>
              <a:off x="4298598" y="2241725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87596" y="2326077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Ⅱ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881075" y="1102695"/>
            <a:ext cx="2457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데이터의 이해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10B41E-D2D1-459B-948B-45E24F186E4A}"/>
              </a:ext>
            </a:extLst>
          </p:cNvPr>
          <p:cNvSpPr txBox="1"/>
          <p:nvPr/>
        </p:nvSpPr>
        <p:spPr>
          <a:xfrm>
            <a:off x="1913640" y="2799364"/>
            <a:ext cx="2457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데이터 활용방안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401569-2338-41B8-839F-A9C0231C0EAA}"/>
              </a:ext>
            </a:extLst>
          </p:cNvPr>
          <p:cNvSpPr txBox="1"/>
          <p:nvPr/>
        </p:nvSpPr>
        <p:spPr>
          <a:xfrm>
            <a:off x="1881075" y="1677106"/>
            <a:ext cx="2457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데이터의 정의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수집형태에 따른 분류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자료형태에 따른 분류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7B9867-6746-402B-BB74-15D626B224C1}"/>
              </a:ext>
            </a:extLst>
          </p:cNvPr>
          <p:cNvSpPr txBox="1"/>
          <p:nvPr/>
        </p:nvSpPr>
        <p:spPr>
          <a:xfrm>
            <a:off x="1913640" y="3373775"/>
            <a:ext cx="3387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빅데이터를 활용한 기본 테크닉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분석 대상과 방법 따른 분석 목적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분석 방법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3" name="Group 78">
            <a:extLst>
              <a:ext uri="{FF2B5EF4-FFF2-40B4-BE49-F238E27FC236}">
                <a16:creationId xmlns:a16="http://schemas.microsoft.com/office/drawing/2014/main" id="{FEDD99B3-F824-4A77-9641-C6CB56050A13}"/>
              </a:ext>
            </a:extLst>
          </p:cNvPr>
          <p:cNvGrpSpPr/>
          <p:nvPr/>
        </p:nvGrpSpPr>
        <p:grpSpPr>
          <a:xfrm>
            <a:off x="5098484" y="1102695"/>
            <a:ext cx="563666" cy="538036"/>
            <a:chOff x="4298598" y="1406129"/>
            <a:chExt cx="538036" cy="538036"/>
          </a:xfrm>
        </p:grpSpPr>
        <p:sp>
          <p:nvSpPr>
            <p:cNvPr id="14" name="Oval 62">
              <a:extLst>
                <a:ext uri="{FF2B5EF4-FFF2-40B4-BE49-F238E27FC236}">
                  <a16:creationId xmlns:a16="http://schemas.microsoft.com/office/drawing/2014/main" id="{60C8C726-D729-45BC-8001-8FE96BDCF64C}"/>
                </a:ext>
              </a:extLst>
            </p:cNvPr>
            <p:cNvSpPr/>
            <p:nvPr/>
          </p:nvSpPr>
          <p:spPr>
            <a:xfrm>
              <a:off x="4298598" y="1406129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5CE745-7E88-4505-8A7E-EDBA84F97C00}"/>
                </a:ext>
              </a:extLst>
            </p:cNvPr>
            <p:cNvSpPr txBox="1"/>
            <p:nvPr/>
          </p:nvSpPr>
          <p:spPr>
            <a:xfrm>
              <a:off x="4387596" y="1490481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Ⅲ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E84A518-4F07-4771-8CB9-1E092BB877CA}"/>
              </a:ext>
            </a:extLst>
          </p:cNvPr>
          <p:cNvSpPr txBox="1"/>
          <p:nvPr/>
        </p:nvSpPr>
        <p:spPr>
          <a:xfrm>
            <a:off x="5724127" y="1102695"/>
            <a:ext cx="3040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Pyhton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을 사용한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Arial" pitchFamily="34" charset="0"/>
            </a:endParaRPr>
          </a:p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데이터 셋 선택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9BCAAE-D40F-4BE4-A323-57E3A4D36A15}"/>
              </a:ext>
            </a:extLst>
          </p:cNvPr>
          <p:cNvSpPr txBox="1"/>
          <p:nvPr/>
        </p:nvSpPr>
        <p:spPr>
          <a:xfrm>
            <a:off x="5662150" y="1983625"/>
            <a:ext cx="3374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Pycharm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jupyter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수집 관련 유용한 사이트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파일 확장자 종류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파일 불러오기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8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12FB8BE0-854E-4D4B-BC90-68A744C5B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274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292481"/>
            <a:ext cx="6767060" cy="678537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1. </a:t>
            </a:r>
            <a:r>
              <a:rPr lang="en-US" altLang="ko-KR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Pycharm</a:t>
            </a:r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en-US" altLang="ko-KR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jupyter</a:t>
            </a:r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란</a:t>
            </a:r>
            <a:r>
              <a:rPr lang="en-US" altLang="ko-KR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47490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Ⅲ. </a:t>
            </a:r>
            <a:r>
              <a:rPr lang="en-US" altLang="ko-KR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Python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을 이용한 데이터 셋 선택 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Jupyter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(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주피터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)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이란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?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35E5AB-B996-4B88-B0BB-BEE57FBC632C}"/>
              </a:ext>
            </a:extLst>
          </p:cNvPr>
          <p:cNvSpPr txBox="1"/>
          <p:nvPr/>
        </p:nvSpPr>
        <p:spPr>
          <a:xfrm>
            <a:off x="707544" y="1677410"/>
            <a:ext cx="6624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대화형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코드 직접 코드를 실행하고 결과를 바로 표시 할 수 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저장을 하면 실행 했던 시각화도 볼 수 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다른 언어도 사용할 수 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아나콘다를 설치하면 사용가능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D7000DE-4A8E-4F4B-9399-BF9EA1C626B6}"/>
              </a:ext>
            </a:extLst>
          </p:cNvPr>
          <p:cNvSpPr/>
          <p:nvPr/>
        </p:nvSpPr>
        <p:spPr>
          <a:xfrm>
            <a:off x="1019592" y="3143489"/>
            <a:ext cx="6000640" cy="1008112"/>
          </a:xfrm>
          <a:prstGeom prst="roundRect">
            <a:avLst>
              <a:gd name="adj" fmla="val 32272"/>
            </a:avLst>
          </a:prstGeom>
          <a:solidFill>
            <a:srgbClr val="0DD2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아나콘다란</a:t>
            </a:r>
            <a:r>
              <a:rPr lang="en-US" altLang="ko-KR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라이브러리들을 쉽게 설치하고 관리 해주는 도구</a:t>
            </a:r>
          </a:p>
        </p:txBody>
      </p:sp>
      <p:pic>
        <p:nvPicPr>
          <p:cNvPr id="11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C13C04D2-92CE-4034-B87A-D6E2D07C9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341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292481"/>
            <a:ext cx="7559148" cy="678537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2. 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수집관련 유용한 사이트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47490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Ⅲ. </a:t>
            </a:r>
            <a:r>
              <a:rPr lang="en-US" altLang="ko-KR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Python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을 이용한 데이터 셋 선택 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공공데이터 사이트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35E5AB-B996-4B88-B0BB-BEE57FBC632C}"/>
              </a:ext>
            </a:extLst>
          </p:cNvPr>
          <p:cNvSpPr txBox="1"/>
          <p:nvPr/>
        </p:nvSpPr>
        <p:spPr>
          <a:xfrm>
            <a:off x="899592" y="1923678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데이터가 잘 정제되어 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여러 분석을 사용할 수 있는 데이터가 많지 않다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데이터가 적을 수 있고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가동된 데이터 들이 있을 수 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F397F1-E974-4926-8F40-C607FEA504EA}"/>
              </a:ext>
            </a:extLst>
          </p:cNvPr>
          <p:cNvSpPr txBox="1"/>
          <p:nvPr/>
        </p:nvSpPr>
        <p:spPr>
          <a:xfrm>
            <a:off x="899592" y="3256683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공공데이터 포털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2"/>
              </a:rPr>
              <a:t>https://www.data.go.kr/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서울시 열린 데이터 광장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3"/>
              </a:rPr>
              <a:t>https://data.seoul.go.kr/index.do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skt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big data hub : http://112.172.129.144/index.do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15013-975B-41A2-81E0-D7D43C3BE6C4}"/>
              </a:ext>
            </a:extLst>
          </p:cNvPr>
          <p:cNvSpPr txBox="1"/>
          <p:nvPr/>
        </p:nvSpPr>
        <p:spPr>
          <a:xfrm>
            <a:off x="830801" y="153184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특징</a:t>
            </a:r>
          </a:p>
        </p:txBody>
      </p:sp>
      <p:pic>
        <p:nvPicPr>
          <p:cNvPr id="12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5D8F5F7E-6698-4EA8-9F79-33E6B53AC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627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292481"/>
            <a:ext cx="7559148" cy="678537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2. 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수집관련 유용한 사이트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47490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Ⅲ. </a:t>
            </a:r>
            <a:r>
              <a:rPr lang="en-US" altLang="ko-KR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Python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을 이용한 데이터 셋 선택 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사적데이터 사이트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435E5AB-B996-4B88-B0BB-BEE57FBC632C}"/>
              </a:ext>
            </a:extLst>
          </p:cNvPr>
          <p:cNvSpPr txBox="1"/>
          <p:nvPr/>
        </p:nvSpPr>
        <p:spPr>
          <a:xfrm>
            <a:off x="899592" y="1923678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다양한 종류와 많은 주제의 데이터를 찾을 수 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가공되지 않은 데이터들이 많다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노이즈가 심하거나 변수 설명이 빈약할 수 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F397F1-E974-4926-8F40-C607FEA504EA}"/>
              </a:ext>
            </a:extLst>
          </p:cNvPr>
          <p:cNvSpPr txBox="1"/>
          <p:nvPr/>
        </p:nvSpPr>
        <p:spPr>
          <a:xfrm>
            <a:off x="899592" y="3256683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캐글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2"/>
              </a:rPr>
              <a:t>https://www.kaggle.com/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UCI : https://archive.ics.uci.edu/ml/datasets.php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15013-975B-41A2-81E0-D7D43C3BE6C4}"/>
              </a:ext>
            </a:extLst>
          </p:cNvPr>
          <p:cNvSpPr txBox="1"/>
          <p:nvPr/>
        </p:nvSpPr>
        <p:spPr>
          <a:xfrm>
            <a:off x="830801" y="153184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특징</a:t>
            </a:r>
          </a:p>
        </p:txBody>
      </p:sp>
      <p:pic>
        <p:nvPicPr>
          <p:cNvPr id="12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7F8431C0-1606-43A0-8654-3F9195842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574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292481"/>
            <a:ext cx="7559148" cy="678537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3. 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파일 확장자 종류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47490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Ⅲ. </a:t>
            </a:r>
            <a:r>
              <a:rPr lang="en-US" altLang="ko-KR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Python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을 이용한 데이터 셋 선택 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Txt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파일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2015013-975B-41A2-81E0-D7D43C3BE6C4}"/>
              </a:ext>
            </a:extLst>
          </p:cNvPr>
          <p:cNvSpPr txBox="1"/>
          <p:nvPr/>
        </p:nvSpPr>
        <p:spPr>
          <a:xfrm>
            <a:off x="830801" y="153184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D4CAF7-EDA3-42E5-8AB7-7C853AC5138C}"/>
              </a:ext>
            </a:extLst>
          </p:cNvPr>
          <p:cNvSpPr txBox="1"/>
          <p:nvPr/>
        </p:nvSpPr>
        <p:spPr>
          <a:xfrm>
            <a:off x="899592" y="1923678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text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이루어진 파일이며 파일이 작으면 메모장에서도 열린다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txt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이루어진 데이터 파일은 항상 칼럼을 나누는 구분자가 있기 마련이다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구분자를 이용해 엑셀에서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txt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csv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파일로 바꿔주는 것이 편하다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1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BEAD2204-C940-4E26-AC4F-66EBCA3B0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710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292481"/>
            <a:ext cx="7559148" cy="678537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3. 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파일 확장자 종류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47490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Ⅲ. </a:t>
            </a:r>
            <a:r>
              <a:rPr lang="en-US" altLang="ko-KR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Python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을 이용한 데이터 셋 선택 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csv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파일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2015013-975B-41A2-81E0-D7D43C3BE6C4}"/>
              </a:ext>
            </a:extLst>
          </p:cNvPr>
          <p:cNvSpPr txBox="1"/>
          <p:nvPr/>
        </p:nvSpPr>
        <p:spPr>
          <a:xfrm>
            <a:off x="830801" y="153184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D4CAF7-EDA3-42E5-8AB7-7C853AC5138C}"/>
              </a:ext>
            </a:extLst>
          </p:cNvPr>
          <p:cNvSpPr txBox="1"/>
          <p:nvPr/>
        </p:nvSpPr>
        <p:spPr>
          <a:xfrm>
            <a:off x="899592" y="1923678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comma-separated variables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줄임말이며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단어 그대로 반점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콤마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기준으로 데이터가 나뉘어져 있다는 뜻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대부분의 데이터가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csv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이루어져 있으며 엑셀에서도 열람 가능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양이 너무 크면 불가능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pic>
        <p:nvPicPr>
          <p:cNvPr id="11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A5FEC1D8-EAD5-4BF6-B891-F3C7C4931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621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292481"/>
            <a:ext cx="7559148" cy="678537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3. 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파일 확장자 종류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47490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Ⅲ. </a:t>
            </a:r>
            <a:r>
              <a:rPr lang="en-US" altLang="ko-KR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Python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을 이용한 데이터 셋 선택 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xlsx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파일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2015013-975B-41A2-81E0-D7D43C3BE6C4}"/>
              </a:ext>
            </a:extLst>
          </p:cNvPr>
          <p:cNvSpPr txBox="1"/>
          <p:nvPr/>
        </p:nvSpPr>
        <p:spPr>
          <a:xfrm>
            <a:off x="830801" y="153184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D4CAF7-EDA3-42E5-8AB7-7C853AC5138C}"/>
              </a:ext>
            </a:extLst>
          </p:cNvPr>
          <p:cNvSpPr txBox="1"/>
          <p:nvPr/>
        </p:nvSpPr>
        <p:spPr>
          <a:xfrm>
            <a:off x="899592" y="1923678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엑셀에서 만들어진 파일이라는 뜻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엑셀로 당연히 열 수 있고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파이선에서도 열람가능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엑셀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2003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이하 버전에서는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xls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파일로 저장이 되며 현재에는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xlsx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파일이 대중화 되어있음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파이선에서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openpyxl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설치하면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pandas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통해 간단하게 열 수 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1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6328FBF6-9003-460D-93C6-E7CFDD53D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248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292481"/>
            <a:ext cx="7559148" cy="678537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3. 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파일 확장자 종류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47490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Ⅲ. </a:t>
            </a:r>
            <a:r>
              <a:rPr lang="en-US" altLang="ko-KR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Python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을 이용한 데이터 셋 선택 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json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파일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2015013-975B-41A2-81E0-D7D43C3BE6C4}"/>
              </a:ext>
            </a:extLst>
          </p:cNvPr>
          <p:cNvSpPr txBox="1"/>
          <p:nvPr/>
        </p:nvSpPr>
        <p:spPr>
          <a:xfrm>
            <a:off x="830801" y="153184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D4CAF7-EDA3-42E5-8AB7-7C853AC5138C}"/>
              </a:ext>
            </a:extLst>
          </p:cNvPr>
          <p:cNvSpPr txBox="1"/>
          <p:nvPr/>
        </p:nvSpPr>
        <p:spPr>
          <a:xfrm>
            <a:off x="899592" y="1923678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java script object notation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약자이며 데이터를 표시하는 방법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딕셔너리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구조나 배열 구조로 되어 있는 데이터 셋을 저장가능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다른 파일에 비해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경량화된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데이터 포맷이라 용량이 큰 데이터 셋을 저장하는데 사용한다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1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FC4C1D62-CD1D-4E60-94BA-CEAA4DAA6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314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200620" y="2607537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4577820" y="2607537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5955020" y="2607537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7332220" y="2607537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21"/>
          <p:cNvSpPr>
            <a:spLocks noChangeAspect="1"/>
          </p:cNvSpPr>
          <p:nvPr/>
        </p:nvSpPr>
        <p:spPr>
          <a:xfrm>
            <a:off x="3385188" y="2790339"/>
            <a:ext cx="422887" cy="42641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ectangle 23"/>
          <p:cNvSpPr/>
          <p:nvPr/>
        </p:nvSpPr>
        <p:spPr>
          <a:xfrm>
            <a:off x="7506339" y="2873026"/>
            <a:ext cx="443787" cy="261047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6"/>
          <p:cNvSpPr/>
          <p:nvPr/>
        </p:nvSpPr>
        <p:spPr>
          <a:xfrm rot="2700000">
            <a:off x="6200063" y="2732889"/>
            <a:ext cx="301939" cy="5413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9"/>
          <p:cNvSpPr/>
          <p:nvPr/>
        </p:nvSpPr>
        <p:spPr>
          <a:xfrm>
            <a:off x="4783825" y="2825686"/>
            <a:ext cx="380015" cy="35572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186269" y="1532680"/>
            <a:ext cx="5274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3780" y="1333651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Free PPT 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Click to add title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992977" y="3687138"/>
            <a:ext cx="1207310" cy="676219"/>
            <a:chOff x="1472558" y="998559"/>
            <a:chExt cx="2359771" cy="676219"/>
          </a:xfrm>
        </p:grpSpPr>
        <p:sp>
          <p:nvSpPr>
            <p:cNvPr id="26" name="TextBox 25"/>
            <p:cNvSpPr txBox="1"/>
            <p:nvPr/>
          </p:nvSpPr>
          <p:spPr>
            <a:xfrm>
              <a:off x="1472558" y="1213113"/>
              <a:ext cx="2359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72558" y="998559"/>
              <a:ext cx="2359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370177" y="3687138"/>
            <a:ext cx="1207310" cy="676219"/>
            <a:chOff x="1472558" y="998559"/>
            <a:chExt cx="2359771" cy="676219"/>
          </a:xfrm>
        </p:grpSpPr>
        <p:sp>
          <p:nvSpPr>
            <p:cNvPr id="32" name="TextBox 31"/>
            <p:cNvSpPr txBox="1"/>
            <p:nvPr/>
          </p:nvSpPr>
          <p:spPr>
            <a:xfrm>
              <a:off x="1472558" y="1213113"/>
              <a:ext cx="2359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72558" y="998559"/>
              <a:ext cx="2359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747377" y="3687138"/>
            <a:ext cx="1207310" cy="676219"/>
            <a:chOff x="1472558" y="998559"/>
            <a:chExt cx="2359771" cy="676219"/>
          </a:xfrm>
        </p:grpSpPr>
        <p:sp>
          <p:nvSpPr>
            <p:cNvPr id="38" name="TextBox 37"/>
            <p:cNvSpPr txBox="1"/>
            <p:nvPr/>
          </p:nvSpPr>
          <p:spPr>
            <a:xfrm>
              <a:off x="1472558" y="1213113"/>
              <a:ext cx="2359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72558" y="998559"/>
              <a:ext cx="2359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124577" y="3687138"/>
            <a:ext cx="1207310" cy="676219"/>
            <a:chOff x="1472558" y="998559"/>
            <a:chExt cx="2359771" cy="676219"/>
          </a:xfrm>
        </p:grpSpPr>
        <p:sp>
          <p:nvSpPr>
            <p:cNvPr id="41" name="TextBox 40"/>
            <p:cNvSpPr txBox="1"/>
            <p:nvPr/>
          </p:nvSpPr>
          <p:spPr>
            <a:xfrm>
              <a:off x="1472558" y="1213113"/>
              <a:ext cx="2359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472558" y="998559"/>
              <a:ext cx="2359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Welcome!!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1A04B3D-1E7D-4E6F-B909-7DC3C7577DD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676736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Our </a:t>
            </a:r>
            <a:r>
              <a:rPr lang="en-US" altLang="ko-KR" dirty="0">
                <a:solidFill>
                  <a:schemeClr val="accent1"/>
                </a:solidFill>
              </a:rPr>
              <a:t>Services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94425" y="1275558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94425" y="2217798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794425" y="3160038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794425" y="4102276"/>
            <a:ext cx="609223" cy="609223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21"/>
          <p:cNvSpPr>
            <a:spLocks noChangeAspect="1"/>
          </p:cNvSpPr>
          <p:nvPr/>
        </p:nvSpPr>
        <p:spPr>
          <a:xfrm>
            <a:off x="936395" y="1416169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23"/>
          <p:cNvSpPr/>
          <p:nvPr/>
        </p:nvSpPr>
        <p:spPr>
          <a:xfrm>
            <a:off x="928357" y="4306490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6"/>
          <p:cNvSpPr/>
          <p:nvPr/>
        </p:nvSpPr>
        <p:spPr>
          <a:xfrm rot="2700000">
            <a:off x="982911" y="3256459"/>
            <a:ext cx="232250" cy="41638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/>
          <p:nvPr/>
        </p:nvSpPr>
        <p:spPr>
          <a:xfrm>
            <a:off x="952883" y="2385597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4864933" y="1275558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>
            <a:off x="4864933" y="2217798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4864933" y="3160038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4864933" y="4102277"/>
            <a:ext cx="609223" cy="609223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Donut 24"/>
          <p:cNvSpPr/>
          <p:nvPr/>
        </p:nvSpPr>
        <p:spPr>
          <a:xfrm>
            <a:off x="4997870" y="1407097"/>
            <a:ext cx="343349" cy="34614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ardrop 6"/>
          <p:cNvSpPr/>
          <p:nvPr/>
        </p:nvSpPr>
        <p:spPr>
          <a:xfrm rot="8100000">
            <a:off x="5020339" y="2373204"/>
            <a:ext cx="298411" cy="298411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Rounded Rectangle 27"/>
          <p:cNvSpPr/>
          <p:nvPr/>
        </p:nvSpPr>
        <p:spPr>
          <a:xfrm>
            <a:off x="5014244" y="4281978"/>
            <a:ext cx="325230" cy="2498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ounded Rectangle 7"/>
          <p:cNvSpPr/>
          <p:nvPr/>
        </p:nvSpPr>
        <p:spPr>
          <a:xfrm>
            <a:off x="5002466" y="3306835"/>
            <a:ext cx="348786" cy="3009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558022" y="1220114"/>
            <a:ext cx="2830257" cy="720109"/>
            <a:chOff x="1472558" y="998559"/>
            <a:chExt cx="2765965" cy="720109"/>
          </a:xfrm>
        </p:grpSpPr>
        <p:sp>
          <p:nvSpPr>
            <p:cNvPr id="28" name="TextBox 27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558022" y="2162354"/>
            <a:ext cx="2830257" cy="720109"/>
            <a:chOff x="1472558" y="998559"/>
            <a:chExt cx="2765965" cy="720109"/>
          </a:xfrm>
        </p:grpSpPr>
        <p:sp>
          <p:nvSpPr>
            <p:cNvPr id="55" name="TextBox 54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558022" y="3104594"/>
            <a:ext cx="2830257" cy="720109"/>
            <a:chOff x="1472558" y="998559"/>
            <a:chExt cx="2765965" cy="720109"/>
          </a:xfrm>
        </p:grpSpPr>
        <p:sp>
          <p:nvSpPr>
            <p:cNvPr id="58" name="TextBox 57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558022" y="4046833"/>
            <a:ext cx="2830257" cy="720109"/>
            <a:chOff x="1472558" y="998559"/>
            <a:chExt cx="2765965" cy="720109"/>
          </a:xfrm>
        </p:grpSpPr>
        <p:sp>
          <p:nvSpPr>
            <p:cNvPr id="61" name="TextBox 60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630175" y="1220114"/>
            <a:ext cx="2830257" cy="720109"/>
            <a:chOff x="1472558" y="998559"/>
            <a:chExt cx="2765965" cy="720109"/>
          </a:xfrm>
        </p:grpSpPr>
        <p:sp>
          <p:nvSpPr>
            <p:cNvPr id="64" name="TextBox 63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630175" y="2162354"/>
            <a:ext cx="2830257" cy="720109"/>
            <a:chOff x="1472558" y="998559"/>
            <a:chExt cx="2765965" cy="720109"/>
          </a:xfrm>
        </p:grpSpPr>
        <p:sp>
          <p:nvSpPr>
            <p:cNvPr id="67" name="TextBox 66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630175" y="3104594"/>
            <a:ext cx="2830257" cy="720109"/>
            <a:chOff x="1472558" y="998559"/>
            <a:chExt cx="2765965" cy="720109"/>
          </a:xfrm>
        </p:grpSpPr>
        <p:sp>
          <p:nvSpPr>
            <p:cNvPr id="70" name="TextBox 69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630175" y="4046833"/>
            <a:ext cx="2830257" cy="720109"/>
            <a:chOff x="1472558" y="998559"/>
            <a:chExt cx="2765965" cy="720109"/>
          </a:xfrm>
        </p:grpSpPr>
        <p:sp>
          <p:nvSpPr>
            <p:cNvPr id="73" name="TextBox 72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5426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Our </a:t>
            </a:r>
            <a:r>
              <a:rPr lang="en-US" altLang="ko-KR" dirty="0">
                <a:solidFill>
                  <a:schemeClr val="accent1"/>
                </a:solidFill>
              </a:rPr>
              <a:t>Team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3871101" y="3420499"/>
            <a:ext cx="1401798" cy="1363805"/>
            <a:chOff x="3779911" y="3327771"/>
            <a:chExt cx="1584177" cy="1363805"/>
          </a:xfrm>
        </p:grpSpPr>
        <p:sp>
          <p:nvSpPr>
            <p:cNvPr id="46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47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1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543537" y="3420499"/>
            <a:ext cx="1401798" cy="1363805"/>
            <a:chOff x="3779911" y="3327771"/>
            <a:chExt cx="1584177" cy="1363805"/>
          </a:xfrm>
        </p:grpSpPr>
        <p:sp>
          <p:nvSpPr>
            <p:cNvPr id="51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52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2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057601" y="3420499"/>
            <a:ext cx="1401798" cy="1363805"/>
            <a:chOff x="3779911" y="3327771"/>
            <a:chExt cx="1584177" cy="1363805"/>
          </a:xfrm>
        </p:grpSpPr>
        <p:sp>
          <p:nvSpPr>
            <p:cNvPr id="55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56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3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76253" y="3420499"/>
            <a:ext cx="1401798" cy="1363805"/>
            <a:chOff x="3779911" y="3327771"/>
            <a:chExt cx="1584177" cy="1363805"/>
          </a:xfrm>
        </p:grpSpPr>
        <p:sp>
          <p:nvSpPr>
            <p:cNvPr id="59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60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3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199065" y="3420499"/>
            <a:ext cx="1401798" cy="1363805"/>
            <a:chOff x="3779911" y="3327771"/>
            <a:chExt cx="1584177" cy="1363805"/>
          </a:xfrm>
        </p:grpSpPr>
        <p:sp>
          <p:nvSpPr>
            <p:cNvPr id="63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64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2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75F297FC-D9D3-41D4-9A4E-49EC57A9AB9D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16DE3E64-0034-4F68-A3D5-8B0BAC484112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B5484314-3CC0-43B3-B857-AB68F438F5A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8810DE8D-FEA5-4D52-B990-63B8662ACE03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E00B5D37-35AA-4D3C-9B19-F985473EE7E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51977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F8646DD0-FC1A-481C-A06A-88894B0A3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Ⅰ. </a:t>
            </a: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데이터의 이해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36B6FF8-F1FB-4539-937C-B755B20D8BF6}"/>
              </a:ext>
            </a:extLst>
          </p:cNvPr>
          <p:cNvCxnSpPr>
            <a:cxnSpLocks/>
          </p:cNvCxnSpPr>
          <p:nvPr/>
        </p:nvCxnSpPr>
        <p:spPr>
          <a:xfrm>
            <a:off x="3744416" y="3003798"/>
            <a:ext cx="543609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364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TimeLine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cxnSp>
        <p:nvCxnSpPr>
          <p:cNvPr id="3" name="Straight Connector 2"/>
          <p:cNvCxnSpPr>
            <a:stCxn id="9" idx="6"/>
          </p:cNvCxnSpPr>
          <p:nvPr/>
        </p:nvCxnSpPr>
        <p:spPr>
          <a:xfrm>
            <a:off x="1670688" y="3006407"/>
            <a:ext cx="5984077" cy="8296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7092278" y="2517710"/>
            <a:ext cx="971680" cy="971680"/>
            <a:chOff x="7092280" y="2517710"/>
            <a:chExt cx="971680" cy="971680"/>
          </a:xfrm>
        </p:grpSpPr>
        <p:sp>
          <p:nvSpPr>
            <p:cNvPr id="5" name="Oval 4"/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201684" y="2627114"/>
              <a:ext cx="752872" cy="7528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54664" y="2862391"/>
            <a:ext cx="288032" cy="288032"/>
            <a:chOff x="611560" y="2851238"/>
            <a:chExt cx="288032" cy="288032"/>
          </a:xfrm>
        </p:grpSpPr>
        <p:sp>
          <p:nvSpPr>
            <p:cNvPr id="8" name="Oval 7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64067" y="2851238"/>
            <a:ext cx="288032" cy="288032"/>
            <a:chOff x="611560" y="2851238"/>
            <a:chExt cx="288032" cy="288032"/>
          </a:xfrm>
        </p:grpSpPr>
        <p:sp>
          <p:nvSpPr>
            <p:cNvPr id="11" name="Oval 10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273470" y="2851238"/>
            <a:ext cx="288032" cy="288032"/>
            <a:chOff x="611560" y="2851238"/>
            <a:chExt cx="288032" cy="288032"/>
          </a:xfrm>
        </p:grpSpPr>
        <p:sp>
          <p:nvSpPr>
            <p:cNvPr id="14" name="Oval 13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682873" y="2851238"/>
            <a:ext cx="288032" cy="288032"/>
            <a:chOff x="611560" y="2851238"/>
            <a:chExt cx="288032" cy="288032"/>
          </a:xfrm>
        </p:grpSpPr>
        <p:sp>
          <p:nvSpPr>
            <p:cNvPr id="17" name="Oval 16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 Placeholder 17"/>
          <p:cNvSpPr txBox="1">
            <a:spLocks/>
          </p:cNvSpPr>
          <p:nvPr/>
        </p:nvSpPr>
        <p:spPr>
          <a:xfrm>
            <a:off x="5304622" y="2281436"/>
            <a:ext cx="1024939" cy="360040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</a:t>
            </a:r>
          </a:p>
        </p:txBody>
      </p:sp>
      <p:sp>
        <p:nvSpPr>
          <p:cNvPr id="20" name="Text Placeholder 17"/>
          <p:cNvSpPr txBox="1">
            <a:spLocks/>
          </p:cNvSpPr>
          <p:nvPr/>
        </p:nvSpPr>
        <p:spPr>
          <a:xfrm>
            <a:off x="3898485" y="3301074"/>
            <a:ext cx="1024939" cy="360040"/>
          </a:xfrm>
          <a:prstGeom prst="rect">
            <a:avLst/>
          </a:prstGeom>
          <a:ln w="25400">
            <a:solidFill>
              <a:schemeClr val="accent3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</a:t>
            </a:r>
          </a:p>
        </p:txBody>
      </p:sp>
      <p:sp>
        <p:nvSpPr>
          <p:cNvPr id="21" name="Text Placeholder 17"/>
          <p:cNvSpPr txBox="1">
            <a:spLocks/>
          </p:cNvSpPr>
          <p:nvPr/>
        </p:nvSpPr>
        <p:spPr>
          <a:xfrm>
            <a:off x="2492348" y="2283718"/>
            <a:ext cx="1024939" cy="360040"/>
          </a:xfrm>
          <a:prstGeom prst="rect">
            <a:avLst/>
          </a:prstGeom>
          <a:ln w="25400">
            <a:solidFill>
              <a:schemeClr val="accent4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2016</a:t>
            </a:r>
          </a:p>
        </p:txBody>
      </p:sp>
      <p:sp>
        <p:nvSpPr>
          <p:cNvPr id="22" name="Text Placeholder 17"/>
          <p:cNvSpPr txBox="1">
            <a:spLocks/>
          </p:cNvSpPr>
          <p:nvPr/>
        </p:nvSpPr>
        <p:spPr>
          <a:xfrm>
            <a:off x="1086211" y="3301034"/>
            <a:ext cx="1024939" cy="360040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8852" y="3775284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81126" y="3775324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87262" y="1345332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74989" y="1347614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 Placeholder 17"/>
          <p:cNvSpPr txBox="1">
            <a:spLocks/>
          </p:cNvSpPr>
          <p:nvPr/>
        </p:nvSpPr>
        <p:spPr>
          <a:xfrm>
            <a:off x="7065649" y="2019205"/>
            <a:ext cx="1024939" cy="36004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48290" y="3579862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Block Arc 14"/>
          <p:cNvSpPr/>
          <p:nvPr/>
        </p:nvSpPr>
        <p:spPr>
          <a:xfrm rot="16200000">
            <a:off x="7363828" y="2780823"/>
            <a:ext cx="428579" cy="42886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792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A107D47D-7D69-4E1C-AD49-1395F3D35BA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Rectangle 6"/>
          <p:cNvSpPr/>
          <p:nvPr/>
        </p:nvSpPr>
        <p:spPr>
          <a:xfrm>
            <a:off x="2123728" y="3507854"/>
            <a:ext cx="4896544" cy="1635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Placeholder 13"/>
          <p:cNvSpPr txBox="1">
            <a:spLocks/>
          </p:cNvSpPr>
          <p:nvPr/>
        </p:nvSpPr>
        <p:spPr>
          <a:xfrm>
            <a:off x="2627784" y="3841955"/>
            <a:ext cx="3888432" cy="96744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 Designed</a:t>
            </a:r>
          </a:p>
        </p:txBody>
      </p:sp>
    </p:spTree>
    <p:extLst>
      <p:ext uri="{BB962C8B-B14F-4D97-AF65-F5344CB8AC3E}">
        <p14:creationId xmlns:p14="http://schemas.microsoft.com/office/powerpoint/2010/main" val="3917025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Chart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420544537"/>
              </p:ext>
            </p:extLst>
          </p:nvPr>
        </p:nvGraphicFramePr>
        <p:xfrm>
          <a:off x="4427984" y="1260000"/>
          <a:ext cx="4200128" cy="3376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val 8"/>
          <p:cNvSpPr/>
          <p:nvPr/>
        </p:nvSpPr>
        <p:spPr>
          <a:xfrm>
            <a:off x="683568" y="1246298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83568" y="2188538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683568" y="3130778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683568" y="4073016"/>
            <a:ext cx="609223" cy="609223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21"/>
          <p:cNvSpPr>
            <a:spLocks noChangeAspect="1"/>
          </p:cNvSpPr>
          <p:nvPr/>
        </p:nvSpPr>
        <p:spPr>
          <a:xfrm>
            <a:off x="825538" y="1386909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23"/>
          <p:cNvSpPr/>
          <p:nvPr/>
        </p:nvSpPr>
        <p:spPr>
          <a:xfrm>
            <a:off x="817500" y="4277230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6"/>
          <p:cNvSpPr/>
          <p:nvPr/>
        </p:nvSpPr>
        <p:spPr>
          <a:xfrm rot="2700000">
            <a:off x="872054" y="3227199"/>
            <a:ext cx="232250" cy="41638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842026" y="2356337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447165" y="1190854"/>
            <a:ext cx="2830257" cy="720109"/>
            <a:chOff x="1472558" y="998559"/>
            <a:chExt cx="2765965" cy="720109"/>
          </a:xfrm>
        </p:grpSpPr>
        <p:sp>
          <p:nvSpPr>
            <p:cNvPr id="18" name="TextBox 17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47165" y="2133094"/>
            <a:ext cx="2830257" cy="720109"/>
            <a:chOff x="1472558" y="998559"/>
            <a:chExt cx="2765965" cy="720109"/>
          </a:xfrm>
        </p:grpSpPr>
        <p:sp>
          <p:nvSpPr>
            <p:cNvPr id="21" name="TextBox 20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447165" y="3075334"/>
            <a:ext cx="2830257" cy="720109"/>
            <a:chOff x="1472558" y="998559"/>
            <a:chExt cx="2765965" cy="720109"/>
          </a:xfrm>
        </p:grpSpPr>
        <p:sp>
          <p:nvSpPr>
            <p:cNvPr id="24" name="TextBox 23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47165" y="4017573"/>
            <a:ext cx="2830257" cy="720109"/>
            <a:chOff x="1472558" y="998559"/>
            <a:chExt cx="2765965" cy="720109"/>
          </a:xfrm>
        </p:grpSpPr>
        <p:sp>
          <p:nvSpPr>
            <p:cNvPr id="27" name="TextBox 26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5408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 txBox="1">
            <a:spLocks/>
          </p:cNvSpPr>
          <p:nvPr/>
        </p:nvSpPr>
        <p:spPr>
          <a:xfrm>
            <a:off x="958112" y="627534"/>
            <a:ext cx="2088232" cy="172819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 Designed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6687" y="2499742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242814" y="634849"/>
            <a:ext cx="1800200" cy="386762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 marL="0" indent="0">
              <a:buNone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DA47-127D-464C-B934-08259AF1F66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003151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329183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모바일 이미지 </a:t>
            </a:r>
            <a:endParaRPr lang="ko-KR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Image </a:t>
            </a:r>
            <a:r>
              <a:rPr lang="en-US" altLang="ko-KR" dirty="0"/>
              <a:t>&amp;</a:t>
            </a:r>
            <a:r>
              <a:rPr lang="en-US" altLang="ko-KR" dirty="0">
                <a:solidFill>
                  <a:schemeClr val="accent1"/>
                </a:solidFill>
              </a:rPr>
              <a:t> Content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1" name="Rounded Rectangle 7"/>
          <p:cNvSpPr/>
          <p:nvPr/>
        </p:nvSpPr>
        <p:spPr>
          <a:xfrm>
            <a:off x="1390706" y="1696740"/>
            <a:ext cx="499167" cy="863848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8"/>
          <p:cNvSpPr/>
          <p:nvPr/>
        </p:nvSpPr>
        <p:spPr>
          <a:xfrm>
            <a:off x="1117265" y="3501009"/>
            <a:ext cx="1061288" cy="843216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652120" y="1420700"/>
            <a:ext cx="935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65</a:t>
            </a: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52120" y="3056642"/>
            <a:ext cx="935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35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652120" y="1965530"/>
            <a:ext cx="2771880" cy="923330"/>
            <a:chOff x="5873194" y="1936452"/>
            <a:chExt cx="2527142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5873194" y="2213451"/>
              <a:ext cx="25271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73194" y="1936452"/>
              <a:ext cx="25271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52120" y="3601471"/>
            <a:ext cx="2771880" cy="923330"/>
            <a:chOff x="5873194" y="1936452"/>
            <a:chExt cx="2527142" cy="923330"/>
          </a:xfrm>
        </p:grpSpPr>
        <p:sp>
          <p:nvSpPr>
            <p:cNvPr id="19" name="TextBox 18"/>
            <p:cNvSpPr txBox="1"/>
            <p:nvPr/>
          </p:nvSpPr>
          <p:spPr>
            <a:xfrm>
              <a:off x="5873194" y="2213451"/>
              <a:ext cx="25271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3194" y="1936452"/>
              <a:ext cx="25271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4546292D-3B53-4420-84B3-2452A17233D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578006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2">
            <a:extLst>
              <a:ext uri="{FF2B5EF4-FFF2-40B4-BE49-F238E27FC236}">
                <a16:creationId xmlns:a16="http://schemas.microsoft.com/office/drawing/2014/main" id="{BDA82995-0880-4860-B44F-3FC11DD70D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053491"/>
              </p:ext>
            </p:extLst>
          </p:nvPr>
        </p:nvGraphicFramePr>
        <p:xfrm>
          <a:off x="410394" y="1174708"/>
          <a:ext cx="3557083" cy="35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700743"/>
              </p:ext>
            </p:extLst>
          </p:nvPr>
        </p:nvGraphicFramePr>
        <p:xfrm>
          <a:off x="4468933" y="1625333"/>
          <a:ext cx="3919491" cy="2322597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1066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671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151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477661" y="1275606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519506" y="4046123"/>
            <a:ext cx="3827164" cy="720109"/>
            <a:chOff x="1472558" y="998559"/>
            <a:chExt cx="2765965" cy="720109"/>
          </a:xfrm>
        </p:grpSpPr>
        <p:sp>
          <p:nvSpPr>
            <p:cNvPr id="14" name="TextBox 13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36293" y="2725876"/>
            <a:ext cx="935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55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48461" y="2725876"/>
            <a:ext cx="93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30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95736" y="1599017"/>
            <a:ext cx="93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15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19672" y="3437587"/>
            <a:ext cx="54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63546" y="3437587"/>
            <a:ext cx="54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46128" y="2003001"/>
            <a:ext cx="54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Table </a:t>
            </a:r>
            <a:r>
              <a:rPr lang="en-US" altLang="ko-KR" dirty="0"/>
              <a:t>&amp; </a:t>
            </a:r>
            <a:r>
              <a:rPr lang="en-US" altLang="ko-KR" dirty="0">
                <a:solidFill>
                  <a:schemeClr val="accent1"/>
                </a:solidFill>
              </a:rPr>
              <a:t>Chart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721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9"/>
          <p:cNvSpPr/>
          <p:nvPr/>
        </p:nvSpPr>
        <p:spPr>
          <a:xfrm>
            <a:off x="5140178" y="1517667"/>
            <a:ext cx="504055" cy="50400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A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직사각형 15"/>
          <p:cNvSpPr/>
          <p:nvPr/>
        </p:nvSpPr>
        <p:spPr>
          <a:xfrm>
            <a:off x="5140178" y="2151969"/>
            <a:ext cx="504055" cy="504000"/>
          </a:xfrm>
          <a:prstGeom prst="ellipse">
            <a:avLst/>
          </a:prstGeom>
          <a:solidFill>
            <a:schemeClr val="accent2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B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직사각형 17"/>
          <p:cNvSpPr/>
          <p:nvPr/>
        </p:nvSpPr>
        <p:spPr>
          <a:xfrm>
            <a:off x="5140178" y="2775677"/>
            <a:ext cx="504055" cy="504000"/>
          </a:xfrm>
          <a:prstGeom prst="ellipse">
            <a:avLst/>
          </a:prstGeom>
          <a:solidFill>
            <a:schemeClr val="accent3"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C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직사각형 19"/>
          <p:cNvSpPr/>
          <p:nvPr/>
        </p:nvSpPr>
        <p:spPr>
          <a:xfrm>
            <a:off x="5140178" y="3399385"/>
            <a:ext cx="504055" cy="504000"/>
          </a:xfrm>
          <a:prstGeom prst="ellipse">
            <a:avLst/>
          </a:prstGeom>
          <a:solidFill>
            <a:schemeClr val="accent4">
              <a:alpha val="7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D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직사각형 21"/>
          <p:cNvSpPr/>
          <p:nvPr/>
        </p:nvSpPr>
        <p:spPr>
          <a:xfrm>
            <a:off x="5140178" y="4023093"/>
            <a:ext cx="504055" cy="504000"/>
          </a:xfrm>
          <a:prstGeom prst="ellipse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E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직선 연결선 2"/>
          <p:cNvCxnSpPr/>
          <p:nvPr/>
        </p:nvCxnSpPr>
        <p:spPr>
          <a:xfrm>
            <a:off x="3015942" y="1769667"/>
            <a:ext cx="201622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24"/>
          <p:cNvCxnSpPr/>
          <p:nvPr/>
        </p:nvCxnSpPr>
        <p:spPr>
          <a:xfrm>
            <a:off x="3375982" y="2403969"/>
            <a:ext cx="165618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25"/>
          <p:cNvCxnSpPr/>
          <p:nvPr/>
        </p:nvCxnSpPr>
        <p:spPr>
          <a:xfrm>
            <a:off x="3736022" y="3027677"/>
            <a:ext cx="129614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6"/>
          <p:cNvCxnSpPr/>
          <p:nvPr/>
        </p:nvCxnSpPr>
        <p:spPr>
          <a:xfrm>
            <a:off x="4132166" y="3651385"/>
            <a:ext cx="90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7"/>
          <p:cNvCxnSpPr/>
          <p:nvPr/>
        </p:nvCxnSpPr>
        <p:spPr>
          <a:xfrm>
            <a:off x="4528110" y="4275093"/>
            <a:ext cx="50405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5749233" y="1431557"/>
            <a:ext cx="2830257" cy="676219"/>
            <a:chOff x="1472558" y="998559"/>
            <a:chExt cx="2765965" cy="676219"/>
          </a:xfrm>
        </p:grpSpPr>
        <p:sp>
          <p:nvSpPr>
            <p:cNvPr id="31" name="TextBox 30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749233" y="2057914"/>
            <a:ext cx="2830257" cy="676219"/>
            <a:chOff x="1472558" y="998559"/>
            <a:chExt cx="2765965" cy="676219"/>
          </a:xfrm>
        </p:grpSpPr>
        <p:sp>
          <p:nvSpPr>
            <p:cNvPr id="34" name="TextBox 33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749233" y="2684271"/>
            <a:ext cx="2830257" cy="676219"/>
            <a:chOff x="1472558" y="998559"/>
            <a:chExt cx="2765965" cy="676219"/>
          </a:xfrm>
        </p:grpSpPr>
        <p:sp>
          <p:nvSpPr>
            <p:cNvPr id="37" name="TextBox 36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749233" y="3310628"/>
            <a:ext cx="2830257" cy="676219"/>
            <a:chOff x="1472558" y="998559"/>
            <a:chExt cx="2765965" cy="676219"/>
          </a:xfrm>
        </p:grpSpPr>
        <p:sp>
          <p:nvSpPr>
            <p:cNvPr id="40" name="TextBox 39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749233" y="3936983"/>
            <a:ext cx="2830257" cy="676219"/>
            <a:chOff x="1472558" y="998559"/>
            <a:chExt cx="2765965" cy="676219"/>
          </a:xfrm>
        </p:grpSpPr>
        <p:sp>
          <p:nvSpPr>
            <p:cNvPr id="43" name="TextBox 42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Chart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aphicFrame>
        <p:nvGraphicFramePr>
          <p:cNvPr id="29" name="SmartArt Placeholder 13">
            <a:extLst>
              <a:ext uri="{FF2B5EF4-FFF2-40B4-BE49-F238E27FC236}">
                <a16:creationId xmlns:a16="http://schemas.microsoft.com/office/drawing/2014/main" id="{3EBE4ED4-C58E-4D4D-AB93-644278D344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5310023"/>
              </p:ext>
            </p:extLst>
          </p:nvPr>
        </p:nvGraphicFramePr>
        <p:xfrm>
          <a:off x="612169" y="1149092"/>
          <a:ext cx="3807929" cy="3566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6" name="직사각형 9">
            <a:extLst>
              <a:ext uri="{FF2B5EF4-FFF2-40B4-BE49-F238E27FC236}">
                <a16:creationId xmlns:a16="http://schemas.microsoft.com/office/drawing/2014/main" id="{E156B583-BB30-496B-A91A-4E537D30184C}"/>
              </a:ext>
            </a:extLst>
          </p:cNvPr>
          <p:cNvSpPr/>
          <p:nvPr/>
        </p:nvSpPr>
        <p:spPr>
          <a:xfrm>
            <a:off x="2341932" y="1637759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A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직사각형 15">
            <a:extLst>
              <a:ext uri="{FF2B5EF4-FFF2-40B4-BE49-F238E27FC236}">
                <a16:creationId xmlns:a16="http://schemas.microsoft.com/office/drawing/2014/main" id="{F52629E1-39A1-445E-9359-6A1F4D350669}"/>
              </a:ext>
            </a:extLst>
          </p:cNvPr>
          <p:cNvSpPr/>
          <p:nvPr/>
        </p:nvSpPr>
        <p:spPr>
          <a:xfrm>
            <a:off x="2341932" y="2280448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B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직사각형 17">
            <a:extLst>
              <a:ext uri="{FF2B5EF4-FFF2-40B4-BE49-F238E27FC236}">
                <a16:creationId xmlns:a16="http://schemas.microsoft.com/office/drawing/2014/main" id="{DBED8BAC-7703-490A-97DA-E0AE242DDB00}"/>
              </a:ext>
            </a:extLst>
          </p:cNvPr>
          <p:cNvSpPr/>
          <p:nvPr/>
        </p:nvSpPr>
        <p:spPr>
          <a:xfrm>
            <a:off x="2341932" y="2923137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C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직사각형 19">
            <a:extLst>
              <a:ext uri="{FF2B5EF4-FFF2-40B4-BE49-F238E27FC236}">
                <a16:creationId xmlns:a16="http://schemas.microsoft.com/office/drawing/2014/main" id="{9E97F621-4F8D-4511-A512-FF657F799481}"/>
              </a:ext>
            </a:extLst>
          </p:cNvPr>
          <p:cNvSpPr/>
          <p:nvPr/>
        </p:nvSpPr>
        <p:spPr>
          <a:xfrm>
            <a:off x="2341932" y="3565826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D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직사각형 21">
            <a:extLst>
              <a:ext uri="{FF2B5EF4-FFF2-40B4-BE49-F238E27FC236}">
                <a16:creationId xmlns:a16="http://schemas.microsoft.com/office/drawing/2014/main" id="{295654F3-2D5B-43B4-B031-8E01D19B16D5}"/>
              </a:ext>
            </a:extLst>
          </p:cNvPr>
          <p:cNvSpPr/>
          <p:nvPr/>
        </p:nvSpPr>
        <p:spPr>
          <a:xfrm>
            <a:off x="2341932" y="4208516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E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75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3058481" y="1384229"/>
            <a:ext cx="1195786" cy="1195786"/>
            <a:chOff x="1235576" y="1353749"/>
            <a:chExt cx="1195786" cy="1195786"/>
          </a:xfrm>
        </p:grpSpPr>
        <p:sp>
          <p:nvSpPr>
            <p:cNvPr id="39" name="Teardrop 38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881386" y="1384229"/>
            <a:ext cx="1195786" cy="1195786"/>
            <a:chOff x="1235576" y="1353749"/>
            <a:chExt cx="1195786" cy="1195786"/>
          </a:xfrm>
        </p:grpSpPr>
        <p:sp>
          <p:nvSpPr>
            <p:cNvPr id="42" name="Teardrop 41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704291" y="1384229"/>
            <a:ext cx="1195786" cy="1195786"/>
            <a:chOff x="1235576" y="1353749"/>
            <a:chExt cx="1195786" cy="1195786"/>
          </a:xfrm>
        </p:grpSpPr>
        <p:sp>
          <p:nvSpPr>
            <p:cNvPr id="45" name="Teardrop 44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Infographic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235576" y="1384229"/>
            <a:ext cx="1195786" cy="1195786"/>
            <a:chOff x="1235576" y="1353749"/>
            <a:chExt cx="1195786" cy="1195786"/>
          </a:xfrm>
        </p:grpSpPr>
        <p:sp>
          <p:nvSpPr>
            <p:cNvPr id="4" name="Teardrop 3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7" name="Oval 21"/>
          <p:cNvSpPr>
            <a:spLocks noChangeAspect="1"/>
          </p:cNvSpPr>
          <p:nvPr/>
        </p:nvSpPr>
        <p:spPr>
          <a:xfrm>
            <a:off x="1624157" y="1771061"/>
            <a:ext cx="418625" cy="42212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Rectangle 9"/>
          <p:cNvSpPr/>
          <p:nvPr/>
        </p:nvSpPr>
        <p:spPr>
          <a:xfrm>
            <a:off x="3468281" y="1806051"/>
            <a:ext cx="376185" cy="3521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ounded Rectangle 27"/>
          <p:cNvSpPr/>
          <p:nvPr/>
        </p:nvSpPr>
        <p:spPr>
          <a:xfrm>
            <a:off x="7092906" y="1821368"/>
            <a:ext cx="418557" cy="32150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ounded Rectangle 7"/>
          <p:cNvSpPr/>
          <p:nvPr/>
        </p:nvSpPr>
        <p:spPr>
          <a:xfrm>
            <a:off x="5281846" y="1811741"/>
            <a:ext cx="394864" cy="34076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058135" y="3115822"/>
            <a:ext cx="1550670" cy="1417356"/>
            <a:chOff x="803640" y="3362835"/>
            <a:chExt cx="2059657" cy="1417356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881040" y="3115822"/>
            <a:ext cx="1550670" cy="1417356"/>
            <a:chOff x="803640" y="3362835"/>
            <a:chExt cx="2059657" cy="1417356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703945" y="3115822"/>
            <a:ext cx="1550670" cy="1417356"/>
            <a:chOff x="803640" y="3362835"/>
            <a:chExt cx="2059657" cy="1417356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526849" y="3115822"/>
            <a:ext cx="1550670" cy="1417356"/>
            <a:chOff x="803640" y="3362835"/>
            <a:chExt cx="2059657" cy="1417356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99980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Image </a:t>
            </a:r>
            <a:r>
              <a:rPr lang="en-US" altLang="ko-KR" dirty="0"/>
              <a:t>&amp;</a:t>
            </a:r>
            <a:r>
              <a:rPr lang="en-US" altLang="ko-KR" dirty="0">
                <a:solidFill>
                  <a:schemeClr val="accent1"/>
                </a:solidFill>
              </a:rPr>
              <a:t> Content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449688" y="2443031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5878996" y="2443031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7308304" y="2443031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320398" y="1245513"/>
            <a:ext cx="4103602" cy="966197"/>
            <a:chOff x="4320398" y="1245513"/>
            <a:chExt cx="4103602" cy="966197"/>
          </a:xfrm>
        </p:grpSpPr>
        <p:sp>
          <p:nvSpPr>
            <p:cNvPr id="20" name="TextBox 19"/>
            <p:cNvSpPr txBox="1"/>
            <p:nvPr/>
          </p:nvSpPr>
          <p:spPr>
            <a:xfrm>
              <a:off x="4320399" y="1565379"/>
              <a:ext cx="4103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text can be replaced with your own text. This text can be replaced with your own text. You can simply impress your audience and add a unique zing.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20398" y="1245513"/>
              <a:ext cx="4103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rapezoid 13"/>
          <p:cNvSpPr/>
          <p:nvPr/>
        </p:nvSpPr>
        <p:spPr>
          <a:xfrm>
            <a:off x="6101134" y="2701472"/>
            <a:ext cx="470125" cy="397518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ed Rectangle 7"/>
          <p:cNvSpPr/>
          <p:nvPr/>
        </p:nvSpPr>
        <p:spPr>
          <a:xfrm>
            <a:off x="7627663" y="2661686"/>
            <a:ext cx="275683" cy="477091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ounded Rectangle 25"/>
          <p:cNvSpPr/>
          <p:nvPr/>
        </p:nvSpPr>
        <p:spPr>
          <a:xfrm>
            <a:off x="4737237" y="2661686"/>
            <a:ext cx="339302" cy="477091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330824" y="3646049"/>
            <a:ext cx="1152128" cy="676219"/>
            <a:chOff x="1472558" y="998559"/>
            <a:chExt cx="2310904" cy="676219"/>
          </a:xfrm>
        </p:grpSpPr>
        <p:sp>
          <p:nvSpPr>
            <p:cNvPr id="27" name="TextBox 26"/>
            <p:cNvSpPr txBox="1"/>
            <p:nvPr/>
          </p:nvSpPr>
          <p:spPr>
            <a:xfrm>
              <a:off x="1472558" y="1213113"/>
              <a:ext cx="2310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72558" y="998559"/>
              <a:ext cx="2310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60132" y="3646049"/>
            <a:ext cx="1152128" cy="676219"/>
            <a:chOff x="1472558" y="998559"/>
            <a:chExt cx="2310904" cy="676219"/>
          </a:xfrm>
        </p:grpSpPr>
        <p:sp>
          <p:nvSpPr>
            <p:cNvPr id="33" name="TextBox 32"/>
            <p:cNvSpPr txBox="1"/>
            <p:nvPr/>
          </p:nvSpPr>
          <p:spPr>
            <a:xfrm>
              <a:off x="1472558" y="1213113"/>
              <a:ext cx="2310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72558" y="998559"/>
              <a:ext cx="2310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189440" y="3646049"/>
            <a:ext cx="1152128" cy="676219"/>
            <a:chOff x="1472558" y="998559"/>
            <a:chExt cx="2310904" cy="676219"/>
          </a:xfrm>
        </p:grpSpPr>
        <p:sp>
          <p:nvSpPr>
            <p:cNvPr id="36" name="TextBox 35"/>
            <p:cNvSpPr txBox="1"/>
            <p:nvPr/>
          </p:nvSpPr>
          <p:spPr>
            <a:xfrm>
              <a:off x="1472558" y="1213113"/>
              <a:ext cx="2310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472558" y="998559"/>
              <a:ext cx="2310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5C7265-AF98-4C42-8BB0-6AA31A5D9EB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9124453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>
            <a:stCxn id="14" idx="0"/>
            <a:endCxn id="16" idx="3"/>
          </p:cNvCxnSpPr>
          <p:nvPr/>
        </p:nvCxnSpPr>
        <p:spPr>
          <a:xfrm flipV="1">
            <a:off x="3027803" y="2243404"/>
            <a:ext cx="2144971" cy="69314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0"/>
            <a:endCxn id="18" idx="3"/>
          </p:cNvCxnSpPr>
          <p:nvPr/>
        </p:nvCxnSpPr>
        <p:spPr>
          <a:xfrm flipV="1">
            <a:off x="3027803" y="2555382"/>
            <a:ext cx="3459136" cy="38117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  <a:endCxn id="20" idx="2"/>
          </p:cNvCxnSpPr>
          <p:nvPr/>
        </p:nvCxnSpPr>
        <p:spPr>
          <a:xfrm>
            <a:off x="3027803" y="2936552"/>
            <a:ext cx="3849228" cy="54844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0"/>
            <a:endCxn id="19" idx="2"/>
          </p:cNvCxnSpPr>
          <p:nvPr/>
        </p:nvCxnSpPr>
        <p:spPr>
          <a:xfrm>
            <a:off x="3027803" y="2936552"/>
            <a:ext cx="2554867" cy="119032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1773083" y="1765985"/>
            <a:ext cx="2510885" cy="25108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15613" y="2125512"/>
            <a:ext cx="1681564" cy="168156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692861" y="2867540"/>
            <a:ext cx="1727068" cy="678649"/>
            <a:chOff x="3233964" y="1954419"/>
            <a:chExt cx="1410044" cy="678649"/>
          </a:xfrm>
        </p:grpSpPr>
        <p:sp>
          <p:nvSpPr>
            <p:cNvPr id="11" name="TextBox 10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39063" y="2936552"/>
            <a:ext cx="1578925" cy="1056546"/>
            <a:chOff x="-475010" y="1114177"/>
            <a:chExt cx="3085230" cy="1056546"/>
          </a:xfrm>
        </p:grpSpPr>
        <p:sp>
          <p:nvSpPr>
            <p:cNvPr id="14" name="TextBox 13"/>
            <p:cNvSpPr txBox="1"/>
            <p:nvPr/>
          </p:nvSpPr>
          <p:spPr>
            <a:xfrm>
              <a:off x="-475010" y="1114177"/>
              <a:ext cx="308240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460976" y="1339726"/>
              <a:ext cx="30711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sp>
        <p:nvSpPr>
          <p:cNvPr id="16" name="Oval 15"/>
          <p:cNvSpPr/>
          <p:nvPr/>
        </p:nvSpPr>
        <p:spPr>
          <a:xfrm>
            <a:off x="5004049" y="1260001"/>
            <a:ext cx="1152128" cy="11521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6314185" y="1548499"/>
            <a:ext cx="1179637" cy="1179637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5582670" y="3624101"/>
            <a:ext cx="1005554" cy="100555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6877031" y="2693120"/>
            <a:ext cx="1583750" cy="1583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21"/>
          <p:cNvSpPr>
            <a:spLocks noChangeAspect="1"/>
          </p:cNvSpPr>
          <p:nvPr/>
        </p:nvSpPr>
        <p:spPr>
          <a:xfrm>
            <a:off x="2685952" y="2139995"/>
            <a:ext cx="685146" cy="69086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Rounded Rectangle 27"/>
          <p:cNvSpPr/>
          <p:nvPr/>
        </p:nvSpPr>
        <p:spPr>
          <a:xfrm>
            <a:off x="5370814" y="1675295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Rounded Rectangle 7"/>
          <p:cNvSpPr/>
          <p:nvPr/>
        </p:nvSpPr>
        <p:spPr>
          <a:xfrm>
            <a:off x="7471454" y="2920041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7" name="Group 36"/>
          <p:cNvGrpSpPr/>
          <p:nvPr/>
        </p:nvGrpSpPr>
        <p:grpSpPr>
          <a:xfrm>
            <a:off x="6805372" y="3358782"/>
            <a:ext cx="1727068" cy="678649"/>
            <a:chOff x="3233964" y="1954419"/>
            <a:chExt cx="1410044" cy="678649"/>
          </a:xfrm>
        </p:grpSpPr>
        <p:sp>
          <p:nvSpPr>
            <p:cNvPr id="38" name="TextBox 37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3" name="Rectangle 23"/>
          <p:cNvSpPr/>
          <p:nvPr/>
        </p:nvSpPr>
        <p:spPr>
          <a:xfrm>
            <a:off x="5786966" y="3940548"/>
            <a:ext cx="596962" cy="351148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Rectangle 16"/>
          <p:cNvSpPr/>
          <p:nvPr/>
        </p:nvSpPr>
        <p:spPr>
          <a:xfrm rot="2700000">
            <a:off x="1405268" y="2389069"/>
            <a:ext cx="302254" cy="54188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9"/>
          <p:cNvSpPr/>
          <p:nvPr/>
        </p:nvSpPr>
        <p:spPr>
          <a:xfrm>
            <a:off x="6714270" y="1948086"/>
            <a:ext cx="406438" cy="38046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37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5" y="437955"/>
            <a:ext cx="4064902" cy="387171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1. </a:t>
            </a:r>
            <a:r>
              <a:rPr lang="ko-KR" altLang="en-US" sz="3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데이터의 정의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1662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Ⅰ. 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데이터의 이해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통계와 확률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,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데이터에 대한 이야기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8AFB09A-10F5-4FD9-893D-0A34307C5EF0}"/>
              </a:ext>
            </a:extLst>
          </p:cNvPr>
          <p:cNvSpPr txBox="1"/>
          <p:nvPr/>
        </p:nvSpPr>
        <p:spPr>
          <a:xfrm>
            <a:off x="887573" y="1567106"/>
            <a:ext cx="24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통계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확률에 대한 역사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B6EBA-9687-45C9-87AE-FC5975948DFB}"/>
              </a:ext>
            </a:extLst>
          </p:cNvPr>
          <p:cNvSpPr txBox="1"/>
          <p:nvPr/>
        </p:nvSpPr>
        <p:spPr>
          <a:xfrm>
            <a:off x="1014243" y="1936438"/>
            <a:ext cx="75187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17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세기 중반부터 학문으로 인정받았으나 독자적인 전공으로 자리잡은 것은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중반이었다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통계의 진화는 우생학에서 나아갔다고 볼 수 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실제로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19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세기 통계학을 이끌었던 학자는 모두 당대를 대표하는 적극적인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우생학주의자였다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확률은 주사위 도박에서 시작되어 발전되었다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하지만 모든 일은 신이 결정한다는 중세에선 우연이라는 개념을 받아드리지 않았고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확률의 이론화도 자연스럽게 늦춰졌다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11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FB9DA5E9-4D29-412D-B1E2-2DD244D8E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0455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727201"/>
              </p:ext>
            </p:extLst>
          </p:nvPr>
        </p:nvGraphicFramePr>
        <p:xfrm>
          <a:off x="719999" y="1632288"/>
          <a:ext cx="7704000" cy="1975814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2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6829"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B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C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D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F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9255" y="3959822"/>
            <a:ext cx="738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text can be replaced with your own text. This text can be replaced with your own text. You can simply impress your audience and add a unique zing and appeal to your Reports and Presentations with our Templates. </a:t>
            </a:r>
          </a:p>
        </p:txBody>
      </p:sp>
      <p:sp>
        <p:nvSpPr>
          <p:cNvPr id="5" name="자유형 8"/>
          <p:cNvSpPr/>
          <p:nvPr/>
        </p:nvSpPr>
        <p:spPr>
          <a:xfrm flipV="1">
            <a:off x="792199" y="3833986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9"/>
          <p:cNvSpPr/>
          <p:nvPr/>
        </p:nvSpPr>
        <p:spPr>
          <a:xfrm>
            <a:off x="792199" y="4686271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29854" y="1288032"/>
            <a:ext cx="189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Table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3012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3"/>
          <p:cNvSpPr txBox="1">
            <a:spLocks/>
          </p:cNvSpPr>
          <p:nvPr/>
        </p:nvSpPr>
        <p:spPr>
          <a:xfrm>
            <a:off x="467544" y="594742"/>
            <a:ext cx="1763768" cy="937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544" y="1674909"/>
            <a:ext cx="16197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6912688" y="2212159"/>
            <a:ext cx="1763768" cy="937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accent2"/>
                </a:solidFill>
                <a:cs typeface="Arial" pitchFamily="34" charset="0"/>
              </a:rPr>
              <a:t>Presentation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Designed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56705" y="3292326"/>
            <a:ext cx="16197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0AA381-1535-4181-8CCD-E4B694F484B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E0970874-CF5D-455D-9352-080052BFDE3E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8870642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Table </a:t>
            </a:r>
            <a:r>
              <a:rPr lang="en-US" altLang="ko-KR" dirty="0"/>
              <a:t>&amp; </a:t>
            </a:r>
            <a:r>
              <a:rPr lang="en-US" altLang="ko-KR" dirty="0">
                <a:solidFill>
                  <a:schemeClr val="accent1"/>
                </a:solidFill>
              </a:rPr>
              <a:t>Chart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0791" y="1275606"/>
            <a:ext cx="166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037244"/>
              </p:ext>
            </p:extLst>
          </p:nvPr>
        </p:nvGraphicFramePr>
        <p:xfrm>
          <a:off x="4788026" y="1603588"/>
          <a:ext cx="3652921" cy="1616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2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99299" y="1275606"/>
            <a:ext cx="166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28679"/>
              </p:ext>
            </p:extLst>
          </p:nvPr>
        </p:nvGraphicFramePr>
        <p:xfrm>
          <a:off x="706534" y="1603588"/>
          <a:ext cx="3652921" cy="1616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2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683568" y="3493538"/>
            <a:ext cx="1008112" cy="1082810"/>
            <a:chOff x="683568" y="3493538"/>
            <a:chExt cx="854571" cy="1082810"/>
          </a:xfrm>
        </p:grpSpPr>
        <p:sp>
          <p:nvSpPr>
            <p:cNvPr id="33" name="TextBox 32"/>
            <p:cNvSpPr txBox="1"/>
            <p:nvPr/>
          </p:nvSpPr>
          <p:spPr>
            <a:xfrm>
              <a:off x="686969" y="3493538"/>
              <a:ext cx="85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A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3568" y="3762142"/>
              <a:ext cx="85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B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3568" y="4030746"/>
              <a:ext cx="85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C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3568" y="4299349"/>
              <a:ext cx="85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D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47" name="Chart 46"/>
          <p:cNvGraphicFramePr/>
          <p:nvPr>
            <p:extLst>
              <p:ext uri="{D42A27DB-BD31-4B8C-83A1-F6EECF244321}">
                <p14:modId xmlns:p14="http://schemas.microsoft.com/office/powerpoint/2010/main" val="1828590026"/>
              </p:ext>
            </p:extLst>
          </p:nvPr>
        </p:nvGraphicFramePr>
        <p:xfrm>
          <a:off x="1524000" y="3363838"/>
          <a:ext cx="2759968" cy="1347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8" name="Group 47"/>
          <p:cNvGrpSpPr/>
          <p:nvPr/>
        </p:nvGrpSpPr>
        <p:grpSpPr>
          <a:xfrm>
            <a:off x="4644008" y="3589973"/>
            <a:ext cx="3846457" cy="966197"/>
            <a:chOff x="4320398" y="1245513"/>
            <a:chExt cx="4103602" cy="966197"/>
          </a:xfrm>
        </p:grpSpPr>
        <p:sp>
          <p:nvSpPr>
            <p:cNvPr id="49" name="TextBox 48"/>
            <p:cNvSpPr txBox="1"/>
            <p:nvPr/>
          </p:nvSpPr>
          <p:spPr>
            <a:xfrm>
              <a:off x="4320399" y="1565379"/>
              <a:ext cx="4103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text can be replaced with your own text. This text can be replaced with your own text. You can simply impress your audience and add a unique zing.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20398" y="1245513"/>
              <a:ext cx="4103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9259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27950" y="1349355"/>
            <a:ext cx="3744416" cy="3306604"/>
            <a:chOff x="2166950" y="1239188"/>
            <a:chExt cx="3298100" cy="3348192"/>
          </a:xfrm>
        </p:grpSpPr>
        <p:sp>
          <p:nvSpPr>
            <p:cNvPr id="7" name="Flowchart: Extract 6"/>
            <p:cNvSpPr/>
            <p:nvPr/>
          </p:nvSpPr>
          <p:spPr>
            <a:xfrm>
              <a:off x="3006000" y="1239188"/>
              <a:ext cx="1620000" cy="1620000"/>
            </a:xfrm>
            <a:prstGeom prst="flowChartExtra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Flowchart: Extract 11"/>
            <p:cNvSpPr/>
            <p:nvPr/>
          </p:nvSpPr>
          <p:spPr>
            <a:xfrm>
              <a:off x="2166950" y="2967380"/>
              <a:ext cx="1620000" cy="1620000"/>
            </a:xfrm>
            <a:prstGeom prst="flowChartExtra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Flowchart: Extract 12"/>
            <p:cNvSpPr/>
            <p:nvPr/>
          </p:nvSpPr>
          <p:spPr>
            <a:xfrm>
              <a:off x="3845050" y="2967380"/>
              <a:ext cx="1620000" cy="1620000"/>
            </a:xfrm>
            <a:prstGeom prst="flowChartExtra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Flowchart: Merge 13"/>
            <p:cNvSpPr/>
            <p:nvPr/>
          </p:nvSpPr>
          <p:spPr>
            <a:xfrm>
              <a:off x="3060000" y="2942888"/>
              <a:ext cx="1512000" cy="1512000"/>
            </a:xfrm>
            <a:prstGeom prst="flowChartMerg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Text Placeholder 13"/>
          <p:cNvSpPr txBox="1">
            <a:spLocks/>
          </p:cNvSpPr>
          <p:nvPr/>
        </p:nvSpPr>
        <p:spPr>
          <a:xfrm>
            <a:off x="705935" y="1328340"/>
            <a:ext cx="2293105" cy="73935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5935" y="1958270"/>
            <a:ext cx="1777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Rounded Rectangle 27"/>
          <p:cNvSpPr/>
          <p:nvPr/>
        </p:nvSpPr>
        <p:spPr>
          <a:xfrm>
            <a:off x="4043452" y="3965355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ounded Rectangle 7"/>
          <p:cNvSpPr/>
          <p:nvPr/>
        </p:nvSpPr>
        <p:spPr>
          <a:xfrm>
            <a:off x="2125640" y="3946098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396180" y="2293034"/>
            <a:ext cx="555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80984" y="2283718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80984" y="350785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895795" y="2283718"/>
            <a:ext cx="1404398" cy="1045551"/>
            <a:chOff x="1472558" y="998559"/>
            <a:chExt cx="2765965" cy="1045551"/>
          </a:xfrm>
        </p:grpSpPr>
        <p:sp>
          <p:nvSpPr>
            <p:cNvPr id="26" name="TextBox 25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980598" y="2283718"/>
            <a:ext cx="1404398" cy="1045551"/>
            <a:chOff x="1472558" y="998559"/>
            <a:chExt cx="2765965" cy="1045551"/>
          </a:xfrm>
        </p:grpSpPr>
        <p:sp>
          <p:nvSpPr>
            <p:cNvPr id="29" name="TextBox 28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80598" y="3507854"/>
            <a:ext cx="1404398" cy="1045551"/>
            <a:chOff x="1472558" y="998559"/>
            <a:chExt cx="2765965" cy="1045551"/>
          </a:xfrm>
        </p:grpSpPr>
        <p:sp>
          <p:nvSpPr>
            <p:cNvPr id="32" name="TextBox 31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637686" y="1349355"/>
            <a:ext cx="358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34" name="Oval 21"/>
          <p:cNvSpPr>
            <a:spLocks noChangeAspect="1"/>
          </p:cNvSpPr>
          <p:nvPr/>
        </p:nvSpPr>
        <p:spPr>
          <a:xfrm>
            <a:off x="3014657" y="3255132"/>
            <a:ext cx="571001" cy="57577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Rectangle 16"/>
          <p:cNvSpPr/>
          <p:nvPr/>
        </p:nvSpPr>
        <p:spPr>
          <a:xfrm>
            <a:off x="3095211" y="2264852"/>
            <a:ext cx="444052" cy="291837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5958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329183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모바일 이미지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 algn="l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  Image</a:t>
            </a:r>
            <a:r>
              <a:rPr lang="en-US" altLang="ko-KR" sz="3600" b="1" dirty="0">
                <a:cs typeface="Arial" pitchFamily="34" charset="0"/>
              </a:rPr>
              <a:t> &amp; </a:t>
            </a:r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Content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271134" y="1340867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71134" y="2249844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71134" y="3158821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271134" y="4067798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96778" y="1286720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96778" y="2195697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96778" y="3104674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96778" y="4013651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Oval 21"/>
          <p:cNvSpPr>
            <a:spLocks noChangeAspect="1"/>
          </p:cNvSpPr>
          <p:nvPr/>
        </p:nvSpPr>
        <p:spPr>
          <a:xfrm>
            <a:off x="5377511" y="1445885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Rectangle 9"/>
          <p:cNvSpPr/>
          <p:nvPr/>
        </p:nvSpPr>
        <p:spPr>
          <a:xfrm>
            <a:off x="5393999" y="2382050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ounded Rectangle 27"/>
          <p:cNvSpPr/>
          <p:nvPr/>
        </p:nvSpPr>
        <p:spPr>
          <a:xfrm>
            <a:off x="5377537" y="4211906"/>
            <a:ext cx="325230" cy="2498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Rounded Rectangle 7"/>
          <p:cNvSpPr/>
          <p:nvPr/>
        </p:nvSpPr>
        <p:spPr>
          <a:xfrm>
            <a:off x="5394057" y="3295448"/>
            <a:ext cx="306820" cy="26478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282492" y="4083918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57331C1-790B-4813-B307-5663001090D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41894267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Quad Arrow 6"/>
          <p:cNvSpPr/>
          <p:nvPr/>
        </p:nvSpPr>
        <p:spPr>
          <a:xfrm>
            <a:off x="899592" y="1325260"/>
            <a:ext cx="3738094" cy="3342342"/>
          </a:xfrm>
          <a:prstGeom prst="quadArrow">
            <a:avLst>
              <a:gd name="adj1" fmla="val 3495"/>
              <a:gd name="adj2" fmla="val 4359"/>
              <a:gd name="adj3" fmla="val 56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2909724" y="1666126"/>
            <a:ext cx="1440000" cy="118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1187624" y="1666126"/>
            <a:ext cx="1440000" cy="118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1187624" y="3147814"/>
            <a:ext cx="1440000" cy="118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2909724" y="3147814"/>
            <a:ext cx="1440000" cy="118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21449" y="2121626"/>
            <a:ext cx="9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43549" y="2121625"/>
            <a:ext cx="9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43549" y="3603314"/>
            <a:ext cx="9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21449" y="3603313"/>
            <a:ext cx="9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76056" y="2811765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48264" y="2811765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932040" y="1771711"/>
            <a:ext cx="1584176" cy="713152"/>
            <a:chOff x="5004048" y="1666126"/>
            <a:chExt cx="1584176" cy="713152"/>
          </a:xfrm>
        </p:grpSpPr>
        <p:sp>
          <p:nvSpPr>
            <p:cNvPr id="20" name="TextBox 19"/>
            <p:cNvSpPr txBox="1"/>
            <p:nvPr/>
          </p:nvSpPr>
          <p:spPr>
            <a:xfrm>
              <a:off x="5004048" y="1880680"/>
              <a:ext cx="158417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Presentation Designed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04048" y="1666126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804248" y="1771711"/>
            <a:ext cx="1584176" cy="713152"/>
            <a:chOff x="5004048" y="1666126"/>
            <a:chExt cx="1584176" cy="713152"/>
          </a:xfrm>
        </p:grpSpPr>
        <p:sp>
          <p:nvSpPr>
            <p:cNvPr id="24" name="TextBox 23"/>
            <p:cNvSpPr txBox="1"/>
            <p:nvPr/>
          </p:nvSpPr>
          <p:spPr>
            <a:xfrm>
              <a:off x="5004048" y="1880680"/>
              <a:ext cx="158417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Presentation Designed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04048" y="1666126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834576" y="3541245"/>
            <a:ext cx="358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113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Table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629396"/>
              </p:ext>
            </p:extLst>
          </p:nvPr>
        </p:nvGraphicFramePr>
        <p:xfrm>
          <a:off x="780928" y="1260000"/>
          <a:ext cx="7713516" cy="3463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8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8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2108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Image</a:t>
            </a:r>
            <a:r>
              <a:rPr lang="en-US" altLang="ko-KR" dirty="0"/>
              <a:t> &amp; </a:t>
            </a:r>
            <a:r>
              <a:rPr lang="en-US" altLang="ko-KR" dirty="0">
                <a:solidFill>
                  <a:schemeClr val="accent1"/>
                </a:solidFill>
              </a:rPr>
              <a:t>Content 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084867" y="3951510"/>
            <a:ext cx="1224136" cy="676219"/>
            <a:chOff x="1472558" y="998559"/>
            <a:chExt cx="2765965" cy="676219"/>
          </a:xfrm>
        </p:grpSpPr>
        <p:sp>
          <p:nvSpPr>
            <p:cNvPr id="54" name="TextBox 53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074086" y="1272210"/>
            <a:ext cx="1224136" cy="676219"/>
            <a:chOff x="1472558" y="998559"/>
            <a:chExt cx="2765965" cy="676219"/>
          </a:xfrm>
        </p:grpSpPr>
        <p:sp>
          <p:nvSpPr>
            <p:cNvPr id="57" name="TextBox 56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052525" y="1535940"/>
            <a:ext cx="1224136" cy="676219"/>
            <a:chOff x="1472558" y="998559"/>
            <a:chExt cx="2765965" cy="676219"/>
          </a:xfrm>
        </p:grpSpPr>
        <p:sp>
          <p:nvSpPr>
            <p:cNvPr id="60" name="TextBox 59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063305" y="3761062"/>
            <a:ext cx="1224136" cy="676219"/>
            <a:chOff x="1472558" y="998559"/>
            <a:chExt cx="2765965" cy="676219"/>
          </a:xfrm>
        </p:grpSpPr>
        <p:sp>
          <p:nvSpPr>
            <p:cNvPr id="63" name="TextBox 62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769110" y="1378548"/>
            <a:ext cx="305045" cy="305045"/>
            <a:chOff x="5508104" y="555526"/>
            <a:chExt cx="360040" cy="360040"/>
          </a:xfrm>
        </p:grpSpPr>
        <p:sp>
          <p:nvSpPr>
            <p:cNvPr id="74" name="Oval 73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L-Shape 74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747686" y="1626938"/>
            <a:ext cx="305045" cy="305045"/>
            <a:chOff x="5508104" y="555526"/>
            <a:chExt cx="360040" cy="360040"/>
          </a:xfrm>
        </p:grpSpPr>
        <p:sp>
          <p:nvSpPr>
            <p:cNvPr id="78" name="Oval 77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L-Shape 78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758398" y="3761062"/>
            <a:ext cx="305045" cy="305045"/>
            <a:chOff x="5508104" y="555526"/>
            <a:chExt cx="360040" cy="360040"/>
          </a:xfrm>
        </p:grpSpPr>
        <p:sp>
          <p:nvSpPr>
            <p:cNvPr id="81" name="Oval 80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L-Shape 81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79822" y="3951510"/>
            <a:ext cx="305045" cy="305045"/>
            <a:chOff x="5508104" y="555526"/>
            <a:chExt cx="360040" cy="360040"/>
          </a:xfrm>
        </p:grpSpPr>
        <p:sp>
          <p:nvSpPr>
            <p:cNvPr id="84" name="Oval 83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L-Shape 84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AAB7F6-990B-40A7-9607-07B117E206C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8ACE076-5F35-4078-BE40-A407EA7DF6F7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10673E93-A5E7-467D-A0C7-7869663687D3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12779EF3-1DC1-4B53-96E7-CE6E037FAF1C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2264464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/>
          <p:cNvSpPr/>
          <p:nvPr/>
        </p:nvSpPr>
        <p:spPr>
          <a:xfrm>
            <a:off x="2932411" y="1321736"/>
            <a:ext cx="3237359" cy="323735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Infographic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808790" y="2174206"/>
            <a:ext cx="1493952" cy="1493952"/>
            <a:chOff x="7092280" y="2517710"/>
            <a:chExt cx="971680" cy="971680"/>
          </a:xfrm>
        </p:grpSpPr>
        <p:sp>
          <p:nvSpPr>
            <p:cNvPr id="36" name="Oval 35"/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7170399" y="2595829"/>
              <a:ext cx="815441" cy="815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Block Arc 14"/>
          <p:cNvSpPr/>
          <p:nvPr/>
        </p:nvSpPr>
        <p:spPr>
          <a:xfrm rot="16200000">
            <a:off x="4159627" y="2521879"/>
            <a:ext cx="798080" cy="79860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176942" y="3888146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/>
          <p:cNvSpPr/>
          <p:nvPr/>
        </p:nvSpPr>
        <p:spPr>
          <a:xfrm>
            <a:off x="3259392" y="3888146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40"/>
          <p:cNvSpPr/>
          <p:nvPr/>
        </p:nvSpPr>
        <p:spPr>
          <a:xfrm>
            <a:off x="2555776" y="2569331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41"/>
          <p:cNvSpPr/>
          <p:nvPr/>
        </p:nvSpPr>
        <p:spPr>
          <a:xfrm>
            <a:off x="3259392" y="1250516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Oval 42"/>
          <p:cNvSpPr/>
          <p:nvPr/>
        </p:nvSpPr>
        <p:spPr>
          <a:xfrm>
            <a:off x="5176942" y="1250516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43"/>
          <p:cNvSpPr/>
          <p:nvPr/>
        </p:nvSpPr>
        <p:spPr>
          <a:xfrm>
            <a:off x="5868144" y="2569331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Oval 21"/>
          <p:cNvSpPr>
            <a:spLocks noChangeAspect="1"/>
          </p:cNvSpPr>
          <p:nvPr/>
        </p:nvSpPr>
        <p:spPr>
          <a:xfrm>
            <a:off x="3396176" y="1386141"/>
            <a:ext cx="418667" cy="42216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Rounded Rectangle 27"/>
          <p:cNvSpPr/>
          <p:nvPr/>
        </p:nvSpPr>
        <p:spPr>
          <a:xfrm>
            <a:off x="3396799" y="4074083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Rounded Rectangle 7"/>
          <p:cNvSpPr/>
          <p:nvPr/>
        </p:nvSpPr>
        <p:spPr>
          <a:xfrm>
            <a:off x="2705031" y="2745639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Rectangle 9"/>
          <p:cNvSpPr/>
          <p:nvPr/>
        </p:nvSpPr>
        <p:spPr>
          <a:xfrm>
            <a:off x="6026759" y="2739967"/>
            <a:ext cx="376185" cy="3521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Rounded Rectangle 7"/>
          <p:cNvSpPr/>
          <p:nvPr/>
        </p:nvSpPr>
        <p:spPr>
          <a:xfrm>
            <a:off x="5408279" y="4035195"/>
            <a:ext cx="230741" cy="399316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4" name="Group 53"/>
          <p:cNvGrpSpPr/>
          <p:nvPr/>
        </p:nvGrpSpPr>
        <p:grpSpPr>
          <a:xfrm>
            <a:off x="1008844" y="1135558"/>
            <a:ext cx="2091091" cy="923330"/>
            <a:chOff x="2113657" y="4283314"/>
            <a:chExt cx="2120135" cy="923330"/>
          </a:xfrm>
        </p:grpSpPr>
        <p:sp>
          <p:nvSpPr>
            <p:cNvPr id="55" name="TextBox 54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23528" y="2466386"/>
            <a:ext cx="2091091" cy="923330"/>
            <a:chOff x="2113657" y="4283314"/>
            <a:chExt cx="2120135" cy="923330"/>
          </a:xfrm>
        </p:grpSpPr>
        <p:sp>
          <p:nvSpPr>
            <p:cNvPr id="58" name="TextBox 57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08844" y="3773188"/>
            <a:ext cx="2091091" cy="923330"/>
            <a:chOff x="2113657" y="4283314"/>
            <a:chExt cx="2120135" cy="923330"/>
          </a:xfrm>
        </p:grpSpPr>
        <p:sp>
          <p:nvSpPr>
            <p:cNvPr id="61" name="TextBox 60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121412" y="1131590"/>
            <a:ext cx="2091091" cy="923330"/>
            <a:chOff x="2113657" y="4283314"/>
            <a:chExt cx="2120135" cy="923330"/>
          </a:xfrm>
        </p:grpSpPr>
        <p:sp>
          <p:nvSpPr>
            <p:cNvPr id="64" name="TextBox 63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60232" y="2462418"/>
            <a:ext cx="2091091" cy="923330"/>
            <a:chOff x="2113657" y="4283314"/>
            <a:chExt cx="2120135" cy="923330"/>
          </a:xfrm>
        </p:grpSpPr>
        <p:sp>
          <p:nvSpPr>
            <p:cNvPr id="67" name="TextBox 66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121412" y="3769220"/>
            <a:ext cx="2091091" cy="923330"/>
            <a:chOff x="2113657" y="4283314"/>
            <a:chExt cx="2120135" cy="923330"/>
          </a:xfrm>
        </p:grpSpPr>
        <p:sp>
          <p:nvSpPr>
            <p:cNvPr id="70" name="TextBox 69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Rectangle 23"/>
          <p:cNvSpPr/>
          <p:nvPr/>
        </p:nvSpPr>
        <p:spPr>
          <a:xfrm>
            <a:off x="5300490" y="1454502"/>
            <a:ext cx="446317" cy="26253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5172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그룹 296">
            <a:extLst>
              <a:ext uri="{FF2B5EF4-FFF2-40B4-BE49-F238E27FC236}">
                <a16:creationId xmlns:a16="http://schemas.microsoft.com/office/drawing/2014/main" id="{D7F44ED2-A650-4761-8BF0-BCA57FDD9939}"/>
              </a:ext>
            </a:extLst>
          </p:cNvPr>
          <p:cNvGrpSpPr/>
          <p:nvPr/>
        </p:nvGrpSpPr>
        <p:grpSpPr>
          <a:xfrm>
            <a:off x="2377981" y="1298157"/>
            <a:ext cx="5997577" cy="3498892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26" name="Freeform 8">
              <a:extLst>
                <a:ext uri="{FF2B5EF4-FFF2-40B4-BE49-F238E27FC236}">
                  <a16:creationId xmlns:a16="http://schemas.microsoft.com/office/drawing/2014/main" id="{C3B3FAD8-64A8-436B-AC4D-186D6781DE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9">
              <a:extLst>
                <a:ext uri="{FF2B5EF4-FFF2-40B4-BE49-F238E27FC236}">
                  <a16:creationId xmlns:a16="http://schemas.microsoft.com/office/drawing/2014/main" id="{97B0539C-386C-4D97-BE1E-2DF1955A22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10">
              <a:extLst>
                <a:ext uri="{FF2B5EF4-FFF2-40B4-BE49-F238E27FC236}">
                  <a16:creationId xmlns:a16="http://schemas.microsoft.com/office/drawing/2014/main" id="{D4CB02D9-4AD3-4FA4-A08B-10D2838734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11">
              <a:extLst>
                <a:ext uri="{FF2B5EF4-FFF2-40B4-BE49-F238E27FC236}">
                  <a16:creationId xmlns:a16="http://schemas.microsoft.com/office/drawing/2014/main" id="{39D4B937-FA00-44A1-8767-EF69E54747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Worldmap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Infographic</a:t>
            </a:r>
            <a:endParaRPr lang="ko-KR" altLang="en-US" dirty="0"/>
          </a:p>
        </p:txBody>
      </p:sp>
      <p:sp>
        <p:nvSpPr>
          <p:cNvPr id="285" name="Oval 284"/>
          <p:cNvSpPr/>
          <p:nvPr/>
        </p:nvSpPr>
        <p:spPr>
          <a:xfrm>
            <a:off x="2747346" y="979145"/>
            <a:ext cx="897680" cy="8976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Oval 285"/>
          <p:cNvSpPr/>
          <p:nvPr/>
        </p:nvSpPr>
        <p:spPr>
          <a:xfrm>
            <a:off x="6126682" y="1020199"/>
            <a:ext cx="758707" cy="7587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Oval 286"/>
          <p:cNvSpPr/>
          <p:nvPr/>
        </p:nvSpPr>
        <p:spPr>
          <a:xfrm>
            <a:off x="4839315" y="2338526"/>
            <a:ext cx="701783" cy="7017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Oval 287"/>
          <p:cNvSpPr/>
          <p:nvPr/>
        </p:nvSpPr>
        <p:spPr>
          <a:xfrm>
            <a:off x="7705196" y="3043017"/>
            <a:ext cx="701783" cy="7017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Oval 288"/>
          <p:cNvSpPr/>
          <p:nvPr/>
        </p:nvSpPr>
        <p:spPr>
          <a:xfrm>
            <a:off x="3130107" y="3311737"/>
            <a:ext cx="758707" cy="7587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TextBox 289"/>
          <p:cNvSpPr txBox="1"/>
          <p:nvPr/>
        </p:nvSpPr>
        <p:spPr>
          <a:xfrm>
            <a:off x="720001" y="3003798"/>
            <a:ext cx="1907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 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2719898" y="1197152"/>
            <a:ext cx="93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25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4775099" y="2472110"/>
            <a:ext cx="8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6099554" y="1190605"/>
            <a:ext cx="8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3115742" y="3491035"/>
            <a:ext cx="8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7649606" y="3166544"/>
            <a:ext cx="8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302" name="Straight Arrow Connector 301"/>
          <p:cNvCxnSpPr>
            <a:stCxn id="285" idx="4"/>
          </p:cNvCxnSpPr>
          <p:nvPr/>
        </p:nvCxnSpPr>
        <p:spPr>
          <a:xfrm>
            <a:off x="3196186" y="1876825"/>
            <a:ext cx="148214" cy="40689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>
            <a:stCxn id="287" idx="4"/>
          </p:cNvCxnSpPr>
          <p:nvPr/>
        </p:nvCxnSpPr>
        <p:spPr>
          <a:xfrm>
            <a:off x="5190207" y="3040309"/>
            <a:ext cx="350891" cy="70449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>
            <a:stCxn id="288" idx="3"/>
          </p:cNvCxnSpPr>
          <p:nvPr/>
        </p:nvCxnSpPr>
        <p:spPr>
          <a:xfrm flipH="1">
            <a:off x="7524328" y="3642026"/>
            <a:ext cx="283642" cy="51390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286" idx="4"/>
          </p:cNvCxnSpPr>
          <p:nvPr/>
        </p:nvCxnSpPr>
        <p:spPr>
          <a:xfrm>
            <a:off x="6506036" y="1778906"/>
            <a:ext cx="226204" cy="122464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>
            <a:off x="3888814" y="3789895"/>
            <a:ext cx="395155" cy="20501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0" name="Group 319"/>
          <p:cNvGrpSpPr/>
          <p:nvPr/>
        </p:nvGrpSpPr>
        <p:grpSpPr>
          <a:xfrm>
            <a:off x="720001" y="2080271"/>
            <a:ext cx="1584176" cy="713152"/>
            <a:chOff x="5004048" y="1666126"/>
            <a:chExt cx="1584176" cy="713152"/>
          </a:xfrm>
        </p:grpSpPr>
        <p:sp>
          <p:nvSpPr>
            <p:cNvPr id="321" name="TextBox 320"/>
            <p:cNvSpPr txBox="1"/>
            <p:nvPr/>
          </p:nvSpPr>
          <p:spPr>
            <a:xfrm>
              <a:off x="5004048" y="1880680"/>
              <a:ext cx="158417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Presentation Designed</a:t>
              </a: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5004048" y="1666126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0601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1662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Ⅰ. 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데이터의 이해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통계와 확률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,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데이터에 대한 이야기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8AFB09A-10F5-4FD9-893D-0A34307C5EF0}"/>
              </a:ext>
            </a:extLst>
          </p:cNvPr>
          <p:cNvSpPr txBox="1"/>
          <p:nvPr/>
        </p:nvSpPr>
        <p:spPr>
          <a:xfrm>
            <a:off x="887573" y="1567106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데이터에 대한 역사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B6EBA-9687-45C9-87AE-FC5975948DFB}"/>
              </a:ext>
            </a:extLst>
          </p:cNvPr>
          <p:cNvSpPr txBox="1"/>
          <p:nvPr/>
        </p:nvSpPr>
        <p:spPr>
          <a:xfrm>
            <a:off x="1014243" y="1936438"/>
            <a:ext cx="75187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영국문헌에 처음 등장하였으며 라틴어인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dare(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과거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분사형인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주어진 것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이라는 의미로 사용되었다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이후 컴퓨터 시대의 시작과 함께 기술적이고 사실적인 의미로 변화 되었다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데이터는 추론과 추정의 근거를 이루는 사실이다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옥스퍼드 대 사전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데이터는 단순한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객체로서의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가치뿐만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아니라 다른 데이터와 상호관계 속에서 가치를 찾을 수 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B2B801E9-9320-46BA-9F50-BFC3E434D258}"/>
              </a:ext>
            </a:extLst>
          </p:cNvPr>
          <p:cNvSpPr txBox="1">
            <a:spLocks/>
          </p:cNvSpPr>
          <p:nvPr/>
        </p:nvSpPr>
        <p:spPr>
          <a:xfrm>
            <a:off x="181205" y="437955"/>
            <a:ext cx="4064902" cy="38717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1. </a:t>
            </a:r>
            <a:r>
              <a:rPr lang="ko-KR" altLang="en-US" sz="3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데이터의 정의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290107B1-ECEE-4405-B88F-36B6AB62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2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79627563-197A-4AFB-9C3A-F5D0E80D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0488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Worldmap </a:t>
            </a:r>
            <a:r>
              <a:rPr lang="en-US" altLang="ko-KR" dirty="0"/>
              <a:t>Infographic</a:t>
            </a:r>
            <a:endParaRPr lang="ko-KR" altLang="en-US" dirty="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>
            <a:off x="611560" y="1498909"/>
            <a:ext cx="4338608" cy="2657018"/>
          </a:xfrm>
          <a:custGeom>
            <a:avLst/>
            <a:gdLst>
              <a:gd name="T0" fmla="*/ 3609 w 5720"/>
              <a:gd name="T1" fmla="*/ 2874 h 3503"/>
              <a:gd name="T2" fmla="*/ 5106 w 5720"/>
              <a:gd name="T3" fmla="*/ 1874 h 3503"/>
              <a:gd name="T4" fmla="*/ 5015 w 5720"/>
              <a:gd name="T5" fmla="*/ 1600 h 3503"/>
              <a:gd name="T6" fmla="*/ 5022 w 5720"/>
              <a:gd name="T7" fmla="*/ 1512 h 3503"/>
              <a:gd name="T8" fmla="*/ 4997 w 5720"/>
              <a:gd name="T9" fmla="*/ 1441 h 3503"/>
              <a:gd name="T10" fmla="*/ 3851 w 5720"/>
              <a:gd name="T11" fmla="*/ 701 h 3503"/>
              <a:gd name="T12" fmla="*/ 3740 w 5720"/>
              <a:gd name="T13" fmla="*/ 838 h 3503"/>
              <a:gd name="T14" fmla="*/ 3769 w 5720"/>
              <a:gd name="T15" fmla="*/ 1236 h 3503"/>
              <a:gd name="T16" fmla="*/ 3844 w 5720"/>
              <a:gd name="T17" fmla="*/ 954 h 3503"/>
              <a:gd name="T18" fmla="*/ 298 w 5720"/>
              <a:gd name="T19" fmla="*/ 240 h 3503"/>
              <a:gd name="T20" fmla="*/ 466 w 5720"/>
              <a:gd name="T21" fmla="*/ 185 h 3503"/>
              <a:gd name="T22" fmla="*/ 2104 w 5720"/>
              <a:gd name="T23" fmla="*/ 283 h 3503"/>
              <a:gd name="T24" fmla="*/ 3060 w 5720"/>
              <a:gd name="T25" fmla="*/ 354 h 3503"/>
              <a:gd name="T26" fmla="*/ 3537 w 5720"/>
              <a:gd name="T27" fmla="*/ 438 h 3503"/>
              <a:gd name="T28" fmla="*/ 3411 w 5720"/>
              <a:gd name="T29" fmla="*/ 594 h 3503"/>
              <a:gd name="T30" fmla="*/ 3731 w 5720"/>
              <a:gd name="T31" fmla="*/ 598 h 3503"/>
              <a:gd name="T32" fmla="*/ 4077 w 5720"/>
              <a:gd name="T33" fmla="*/ 643 h 3503"/>
              <a:gd name="T34" fmla="*/ 4128 w 5720"/>
              <a:gd name="T35" fmla="*/ 929 h 3503"/>
              <a:gd name="T36" fmla="*/ 4293 w 5720"/>
              <a:gd name="T37" fmla="*/ 1105 h 3503"/>
              <a:gd name="T38" fmla="*/ 4375 w 5720"/>
              <a:gd name="T39" fmla="*/ 1229 h 3503"/>
              <a:gd name="T40" fmla="*/ 4866 w 5720"/>
              <a:gd name="T41" fmla="*/ 800 h 3503"/>
              <a:gd name="T42" fmla="*/ 5313 w 5720"/>
              <a:gd name="T43" fmla="*/ 440 h 3503"/>
              <a:gd name="T44" fmla="*/ 5424 w 5720"/>
              <a:gd name="T45" fmla="*/ 127 h 3503"/>
              <a:gd name="T46" fmla="*/ 5678 w 5720"/>
              <a:gd name="T47" fmla="*/ 376 h 3503"/>
              <a:gd name="T48" fmla="*/ 5551 w 5720"/>
              <a:gd name="T49" fmla="*/ 600 h 3503"/>
              <a:gd name="T50" fmla="*/ 5446 w 5720"/>
              <a:gd name="T51" fmla="*/ 838 h 3503"/>
              <a:gd name="T52" fmla="*/ 5482 w 5720"/>
              <a:gd name="T53" fmla="*/ 970 h 3503"/>
              <a:gd name="T54" fmla="*/ 5197 w 5720"/>
              <a:gd name="T55" fmla="*/ 1183 h 3503"/>
              <a:gd name="T56" fmla="*/ 5140 w 5720"/>
              <a:gd name="T57" fmla="*/ 1434 h 3503"/>
              <a:gd name="T58" fmla="*/ 5155 w 5720"/>
              <a:gd name="T59" fmla="*/ 1538 h 3503"/>
              <a:gd name="T60" fmla="*/ 5073 w 5720"/>
              <a:gd name="T61" fmla="*/ 1600 h 3503"/>
              <a:gd name="T62" fmla="*/ 5064 w 5720"/>
              <a:gd name="T63" fmla="*/ 1701 h 3503"/>
              <a:gd name="T64" fmla="*/ 5133 w 5720"/>
              <a:gd name="T65" fmla="*/ 1976 h 3503"/>
              <a:gd name="T66" fmla="*/ 5048 w 5720"/>
              <a:gd name="T67" fmla="*/ 2083 h 3503"/>
              <a:gd name="T68" fmla="*/ 4797 w 5720"/>
              <a:gd name="T69" fmla="*/ 2347 h 3503"/>
              <a:gd name="T70" fmla="*/ 4669 w 5720"/>
              <a:gd name="T71" fmla="*/ 2505 h 3503"/>
              <a:gd name="T72" fmla="*/ 4768 w 5720"/>
              <a:gd name="T73" fmla="*/ 2923 h 3503"/>
              <a:gd name="T74" fmla="*/ 4909 w 5720"/>
              <a:gd name="T75" fmla="*/ 3414 h 3503"/>
              <a:gd name="T76" fmla="*/ 4702 w 5720"/>
              <a:gd name="T77" fmla="*/ 3350 h 3503"/>
              <a:gd name="T78" fmla="*/ 4549 w 5720"/>
              <a:gd name="T79" fmla="*/ 3112 h 3503"/>
              <a:gd name="T80" fmla="*/ 4197 w 5720"/>
              <a:gd name="T81" fmla="*/ 2905 h 3503"/>
              <a:gd name="T82" fmla="*/ 3875 w 5720"/>
              <a:gd name="T83" fmla="*/ 2863 h 3503"/>
              <a:gd name="T84" fmla="*/ 3706 w 5720"/>
              <a:gd name="T85" fmla="*/ 2885 h 3503"/>
              <a:gd name="T86" fmla="*/ 3713 w 5720"/>
              <a:gd name="T87" fmla="*/ 2952 h 3503"/>
              <a:gd name="T88" fmla="*/ 3733 w 5720"/>
              <a:gd name="T89" fmla="*/ 3043 h 3503"/>
              <a:gd name="T90" fmla="*/ 3582 w 5720"/>
              <a:gd name="T91" fmla="*/ 3038 h 3503"/>
              <a:gd name="T92" fmla="*/ 3326 w 5720"/>
              <a:gd name="T93" fmla="*/ 2989 h 3503"/>
              <a:gd name="T94" fmla="*/ 2886 w 5720"/>
              <a:gd name="T95" fmla="*/ 3140 h 3503"/>
              <a:gd name="T96" fmla="*/ 2855 w 5720"/>
              <a:gd name="T97" fmla="*/ 3160 h 3503"/>
              <a:gd name="T98" fmla="*/ 2758 w 5720"/>
              <a:gd name="T99" fmla="*/ 3334 h 3503"/>
              <a:gd name="T100" fmla="*/ 2657 w 5720"/>
              <a:gd name="T101" fmla="*/ 3458 h 3503"/>
              <a:gd name="T102" fmla="*/ 2264 w 5720"/>
              <a:gd name="T103" fmla="*/ 2936 h 3503"/>
              <a:gd name="T104" fmla="*/ 1884 w 5720"/>
              <a:gd name="T105" fmla="*/ 2901 h 3503"/>
              <a:gd name="T106" fmla="*/ 1378 w 5720"/>
              <a:gd name="T107" fmla="*/ 2652 h 3503"/>
              <a:gd name="T108" fmla="*/ 577 w 5720"/>
              <a:gd name="T109" fmla="*/ 2358 h 3503"/>
              <a:gd name="T110" fmla="*/ 344 w 5720"/>
              <a:gd name="T111" fmla="*/ 2047 h 3503"/>
              <a:gd name="T112" fmla="*/ 111 w 5720"/>
              <a:gd name="T113" fmla="*/ 1700 h 3503"/>
              <a:gd name="T114" fmla="*/ 84 w 5720"/>
              <a:gd name="T115" fmla="*/ 1530 h 3503"/>
              <a:gd name="T116" fmla="*/ 31 w 5720"/>
              <a:gd name="T117" fmla="*/ 1225 h 3503"/>
              <a:gd name="T118" fmla="*/ 98 w 5720"/>
              <a:gd name="T119" fmla="*/ 841 h 3503"/>
              <a:gd name="T120" fmla="*/ 280 w 5720"/>
              <a:gd name="T121" fmla="*/ 278 h 3503"/>
              <a:gd name="T122" fmla="*/ 433 w 5720"/>
              <a:gd name="T123" fmla="*/ 107 h 3503"/>
              <a:gd name="T124" fmla="*/ 466 w 5720"/>
              <a:gd name="T125" fmla="*/ 92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0" h="3503">
                <a:moveTo>
                  <a:pt x="3058" y="2983"/>
                </a:moveTo>
                <a:lnTo>
                  <a:pt x="3055" y="2989"/>
                </a:lnTo>
                <a:lnTo>
                  <a:pt x="3049" y="2992"/>
                </a:lnTo>
                <a:lnTo>
                  <a:pt x="3046" y="2996"/>
                </a:lnTo>
                <a:lnTo>
                  <a:pt x="3044" y="2998"/>
                </a:lnTo>
                <a:lnTo>
                  <a:pt x="3040" y="3000"/>
                </a:lnTo>
                <a:lnTo>
                  <a:pt x="3038" y="3003"/>
                </a:lnTo>
                <a:lnTo>
                  <a:pt x="3044" y="3009"/>
                </a:lnTo>
                <a:lnTo>
                  <a:pt x="3048" y="3016"/>
                </a:lnTo>
                <a:lnTo>
                  <a:pt x="3049" y="3023"/>
                </a:lnTo>
                <a:lnTo>
                  <a:pt x="3062" y="3020"/>
                </a:lnTo>
                <a:lnTo>
                  <a:pt x="3058" y="3009"/>
                </a:lnTo>
                <a:lnTo>
                  <a:pt x="3057" y="2998"/>
                </a:lnTo>
                <a:lnTo>
                  <a:pt x="3058" y="2989"/>
                </a:lnTo>
                <a:lnTo>
                  <a:pt x="3058" y="2983"/>
                </a:lnTo>
                <a:close/>
                <a:moveTo>
                  <a:pt x="4769" y="2972"/>
                </a:moveTo>
                <a:lnTo>
                  <a:pt x="4769" y="2976"/>
                </a:lnTo>
                <a:lnTo>
                  <a:pt x="4775" y="2981"/>
                </a:lnTo>
                <a:lnTo>
                  <a:pt x="4777" y="2987"/>
                </a:lnTo>
                <a:lnTo>
                  <a:pt x="4782" y="2992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6" y="2996"/>
                </a:lnTo>
                <a:lnTo>
                  <a:pt x="4786" y="2972"/>
                </a:lnTo>
                <a:lnTo>
                  <a:pt x="4769" y="2972"/>
                </a:lnTo>
                <a:close/>
                <a:moveTo>
                  <a:pt x="3617" y="2861"/>
                </a:moveTo>
                <a:lnTo>
                  <a:pt x="3613" y="2869"/>
                </a:lnTo>
                <a:lnTo>
                  <a:pt x="3609" y="2874"/>
                </a:lnTo>
                <a:lnTo>
                  <a:pt x="3604" y="2880"/>
                </a:lnTo>
                <a:lnTo>
                  <a:pt x="3597" y="2885"/>
                </a:lnTo>
                <a:lnTo>
                  <a:pt x="3597" y="2889"/>
                </a:lnTo>
                <a:lnTo>
                  <a:pt x="3637" y="2889"/>
                </a:lnTo>
                <a:lnTo>
                  <a:pt x="3640" y="2887"/>
                </a:lnTo>
                <a:lnTo>
                  <a:pt x="3642" y="2885"/>
                </a:lnTo>
                <a:lnTo>
                  <a:pt x="3648" y="2885"/>
                </a:lnTo>
                <a:lnTo>
                  <a:pt x="3653" y="2885"/>
                </a:lnTo>
                <a:lnTo>
                  <a:pt x="3655" y="2881"/>
                </a:lnTo>
                <a:lnTo>
                  <a:pt x="3657" y="2880"/>
                </a:lnTo>
                <a:lnTo>
                  <a:pt x="3658" y="2880"/>
                </a:lnTo>
                <a:lnTo>
                  <a:pt x="3660" y="2876"/>
                </a:lnTo>
                <a:lnTo>
                  <a:pt x="3660" y="2872"/>
                </a:lnTo>
                <a:lnTo>
                  <a:pt x="3648" y="2870"/>
                </a:lnTo>
                <a:lnTo>
                  <a:pt x="3638" y="2867"/>
                </a:lnTo>
                <a:lnTo>
                  <a:pt x="3629" y="2863"/>
                </a:lnTo>
                <a:lnTo>
                  <a:pt x="3617" y="2861"/>
                </a:lnTo>
                <a:close/>
                <a:moveTo>
                  <a:pt x="3875" y="2803"/>
                </a:moveTo>
                <a:lnTo>
                  <a:pt x="3875" y="2807"/>
                </a:lnTo>
                <a:lnTo>
                  <a:pt x="3875" y="2809"/>
                </a:lnTo>
                <a:lnTo>
                  <a:pt x="3877" y="2810"/>
                </a:lnTo>
                <a:lnTo>
                  <a:pt x="3877" y="2812"/>
                </a:lnTo>
                <a:lnTo>
                  <a:pt x="3878" y="2814"/>
                </a:lnTo>
                <a:lnTo>
                  <a:pt x="3878" y="2803"/>
                </a:lnTo>
                <a:lnTo>
                  <a:pt x="3875" y="2803"/>
                </a:lnTo>
                <a:close/>
                <a:moveTo>
                  <a:pt x="5124" y="1856"/>
                </a:moveTo>
                <a:lnTo>
                  <a:pt x="5120" y="1861"/>
                </a:lnTo>
                <a:lnTo>
                  <a:pt x="5118" y="1867"/>
                </a:lnTo>
                <a:lnTo>
                  <a:pt x="5115" y="1870"/>
                </a:lnTo>
                <a:lnTo>
                  <a:pt x="5111" y="1872"/>
                </a:lnTo>
                <a:lnTo>
                  <a:pt x="5106" y="1874"/>
                </a:lnTo>
                <a:lnTo>
                  <a:pt x="5100" y="1876"/>
                </a:lnTo>
                <a:lnTo>
                  <a:pt x="5095" y="1880"/>
                </a:lnTo>
                <a:lnTo>
                  <a:pt x="5095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8" y="1883"/>
                </a:lnTo>
                <a:lnTo>
                  <a:pt x="5098" y="1887"/>
                </a:lnTo>
                <a:lnTo>
                  <a:pt x="5109" y="1880"/>
                </a:lnTo>
                <a:lnTo>
                  <a:pt x="5120" y="1874"/>
                </a:lnTo>
                <a:lnTo>
                  <a:pt x="5135" y="1870"/>
                </a:lnTo>
                <a:lnTo>
                  <a:pt x="5137" y="1874"/>
                </a:lnTo>
                <a:lnTo>
                  <a:pt x="5138" y="1878"/>
                </a:lnTo>
                <a:lnTo>
                  <a:pt x="5140" y="1878"/>
                </a:lnTo>
                <a:lnTo>
                  <a:pt x="5140" y="1880"/>
                </a:lnTo>
                <a:lnTo>
                  <a:pt x="5144" y="1881"/>
                </a:lnTo>
                <a:lnTo>
                  <a:pt x="5148" y="1883"/>
                </a:lnTo>
                <a:lnTo>
                  <a:pt x="5148" y="1870"/>
                </a:lnTo>
                <a:lnTo>
                  <a:pt x="5153" y="1872"/>
                </a:lnTo>
                <a:lnTo>
                  <a:pt x="5157" y="1872"/>
                </a:lnTo>
                <a:lnTo>
                  <a:pt x="5160" y="1874"/>
                </a:lnTo>
                <a:lnTo>
                  <a:pt x="5164" y="1876"/>
                </a:lnTo>
                <a:lnTo>
                  <a:pt x="5160" y="1863"/>
                </a:lnTo>
                <a:lnTo>
                  <a:pt x="5148" y="1863"/>
                </a:lnTo>
                <a:lnTo>
                  <a:pt x="5137" y="1860"/>
                </a:lnTo>
                <a:lnTo>
                  <a:pt x="5124" y="1856"/>
                </a:lnTo>
                <a:close/>
                <a:moveTo>
                  <a:pt x="5011" y="1594"/>
                </a:moveTo>
                <a:lnTo>
                  <a:pt x="5011" y="1596"/>
                </a:lnTo>
                <a:lnTo>
                  <a:pt x="5013" y="1598"/>
                </a:lnTo>
                <a:lnTo>
                  <a:pt x="5015" y="1600"/>
                </a:lnTo>
                <a:lnTo>
                  <a:pt x="5017" y="1600"/>
                </a:lnTo>
                <a:lnTo>
                  <a:pt x="5020" y="1601"/>
                </a:lnTo>
                <a:lnTo>
                  <a:pt x="5020" y="1600"/>
                </a:lnTo>
                <a:lnTo>
                  <a:pt x="5018" y="1598"/>
                </a:lnTo>
                <a:lnTo>
                  <a:pt x="5015" y="1596"/>
                </a:lnTo>
                <a:lnTo>
                  <a:pt x="5013" y="1594"/>
                </a:lnTo>
                <a:lnTo>
                  <a:pt x="5011" y="1594"/>
                </a:lnTo>
                <a:close/>
                <a:moveTo>
                  <a:pt x="120" y="1520"/>
                </a:moveTo>
                <a:lnTo>
                  <a:pt x="120" y="1523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9"/>
                </a:lnTo>
                <a:lnTo>
                  <a:pt x="120" y="1530"/>
                </a:lnTo>
                <a:lnTo>
                  <a:pt x="122" y="1534"/>
                </a:lnTo>
                <a:lnTo>
                  <a:pt x="124" y="1536"/>
                </a:lnTo>
                <a:lnTo>
                  <a:pt x="126" y="1538"/>
                </a:lnTo>
                <a:lnTo>
                  <a:pt x="128" y="1540"/>
                </a:lnTo>
                <a:lnTo>
                  <a:pt x="128" y="1534"/>
                </a:lnTo>
                <a:lnTo>
                  <a:pt x="126" y="1530"/>
                </a:lnTo>
                <a:lnTo>
                  <a:pt x="126" y="1527"/>
                </a:lnTo>
                <a:lnTo>
                  <a:pt x="126" y="1525"/>
                </a:lnTo>
                <a:lnTo>
                  <a:pt x="124" y="1523"/>
                </a:lnTo>
                <a:lnTo>
                  <a:pt x="120" y="1520"/>
                </a:lnTo>
                <a:close/>
                <a:moveTo>
                  <a:pt x="5017" y="1509"/>
                </a:moveTo>
                <a:lnTo>
                  <a:pt x="5018" y="1510"/>
                </a:lnTo>
                <a:lnTo>
                  <a:pt x="5018" y="1510"/>
                </a:lnTo>
                <a:lnTo>
                  <a:pt x="5020" y="1512"/>
                </a:lnTo>
                <a:lnTo>
                  <a:pt x="5020" y="1512"/>
                </a:lnTo>
                <a:lnTo>
                  <a:pt x="5024" y="1512"/>
                </a:lnTo>
                <a:lnTo>
                  <a:pt x="5022" y="1512"/>
                </a:lnTo>
                <a:lnTo>
                  <a:pt x="5022" y="1510"/>
                </a:lnTo>
                <a:lnTo>
                  <a:pt x="5020" y="1510"/>
                </a:lnTo>
                <a:lnTo>
                  <a:pt x="5018" y="1510"/>
                </a:lnTo>
                <a:lnTo>
                  <a:pt x="5017" y="1509"/>
                </a:lnTo>
                <a:close/>
                <a:moveTo>
                  <a:pt x="4991" y="1492"/>
                </a:moveTo>
                <a:lnTo>
                  <a:pt x="4995" y="1510"/>
                </a:lnTo>
                <a:lnTo>
                  <a:pt x="5000" y="1523"/>
                </a:lnTo>
                <a:lnTo>
                  <a:pt x="5006" y="1536"/>
                </a:lnTo>
                <a:lnTo>
                  <a:pt x="5011" y="1549"/>
                </a:lnTo>
                <a:lnTo>
                  <a:pt x="5015" y="1549"/>
                </a:lnTo>
                <a:lnTo>
                  <a:pt x="5017" y="1532"/>
                </a:lnTo>
                <a:lnTo>
                  <a:pt x="5008" y="1521"/>
                </a:lnTo>
                <a:lnTo>
                  <a:pt x="5002" y="1509"/>
                </a:lnTo>
                <a:lnTo>
                  <a:pt x="5000" y="1492"/>
                </a:lnTo>
                <a:lnTo>
                  <a:pt x="4991" y="1492"/>
                </a:lnTo>
                <a:close/>
                <a:moveTo>
                  <a:pt x="120" y="1467"/>
                </a:moveTo>
                <a:lnTo>
                  <a:pt x="122" y="1469"/>
                </a:lnTo>
                <a:lnTo>
                  <a:pt x="124" y="1470"/>
                </a:lnTo>
                <a:lnTo>
                  <a:pt x="126" y="1470"/>
                </a:lnTo>
                <a:lnTo>
                  <a:pt x="128" y="1469"/>
                </a:lnTo>
                <a:lnTo>
                  <a:pt x="131" y="1467"/>
                </a:lnTo>
                <a:lnTo>
                  <a:pt x="120" y="1467"/>
                </a:lnTo>
                <a:close/>
                <a:moveTo>
                  <a:pt x="4993" y="1429"/>
                </a:moveTo>
                <a:lnTo>
                  <a:pt x="4988" y="1452"/>
                </a:lnTo>
                <a:lnTo>
                  <a:pt x="4991" y="1456"/>
                </a:lnTo>
                <a:lnTo>
                  <a:pt x="4993" y="1460"/>
                </a:lnTo>
                <a:lnTo>
                  <a:pt x="4997" y="1465"/>
                </a:lnTo>
                <a:lnTo>
                  <a:pt x="5004" y="1465"/>
                </a:lnTo>
                <a:lnTo>
                  <a:pt x="5004" y="1461"/>
                </a:lnTo>
                <a:lnTo>
                  <a:pt x="4997" y="1452"/>
                </a:lnTo>
                <a:lnTo>
                  <a:pt x="4997" y="1441"/>
                </a:lnTo>
                <a:lnTo>
                  <a:pt x="5000" y="1429"/>
                </a:lnTo>
                <a:lnTo>
                  <a:pt x="4993" y="1429"/>
                </a:lnTo>
                <a:close/>
                <a:moveTo>
                  <a:pt x="3935" y="785"/>
                </a:moveTo>
                <a:lnTo>
                  <a:pt x="3935" y="789"/>
                </a:lnTo>
                <a:lnTo>
                  <a:pt x="3937" y="792"/>
                </a:lnTo>
                <a:lnTo>
                  <a:pt x="3937" y="794"/>
                </a:lnTo>
                <a:lnTo>
                  <a:pt x="3937" y="794"/>
                </a:lnTo>
                <a:lnTo>
                  <a:pt x="3937" y="794"/>
                </a:lnTo>
                <a:lnTo>
                  <a:pt x="3938" y="796"/>
                </a:lnTo>
                <a:lnTo>
                  <a:pt x="3942" y="798"/>
                </a:lnTo>
                <a:lnTo>
                  <a:pt x="3942" y="785"/>
                </a:lnTo>
                <a:lnTo>
                  <a:pt x="3935" y="785"/>
                </a:lnTo>
                <a:close/>
                <a:moveTo>
                  <a:pt x="3809" y="703"/>
                </a:moveTo>
                <a:lnTo>
                  <a:pt x="3806" y="712"/>
                </a:lnTo>
                <a:lnTo>
                  <a:pt x="3808" y="709"/>
                </a:lnTo>
                <a:lnTo>
                  <a:pt x="3809" y="707"/>
                </a:lnTo>
                <a:lnTo>
                  <a:pt x="3809" y="705"/>
                </a:lnTo>
                <a:lnTo>
                  <a:pt x="3809" y="705"/>
                </a:lnTo>
                <a:lnTo>
                  <a:pt x="3809" y="703"/>
                </a:lnTo>
                <a:close/>
                <a:moveTo>
                  <a:pt x="3918" y="660"/>
                </a:moveTo>
                <a:lnTo>
                  <a:pt x="3911" y="670"/>
                </a:lnTo>
                <a:lnTo>
                  <a:pt x="3900" y="676"/>
                </a:lnTo>
                <a:lnTo>
                  <a:pt x="3888" y="680"/>
                </a:lnTo>
                <a:lnTo>
                  <a:pt x="3875" y="680"/>
                </a:lnTo>
                <a:lnTo>
                  <a:pt x="3864" y="683"/>
                </a:lnTo>
                <a:lnTo>
                  <a:pt x="3853" y="692"/>
                </a:lnTo>
                <a:lnTo>
                  <a:pt x="3853" y="694"/>
                </a:lnTo>
                <a:lnTo>
                  <a:pt x="3853" y="696"/>
                </a:lnTo>
                <a:lnTo>
                  <a:pt x="3853" y="698"/>
                </a:lnTo>
                <a:lnTo>
                  <a:pt x="3853" y="700"/>
                </a:lnTo>
                <a:lnTo>
                  <a:pt x="3851" y="701"/>
                </a:lnTo>
                <a:lnTo>
                  <a:pt x="3849" y="703"/>
                </a:lnTo>
                <a:lnTo>
                  <a:pt x="3844" y="710"/>
                </a:lnTo>
                <a:lnTo>
                  <a:pt x="3838" y="716"/>
                </a:lnTo>
                <a:lnTo>
                  <a:pt x="3831" y="720"/>
                </a:lnTo>
                <a:lnTo>
                  <a:pt x="3826" y="725"/>
                </a:lnTo>
                <a:lnTo>
                  <a:pt x="3820" y="732"/>
                </a:lnTo>
                <a:lnTo>
                  <a:pt x="3804" y="732"/>
                </a:lnTo>
                <a:lnTo>
                  <a:pt x="3806" y="716"/>
                </a:lnTo>
                <a:lnTo>
                  <a:pt x="3800" y="716"/>
                </a:lnTo>
                <a:lnTo>
                  <a:pt x="3789" y="725"/>
                </a:lnTo>
                <a:lnTo>
                  <a:pt x="3778" y="730"/>
                </a:lnTo>
                <a:lnTo>
                  <a:pt x="3768" y="740"/>
                </a:lnTo>
                <a:lnTo>
                  <a:pt x="3764" y="752"/>
                </a:lnTo>
                <a:lnTo>
                  <a:pt x="3760" y="767"/>
                </a:lnTo>
                <a:lnTo>
                  <a:pt x="3757" y="781"/>
                </a:lnTo>
                <a:lnTo>
                  <a:pt x="3753" y="783"/>
                </a:lnTo>
                <a:lnTo>
                  <a:pt x="3749" y="787"/>
                </a:lnTo>
                <a:lnTo>
                  <a:pt x="3746" y="790"/>
                </a:lnTo>
                <a:lnTo>
                  <a:pt x="3742" y="792"/>
                </a:lnTo>
                <a:lnTo>
                  <a:pt x="3740" y="796"/>
                </a:lnTo>
                <a:lnTo>
                  <a:pt x="3735" y="832"/>
                </a:lnTo>
                <a:lnTo>
                  <a:pt x="3724" y="838"/>
                </a:lnTo>
                <a:lnTo>
                  <a:pt x="3715" y="849"/>
                </a:lnTo>
                <a:lnTo>
                  <a:pt x="3708" y="863"/>
                </a:lnTo>
                <a:lnTo>
                  <a:pt x="3702" y="878"/>
                </a:lnTo>
                <a:lnTo>
                  <a:pt x="3711" y="878"/>
                </a:lnTo>
                <a:lnTo>
                  <a:pt x="3711" y="872"/>
                </a:lnTo>
                <a:lnTo>
                  <a:pt x="3718" y="863"/>
                </a:lnTo>
                <a:lnTo>
                  <a:pt x="3726" y="852"/>
                </a:lnTo>
                <a:lnTo>
                  <a:pt x="3731" y="843"/>
                </a:lnTo>
                <a:lnTo>
                  <a:pt x="3740" y="838"/>
                </a:lnTo>
                <a:lnTo>
                  <a:pt x="3757" y="832"/>
                </a:lnTo>
                <a:lnTo>
                  <a:pt x="3760" y="841"/>
                </a:lnTo>
                <a:lnTo>
                  <a:pt x="3764" y="849"/>
                </a:lnTo>
                <a:lnTo>
                  <a:pt x="3769" y="854"/>
                </a:lnTo>
                <a:lnTo>
                  <a:pt x="3771" y="865"/>
                </a:lnTo>
                <a:lnTo>
                  <a:pt x="3762" y="881"/>
                </a:lnTo>
                <a:lnTo>
                  <a:pt x="3758" y="898"/>
                </a:lnTo>
                <a:lnTo>
                  <a:pt x="3760" y="912"/>
                </a:lnTo>
                <a:lnTo>
                  <a:pt x="3762" y="927"/>
                </a:lnTo>
                <a:lnTo>
                  <a:pt x="3760" y="941"/>
                </a:lnTo>
                <a:lnTo>
                  <a:pt x="3758" y="943"/>
                </a:lnTo>
                <a:lnTo>
                  <a:pt x="3755" y="947"/>
                </a:lnTo>
                <a:lnTo>
                  <a:pt x="3751" y="950"/>
                </a:lnTo>
                <a:lnTo>
                  <a:pt x="3748" y="952"/>
                </a:lnTo>
                <a:lnTo>
                  <a:pt x="3746" y="956"/>
                </a:lnTo>
                <a:lnTo>
                  <a:pt x="3744" y="958"/>
                </a:lnTo>
                <a:lnTo>
                  <a:pt x="3744" y="1001"/>
                </a:lnTo>
                <a:lnTo>
                  <a:pt x="3742" y="1020"/>
                </a:lnTo>
                <a:lnTo>
                  <a:pt x="3742" y="1043"/>
                </a:lnTo>
                <a:lnTo>
                  <a:pt x="3740" y="1069"/>
                </a:lnTo>
                <a:lnTo>
                  <a:pt x="3737" y="1089"/>
                </a:lnTo>
                <a:lnTo>
                  <a:pt x="3735" y="1103"/>
                </a:lnTo>
                <a:lnTo>
                  <a:pt x="3738" y="1109"/>
                </a:lnTo>
                <a:lnTo>
                  <a:pt x="3742" y="1114"/>
                </a:lnTo>
                <a:lnTo>
                  <a:pt x="3748" y="1120"/>
                </a:lnTo>
                <a:lnTo>
                  <a:pt x="3751" y="1125"/>
                </a:lnTo>
                <a:lnTo>
                  <a:pt x="3755" y="1130"/>
                </a:lnTo>
                <a:lnTo>
                  <a:pt x="3751" y="1163"/>
                </a:lnTo>
                <a:lnTo>
                  <a:pt x="3755" y="1187"/>
                </a:lnTo>
                <a:lnTo>
                  <a:pt x="3760" y="1212"/>
                </a:lnTo>
                <a:lnTo>
                  <a:pt x="3769" y="1236"/>
                </a:lnTo>
                <a:lnTo>
                  <a:pt x="3778" y="1258"/>
                </a:lnTo>
                <a:lnTo>
                  <a:pt x="3791" y="1272"/>
                </a:lnTo>
                <a:lnTo>
                  <a:pt x="3797" y="1276"/>
                </a:lnTo>
                <a:lnTo>
                  <a:pt x="3802" y="1278"/>
                </a:lnTo>
                <a:lnTo>
                  <a:pt x="3806" y="1278"/>
                </a:lnTo>
                <a:lnTo>
                  <a:pt x="3811" y="1276"/>
                </a:lnTo>
                <a:lnTo>
                  <a:pt x="3829" y="1270"/>
                </a:lnTo>
                <a:lnTo>
                  <a:pt x="3848" y="1261"/>
                </a:lnTo>
                <a:lnTo>
                  <a:pt x="3860" y="1252"/>
                </a:lnTo>
                <a:lnTo>
                  <a:pt x="3866" y="1241"/>
                </a:lnTo>
                <a:lnTo>
                  <a:pt x="3873" y="1223"/>
                </a:lnTo>
                <a:lnTo>
                  <a:pt x="3882" y="1200"/>
                </a:lnTo>
                <a:lnTo>
                  <a:pt x="3889" y="1176"/>
                </a:lnTo>
                <a:lnTo>
                  <a:pt x="3895" y="1150"/>
                </a:lnTo>
                <a:lnTo>
                  <a:pt x="3898" y="1129"/>
                </a:lnTo>
                <a:lnTo>
                  <a:pt x="3897" y="1110"/>
                </a:lnTo>
                <a:lnTo>
                  <a:pt x="3886" y="1078"/>
                </a:lnTo>
                <a:lnTo>
                  <a:pt x="3873" y="1047"/>
                </a:lnTo>
                <a:lnTo>
                  <a:pt x="3857" y="1018"/>
                </a:lnTo>
                <a:lnTo>
                  <a:pt x="3849" y="1018"/>
                </a:lnTo>
                <a:lnTo>
                  <a:pt x="3846" y="1005"/>
                </a:lnTo>
                <a:lnTo>
                  <a:pt x="3849" y="996"/>
                </a:lnTo>
                <a:lnTo>
                  <a:pt x="3853" y="985"/>
                </a:lnTo>
                <a:lnTo>
                  <a:pt x="3858" y="974"/>
                </a:lnTo>
                <a:lnTo>
                  <a:pt x="3857" y="961"/>
                </a:lnTo>
                <a:lnTo>
                  <a:pt x="3855" y="961"/>
                </a:lnTo>
                <a:lnTo>
                  <a:pt x="3853" y="960"/>
                </a:lnTo>
                <a:lnTo>
                  <a:pt x="3851" y="958"/>
                </a:lnTo>
                <a:lnTo>
                  <a:pt x="3848" y="956"/>
                </a:lnTo>
                <a:lnTo>
                  <a:pt x="3846" y="954"/>
                </a:lnTo>
                <a:lnTo>
                  <a:pt x="3844" y="954"/>
                </a:lnTo>
                <a:lnTo>
                  <a:pt x="3844" y="940"/>
                </a:lnTo>
                <a:lnTo>
                  <a:pt x="3851" y="927"/>
                </a:lnTo>
                <a:lnTo>
                  <a:pt x="3858" y="916"/>
                </a:lnTo>
                <a:lnTo>
                  <a:pt x="3866" y="905"/>
                </a:lnTo>
                <a:lnTo>
                  <a:pt x="3862" y="845"/>
                </a:lnTo>
                <a:lnTo>
                  <a:pt x="3877" y="838"/>
                </a:lnTo>
                <a:lnTo>
                  <a:pt x="3880" y="829"/>
                </a:lnTo>
                <a:lnTo>
                  <a:pt x="3880" y="820"/>
                </a:lnTo>
                <a:lnTo>
                  <a:pt x="3882" y="812"/>
                </a:lnTo>
                <a:lnTo>
                  <a:pt x="3886" y="805"/>
                </a:lnTo>
                <a:lnTo>
                  <a:pt x="3902" y="805"/>
                </a:lnTo>
                <a:lnTo>
                  <a:pt x="3909" y="781"/>
                </a:lnTo>
                <a:lnTo>
                  <a:pt x="3922" y="769"/>
                </a:lnTo>
                <a:lnTo>
                  <a:pt x="3938" y="758"/>
                </a:lnTo>
                <a:lnTo>
                  <a:pt x="3953" y="747"/>
                </a:lnTo>
                <a:lnTo>
                  <a:pt x="3968" y="736"/>
                </a:lnTo>
                <a:lnTo>
                  <a:pt x="3962" y="723"/>
                </a:lnTo>
                <a:lnTo>
                  <a:pt x="3964" y="709"/>
                </a:lnTo>
                <a:lnTo>
                  <a:pt x="3971" y="698"/>
                </a:lnTo>
                <a:lnTo>
                  <a:pt x="3980" y="689"/>
                </a:lnTo>
                <a:lnTo>
                  <a:pt x="3991" y="685"/>
                </a:lnTo>
                <a:lnTo>
                  <a:pt x="3991" y="680"/>
                </a:lnTo>
                <a:lnTo>
                  <a:pt x="3978" y="676"/>
                </a:lnTo>
                <a:lnTo>
                  <a:pt x="3966" y="670"/>
                </a:lnTo>
                <a:lnTo>
                  <a:pt x="3955" y="665"/>
                </a:lnTo>
                <a:lnTo>
                  <a:pt x="3938" y="661"/>
                </a:lnTo>
                <a:lnTo>
                  <a:pt x="3918" y="660"/>
                </a:lnTo>
                <a:close/>
                <a:moveTo>
                  <a:pt x="295" y="238"/>
                </a:moveTo>
                <a:lnTo>
                  <a:pt x="297" y="238"/>
                </a:lnTo>
                <a:lnTo>
                  <a:pt x="298" y="240"/>
                </a:lnTo>
                <a:lnTo>
                  <a:pt x="298" y="240"/>
                </a:lnTo>
                <a:lnTo>
                  <a:pt x="300" y="240"/>
                </a:lnTo>
                <a:lnTo>
                  <a:pt x="304" y="241"/>
                </a:lnTo>
                <a:lnTo>
                  <a:pt x="302" y="240"/>
                </a:lnTo>
                <a:lnTo>
                  <a:pt x="300" y="240"/>
                </a:lnTo>
                <a:lnTo>
                  <a:pt x="300" y="240"/>
                </a:lnTo>
                <a:lnTo>
                  <a:pt x="298" y="238"/>
                </a:lnTo>
                <a:lnTo>
                  <a:pt x="295" y="238"/>
                </a:lnTo>
                <a:close/>
                <a:moveTo>
                  <a:pt x="458" y="209"/>
                </a:moveTo>
                <a:lnTo>
                  <a:pt x="458" y="216"/>
                </a:lnTo>
                <a:lnTo>
                  <a:pt x="457" y="220"/>
                </a:lnTo>
                <a:lnTo>
                  <a:pt x="455" y="221"/>
                </a:lnTo>
                <a:lnTo>
                  <a:pt x="453" y="225"/>
                </a:lnTo>
                <a:lnTo>
                  <a:pt x="451" y="229"/>
                </a:lnTo>
                <a:lnTo>
                  <a:pt x="458" y="229"/>
                </a:lnTo>
                <a:lnTo>
                  <a:pt x="458" y="221"/>
                </a:lnTo>
                <a:lnTo>
                  <a:pt x="460" y="218"/>
                </a:lnTo>
                <a:lnTo>
                  <a:pt x="462" y="216"/>
                </a:lnTo>
                <a:lnTo>
                  <a:pt x="462" y="214"/>
                </a:lnTo>
                <a:lnTo>
                  <a:pt x="460" y="212"/>
                </a:lnTo>
                <a:lnTo>
                  <a:pt x="458" y="209"/>
                </a:lnTo>
                <a:close/>
                <a:moveTo>
                  <a:pt x="466" y="172"/>
                </a:moveTo>
                <a:lnTo>
                  <a:pt x="464" y="176"/>
                </a:lnTo>
                <a:lnTo>
                  <a:pt x="462" y="178"/>
                </a:lnTo>
                <a:lnTo>
                  <a:pt x="460" y="181"/>
                </a:lnTo>
                <a:lnTo>
                  <a:pt x="460" y="183"/>
                </a:lnTo>
                <a:lnTo>
                  <a:pt x="460" y="187"/>
                </a:lnTo>
                <a:lnTo>
                  <a:pt x="458" y="192"/>
                </a:lnTo>
                <a:lnTo>
                  <a:pt x="468" y="198"/>
                </a:lnTo>
                <a:lnTo>
                  <a:pt x="466" y="192"/>
                </a:lnTo>
                <a:lnTo>
                  <a:pt x="466" y="189"/>
                </a:lnTo>
                <a:lnTo>
                  <a:pt x="466" y="185"/>
                </a:lnTo>
                <a:lnTo>
                  <a:pt x="466" y="181"/>
                </a:lnTo>
                <a:lnTo>
                  <a:pt x="468" y="178"/>
                </a:lnTo>
                <a:lnTo>
                  <a:pt x="468" y="174"/>
                </a:lnTo>
                <a:lnTo>
                  <a:pt x="466" y="172"/>
                </a:lnTo>
                <a:close/>
                <a:moveTo>
                  <a:pt x="513" y="0"/>
                </a:moveTo>
                <a:lnTo>
                  <a:pt x="529" y="10"/>
                </a:lnTo>
                <a:lnTo>
                  <a:pt x="553" y="20"/>
                </a:lnTo>
                <a:lnTo>
                  <a:pt x="580" y="25"/>
                </a:lnTo>
                <a:lnTo>
                  <a:pt x="608" y="29"/>
                </a:lnTo>
                <a:lnTo>
                  <a:pt x="635" y="34"/>
                </a:lnTo>
                <a:lnTo>
                  <a:pt x="657" y="40"/>
                </a:lnTo>
                <a:lnTo>
                  <a:pt x="740" y="65"/>
                </a:lnTo>
                <a:lnTo>
                  <a:pt x="824" y="85"/>
                </a:lnTo>
                <a:lnTo>
                  <a:pt x="911" y="101"/>
                </a:lnTo>
                <a:lnTo>
                  <a:pt x="998" y="118"/>
                </a:lnTo>
                <a:lnTo>
                  <a:pt x="1088" y="138"/>
                </a:lnTo>
                <a:lnTo>
                  <a:pt x="1158" y="152"/>
                </a:lnTo>
                <a:lnTo>
                  <a:pt x="1233" y="165"/>
                </a:lnTo>
                <a:lnTo>
                  <a:pt x="1309" y="178"/>
                </a:lnTo>
                <a:lnTo>
                  <a:pt x="1386" y="192"/>
                </a:lnTo>
                <a:lnTo>
                  <a:pt x="1457" y="210"/>
                </a:lnTo>
                <a:lnTo>
                  <a:pt x="1549" y="218"/>
                </a:lnTo>
                <a:lnTo>
                  <a:pt x="1602" y="229"/>
                </a:lnTo>
                <a:lnTo>
                  <a:pt x="1660" y="236"/>
                </a:lnTo>
                <a:lnTo>
                  <a:pt x="1717" y="243"/>
                </a:lnTo>
                <a:lnTo>
                  <a:pt x="1771" y="254"/>
                </a:lnTo>
                <a:lnTo>
                  <a:pt x="1904" y="261"/>
                </a:lnTo>
                <a:lnTo>
                  <a:pt x="1949" y="270"/>
                </a:lnTo>
                <a:lnTo>
                  <a:pt x="2000" y="276"/>
                </a:lnTo>
                <a:lnTo>
                  <a:pt x="2053" y="280"/>
                </a:lnTo>
                <a:lnTo>
                  <a:pt x="2104" y="283"/>
                </a:lnTo>
                <a:lnTo>
                  <a:pt x="2149" y="290"/>
                </a:lnTo>
                <a:lnTo>
                  <a:pt x="2228" y="290"/>
                </a:lnTo>
                <a:lnTo>
                  <a:pt x="2262" y="296"/>
                </a:lnTo>
                <a:lnTo>
                  <a:pt x="2300" y="294"/>
                </a:lnTo>
                <a:lnTo>
                  <a:pt x="2338" y="294"/>
                </a:lnTo>
                <a:lnTo>
                  <a:pt x="2378" y="294"/>
                </a:lnTo>
                <a:lnTo>
                  <a:pt x="2417" y="300"/>
                </a:lnTo>
                <a:lnTo>
                  <a:pt x="2437" y="301"/>
                </a:lnTo>
                <a:lnTo>
                  <a:pt x="2458" y="301"/>
                </a:lnTo>
                <a:lnTo>
                  <a:pt x="2484" y="300"/>
                </a:lnTo>
                <a:lnTo>
                  <a:pt x="2506" y="303"/>
                </a:lnTo>
                <a:lnTo>
                  <a:pt x="2548" y="309"/>
                </a:lnTo>
                <a:lnTo>
                  <a:pt x="2595" y="310"/>
                </a:lnTo>
                <a:lnTo>
                  <a:pt x="2642" y="310"/>
                </a:lnTo>
                <a:lnTo>
                  <a:pt x="2691" y="310"/>
                </a:lnTo>
                <a:lnTo>
                  <a:pt x="2762" y="314"/>
                </a:lnTo>
                <a:lnTo>
                  <a:pt x="2835" y="312"/>
                </a:lnTo>
                <a:lnTo>
                  <a:pt x="2908" y="312"/>
                </a:lnTo>
                <a:lnTo>
                  <a:pt x="2978" y="312"/>
                </a:lnTo>
                <a:lnTo>
                  <a:pt x="2978" y="260"/>
                </a:lnTo>
                <a:lnTo>
                  <a:pt x="3011" y="263"/>
                </a:lnTo>
                <a:lnTo>
                  <a:pt x="3013" y="267"/>
                </a:lnTo>
                <a:lnTo>
                  <a:pt x="3015" y="269"/>
                </a:lnTo>
                <a:lnTo>
                  <a:pt x="3015" y="270"/>
                </a:lnTo>
                <a:lnTo>
                  <a:pt x="3017" y="272"/>
                </a:lnTo>
                <a:lnTo>
                  <a:pt x="3020" y="272"/>
                </a:lnTo>
                <a:lnTo>
                  <a:pt x="3024" y="276"/>
                </a:lnTo>
                <a:lnTo>
                  <a:pt x="3026" y="303"/>
                </a:lnTo>
                <a:lnTo>
                  <a:pt x="3029" y="329"/>
                </a:lnTo>
                <a:lnTo>
                  <a:pt x="3035" y="349"/>
                </a:lnTo>
                <a:lnTo>
                  <a:pt x="3060" y="354"/>
                </a:lnTo>
                <a:lnTo>
                  <a:pt x="3084" y="358"/>
                </a:lnTo>
                <a:lnTo>
                  <a:pt x="3106" y="365"/>
                </a:lnTo>
                <a:lnTo>
                  <a:pt x="3124" y="376"/>
                </a:lnTo>
                <a:lnTo>
                  <a:pt x="3155" y="367"/>
                </a:lnTo>
                <a:lnTo>
                  <a:pt x="3182" y="365"/>
                </a:lnTo>
                <a:lnTo>
                  <a:pt x="3208" y="370"/>
                </a:lnTo>
                <a:lnTo>
                  <a:pt x="3229" y="381"/>
                </a:lnTo>
                <a:lnTo>
                  <a:pt x="3249" y="401"/>
                </a:lnTo>
                <a:lnTo>
                  <a:pt x="3260" y="394"/>
                </a:lnTo>
                <a:lnTo>
                  <a:pt x="3273" y="394"/>
                </a:lnTo>
                <a:lnTo>
                  <a:pt x="3286" y="400"/>
                </a:lnTo>
                <a:lnTo>
                  <a:pt x="3300" y="407"/>
                </a:lnTo>
                <a:lnTo>
                  <a:pt x="3315" y="416"/>
                </a:lnTo>
                <a:lnTo>
                  <a:pt x="3328" y="425"/>
                </a:lnTo>
                <a:lnTo>
                  <a:pt x="3338" y="429"/>
                </a:lnTo>
                <a:lnTo>
                  <a:pt x="3355" y="416"/>
                </a:lnTo>
                <a:lnTo>
                  <a:pt x="3373" y="405"/>
                </a:lnTo>
                <a:lnTo>
                  <a:pt x="3397" y="401"/>
                </a:lnTo>
                <a:lnTo>
                  <a:pt x="3397" y="405"/>
                </a:lnTo>
                <a:lnTo>
                  <a:pt x="3397" y="407"/>
                </a:lnTo>
                <a:lnTo>
                  <a:pt x="3398" y="409"/>
                </a:lnTo>
                <a:lnTo>
                  <a:pt x="3398" y="410"/>
                </a:lnTo>
                <a:lnTo>
                  <a:pt x="3400" y="412"/>
                </a:lnTo>
                <a:lnTo>
                  <a:pt x="3408" y="414"/>
                </a:lnTo>
                <a:lnTo>
                  <a:pt x="3426" y="416"/>
                </a:lnTo>
                <a:lnTo>
                  <a:pt x="3449" y="418"/>
                </a:lnTo>
                <a:lnTo>
                  <a:pt x="3475" y="420"/>
                </a:lnTo>
                <a:lnTo>
                  <a:pt x="3498" y="420"/>
                </a:lnTo>
                <a:lnTo>
                  <a:pt x="3520" y="421"/>
                </a:lnTo>
                <a:lnTo>
                  <a:pt x="3533" y="421"/>
                </a:lnTo>
                <a:lnTo>
                  <a:pt x="3537" y="438"/>
                </a:lnTo>
                <a:lnTo>
                  <a:pt x="3518" y="443"/>
                </a:lnTo>
                <a:lnTo>
                  <a:pt x="3498" y="450"/>
                </a:lnTo>
                <a:lnTo>
                  <a:pt x="3480" y="461"/>
                </a:lnTo>
                <a:lnTo>
                  <a:pt x="3464" y="469"/>
                </a:lnTo>
                <a:lnTo>
                  <a:pt x="3444" y="478"/>
                </a:lnTo>
                <a:lnTo>
                  <a:pt x="3422" y="483"/>
                </a:lnTo>
                <a:lnTo>
                  <a:pt x="3404" y="494"/>
                </a:lnTo>
                <a:lnTo>
                  <a:pt x="3380" y="514"/>
                </a:lnTo>
                <a:lnTo>
                  <a:pt x="3360" y="538"/>
                </a:lnTo>
                <a:lnTo>
                  <a:pt x="3340" y="563"/>
                </a:lnTo>
                <a:lnTo>
                  <a:pt x="3317" y="589"/>
                </a:lnTo>
                <a:lnTo>
                  <a:pt x="3289" y="610"/>
                </a:lnTo>
                <a:lnTo>
                  <a:pt x="3289" y="614"/>
                </a:lnTo>
                <a:lnTo>
                  <a:pt x="3295" y="614"/>
                </a:lnTo>
                <a:lnTo>
                  <a:pt x="3297" y="616"/>
                </a:lnTo>
                <a:lnTo>
                  <a:pt x="3297" y="616"/>
                </a:lnTo>
                <a:lnTo>
                  <a:pt x="3298" y="618"/>
                </a:lnTo>
                <a:lnTo>
                  <a:pt x="3298" y="618"/>
                </a:lnTo>
                <a:lnTo>
                  <a:pt x="3302" y="618"/>
                </a:lnTo>
                <a:lnTo>
                  <a:pt x="3311" y="614"/>
                </a:lnTo>
                <a:lnTo>
                  <a:pt x="3326" y="607"/>
                </a:lnTo>
                <a:lnTo>
                  <a:pt x="3344" y="598"/>
                </a:lnTo>
                <a:lnTo>
                  <a:pt x="3362" y="590"/>
                </a:lnTo>
                <a:lnTo>
                  <a:pt x="3380" y="583"/>
                </a:lnTo>
                <a:lnTo>
                  <a:pt x="3393" y="580"/>
                </a:lnTo>
                <a:lnTo>
                  <a:pt x="3400" y="578"/>
                </a:lnTo>
                <a:lnTo>
                  <a:pt x="3406" y="581"/>
                </a:lnTo>
                <a:lnTo>
                  <a:pt x="3409" y="583"/>
                </a:lnTo>
                <a:lnTo>
                  <a:pt x="3411" y="585"/>
                </a:lnTo>
                <a:lnTo>
                  <a:pt x="3411" y="589"/>
                </a:lnTo>
                <a:lnTo>
                  <a:pt x="3411" y="594"/>
                </a:lnTo>
                <a:lnTo>
                  <a:pt x="3411" y="603"/>
                </a:lnTo>
                <a:lnTo>
                  <a:pt x="3409" y="607"/>
                </a:lnTo>
                <a:lnTo>
                  <a:pt x="3406" y="612"/>
                </a:lnTo>
                <a:lnTo>
                  <a:pt x="3404" y="618"/>
                </a:lnTo>
                <a:lnTo>
                  <a:pt x="3408" y="618"/>
                </a:lnTo>
                <a:lnTo>
                  <a:pt x="3417" y="618"/>
                </a:lnTo>
                <a:lnTo>
                  <a:pt x="3426" y="621"/>
                </a:lnTo>
                <a:lnTo>
                  <a:pt x="3437" y="623"/>
                </a:lnTo>
                <a:lnTo>
                  <a:pt x="3448" y="623"/>
                </a:lnTo>
                <a:lnTo>
                  <a:pt x="3462" y="614"/>
                </a:lnTo>
                <a:lnTo>
                  <a:pt x="3473" y="603"/>
                </a:lnTo>
                <a:lnTo>
                  <a:pt x="3486" y="590"/>
                </a:lnTo>
                <a:lnTo>
                  <a:pt x="3497" y="583"/>
                </a:lnTo>
                <a:lnTo>
                  <a:pt x="3542" y="578"/>
                </a:lnTo>
                <a:lnTo>
                  <a:pt x="3558" y="567"/>
                </a:lnTo>
                <a:lnTo>
                  <a:pt x="3571" y="550"/>
                </a:lnTo>
                <a:lnTo>
                  <a:pt x="3586" y="534"/>
                </a:lnTo>
                <a:lnTo>
                  <a:pt x="3602" y="521"/>
                </a:lnTo>
                <a:lnTo>
                  <a:pt x="3638" y="563"/>
                </a:lnTo>
                <a:lnTo>
                  <a:pt x="3648" y="558"/>
                </a:lnTo>
                <a:lnTo>
                  <a:pt x="3660" y="556"/>
                </a:lnTo>
                <a:lnTo>
                  <a:pt x="3675" y="558"/>
                </a:lnTo>
                <a:lnTo>
                  <a:pt x="3691" y="558"/>
                </a:lnTo>
                <a:lnTo>
                  <a:pt x="3695" y="561"/>
                </a:lnTo>
                <a:lnTo>
                  <a:pt x="3700" y="565"/>
                </a:lnTo>
                <a:lnTo>
                  <a:pt x="3704" y="565"/>
                </a:lnTo>
                <a:lnTo>
                  <a:pt x="3708" y="567"/>
                </a:lnTo>
                <a:lnTo>
                  <a:pt x="3711" y="570"/>
                </a:lnTo>
                <a:lnTo>
                  <a:pt x="3720" y="580"/>
                </a:lnTo>
                <a:lnTo>
                  <a:pt x="3726" y="589"/>
                </a:lnTo>
                <a:lnTo>
                  <a:pt x="3731" y="598"/>
                </a:lnTo>
                <a:lnTo>
                  <a:pt x="3740" y="603"/>
                </a:lnTo>
                <a:lnTo>
                  <a:pt x="3757" y="607"/>
                </a:lnTo>
                <a:lnTo>
                  <a:pt x="3762" y="605"/>
                </a:lnTo>
                <a:lnTo>
                  <a:pt x="3766" y="603"/>
                </a:lnTo>
                <a:lnTo>
                  <a:pt x="3771" y="603"/>
                </a:lnTo>
                <a:lnTo>
                  <a:pt x="3775" y="603"/>
                </a:lnTo>
                <a:lnTo>
                  <a:pt x="3780" y="605"/>
                </a:lnTo>
                <a:lnTo>
                  <a:pt x="3786" y="607"/>
                </a:lnTo>
                <a:lnTo>
                  <a:pt x="3797" y="590"/>
                </a:lnTo>
                <a:lnTo>
                  <a:pt x="3809" y="580"/>
                </a:lnTo>
                <a:lnTo>
                  <a:pt x="3824" y="574"/>
                </a:lnTo>
                <a:lnTo>
                  <a:pt x="3840" y="570"/>
                </a:lnTo>
                <a:lnTo>
                  <a:pt x="3860" y="567"/>
                </a:lnTo>
                <a:lnTo>
                  <a:pt x="3882" y="563"/>
                </a:lnTo>
                <a:lnTo>
                  <a:pt x="3897" y="558"/>
                </a:lnTo>
                <a:lnTo>
                  <a:pt x="3909" y="550"/>
                </a:lnTo>
                <a:lnTo>
                  <a:pt x="3924" y="545"/>
                </a:lnTo>
                <a:lnTo>
                  <a:pt x="3944" y="543"/>
                </a:lnTo>
                <a:lnTo>
                  <a:pt x="3944" y="583"/>
                </a:lnTo>
                <a:lnTo>
                  <a:pt x="3964" y="581"/>
                </a:lnTo>
                <a:lnTo>
                  <a:pt x="3980" y="580"/>
                </a:lnTo>
                <a:lnTo>
                  <a:pt x="3995" y="578"/>
                </a:lnTo>
                <a:lnTo>
                  <a:pt x="4013" y="576"/>
                </a:lnTo>
                <a:lnTo>
                  <a:pt x="4017" y="587"/>
                </a:lnTo>
                <a:lnTo>
                  <a:pt x="4022" y="603"/>
                </a:lnTo>
                <a:lnTo>
                  <a:pt x="4029" y="616"/>
                </a:lnTo>
                <a:lnTo>
                  <a:pt x="4037" y="621"/>
                </a:lnTo>
                <a:lnTo>
                  <a:pt x="4048" y="625"/>
                </a:lnTo>
                <a:lnTo>
                  <a:pt x="4058" y="630"/>
                </a:lnTo>
                <a:lnTo>
                  <a:pt x="4069" y="636"/>
                </a:lnTo>
                <a:lnTo>
                  <a:pt x="4077" y="643"/>
                </a:lnTo>
                <a:lnTo>
                  <a:pt x="4082" y="656"/>
                </a:lnTo>
                <a:lnTo>
                  <a:pt x="4066" y="660"/>
                </a:lnTo>
                <a:lnTo>
                  <a:pt x="4046" y="660"/>
                </a:lnTo>
                <a:lnTo>
                  <a:pt x="4024" y="660"/>
                </a:lnTo>
                <a:lnTo>
                  <a:pt x="4004" y="660"/>
                </a:lnTo>
                <a:lnTo>
                  <a:pt x="4004" y="680"/>
                </a:lnTo>
                <a:lnTo>
                  <a:pt x="4048" y="700"/>
                </a:lnTo>
                <a:lnTo>
                  <a:pt x="4093" y="716"/>
                </a:lnTo>
                <a:lnTo>
                  <a:pt x="4142" y="729"/>
                </a:lnTo>
                <a:lnTo>
                  <a:pt x="4146" y="740"/>
                </a:lnTo>
                <a:lnTo>
                  <a:pt x="4149" y="747"/>
                </a:lnTo>
                <a:lnTo>
                  <a:pt x="4151" y="756"/>
                </a:lnTo>
                <a:lnTo>
                  <a:pt x="4155" y="769"/>
                </a:lnTo>
                <a:lnTo>
                  <a:pt x="4151" y="770"/>
                </a:lnTo>
                <a:lnTo>
                  <a:pt x="4149" y="772"/>
                </a:lnTo>
                <a:lnTo>
                  <a:pt x="4149" y="774"/>
                </a:lnTo>
                <a:lnTo>
                  <a:pt x="4148" y="776"/>
                </a:lnTo>
                <a:lnTo>
                  <a:pt x="4148" y="778"/>
                </a:lnTo>
                <a:lnTo>
                  <a:pt x="4146" y="781"/>
                </a:lnTo>
                <a:lnTo>
                  <a:pt x="4157" y="794"/>
                </a:lnTo>
                <a:lnTo>
                  <a:pt x="4164" y="810"/>
                </a:lnTo>
                <a:lnTo>
                  <a:pt x="4168" y="830"/>
                </a:lnTo>
                <a:lnTo>
                  <a:pt x="4169" y="852"/>
                </a:lnTo>
                <a:lnTo>
                  <a:pt x="4169" y="874"/>
                </a:lnTo>
                <a:lnTo>
                  <a:pt x="4158" y="874"/>
                </a:lnTo>
                <a:lnTo>
                  <a:pt x="4153" y="887"/>
                </a:lnTo>
                <a:lnTo>
                  <a:pt x="4151" y="901"/>
                </a:lnTo>
                <a:lnTo>
                  <a:pt x="4146" y="914"/>
                </a:lnTo>
                <a:lnTo>
                  <a:pt x="4138" y="921"/>
                </a:lnTo>
                <a:lnTo>
                  <a:pt x="4133" y="927"/>
                </a:lnTo>
                <a:lnTo>
                  <a:pt x="4128" y="929"/>
                </a:lnTo>
                <a:lnTo>
                  <a:pt x="4124" y="934"/>
                </a:lnTo>
                <a:lnTo>
                  <a:pt x="4122" y="943"/>
                </a:lnTo>
                <a:lnTo>
                  <a:pt x="4120" y="960"/>
                </a:lnTo>
                <a:lnTo>
                  <a:pt x="4126" y="960"/>
                </a:lnTo>
                <a:lnTo>
                  <a:pt x="4129" y="961"/>
                </a:lnTo>
                <a:lnTo>
                  <a:pt x="4135" y="961"/>
                </a:lnTo>
                <a:lnTo>
                  <a:pt x="4140" y="963"/>
                </a:lnTo>
                <a:lnTo>
                  <a:pt x="4157" y="940"/>
                </a:lnTo>
                <a:lnTo>
                  <a:pt x="4177" y="918"/>
                </a:lnTo>
                <a:lnTo>
                  <a:pt x="4204" y="901"/>
                </a:lnTo>
                <a:lnTo>
                  <a:pt x="4235" y="894"/>
                </a:lnTo>
                <a:lnTo>
                  <a:pt x="4240" y="901"/>
                </a:lnTo>
                <a:lnTo>
                  <a:pt x="4246" y="907"/>
                </a:lnTo>
                <a:lnTo>
                  <a:pt x="4253" y="912"/>
                </a:lnTo>
                <a:lnTo>
                  <a:pt x="4258" y="916"/>
                </a:lnTo>
                <a:lnTo>
                  <a:pt x="4262" y="923"/>
                </a:lnTo>
                <a:lnTo>
                  <a:pt x="4268" y="936"/>
                </a:lnTo>
                <a:lnTo>
                  <a:pt x="4268" y="950"/>
                </a:lnTo>
                <a:lnTo>
                  <a:pt x="4271" y="967"/>
                </a:lnTo>
                <a:lnTo>
                  <a:pt x="4275" y="981"/>
                </a:lnTo>
                <a:lnTo>
                  <a:pt x="4282" y="1000"/>
                </a:lnTo>
                <a:lnTo>
                  <a:pt x="4288" y="1018"/>
                </a:lnTo>
                <a:lnTo>
                  <a:pt x="4295" y="1032"/>
                </a:lnTo>
                <a:lnTo>
                  <a:pt x="4302" y="1032"/>
                </a:lnTo>
                <a:lnTo>
                  <a:pt x="4306" y="1041"/>
                </a:lnTo>
                <a:lnTo>
                  <a:pt x="4306" y="1056"/>
                </a:lnTo>
                <a:lnTo>
                  <a:pt x="4304" y="1072"/>
                </a:lnTo>
                <a:lnTo>
                  <a:pt x="4300" y="1085"/>
                </a:lnTo>
                <a:lnTo>
                  <a:pt x="4298" y="1092"/>
                </a:lnTo>
                <a:lnTo>
                  <a:pt x="4297" y="1100"/>
                </a:lnTo>
                <a:lnTo>
                  <a:pt x="4293" y="1105"/>
                </a:lnTo>
                <a:lnTo>
                  <a:pt x="4289" y="1109"/>
                </a:lnTo>
                <a:lnTo>
                  <a:pt x="4282" y="1110"/>
                </a:lnTo>
                <a:lnTo>
                  <a:pt x="4275" y="1112"/>
                </a:lnTo>
                <a:lnTo>
                  <a:pt x="4273" y="1109"/>
                </a:lnTo>
                <a:lnTo>
                  <a:pt x="4273" y="1105"/>
                </a:lnTo>
                <a:lnTo>
                  <a:pt x="4273" y="1103"/>
                </a:lnTo>
                <a:lnTo>
                  <a:pt x="4271" y="1101"/>
                </a:lnTo>
                <a:lnTo>
                  <a:pt x="4269" y="1100"/>
                </a:lnTo>
                <a:lnTo>
                  <a:pt x="4269" y="1109"/>
                </a:lnTo>
                <a:lnTo>
                  <a:pt x="4268" y="1112"/>
                </a:lnTo>
                <a:lnTo>
                  <a:pt x="4262" y="1116"/>
                </a:lnTo>
                <a:lnTo>
                  <a:pt x="4258" y="1120"/>
                </a:lnTo>
                <a:lnTo>
                  <a:pt x="4253" y="1123"/>
                </a:lnTo>
                <a:lnTo>
                  <a:pt x="4249" y="1129"/>
                </a:lnTo>
                <a:lnTo>
                  <a:pt x="4229" y="1145"/>
                </a:lnTo>
                <a:lnTo>
                  <a:pt x="4229" y="1185"/>
                </a:lnTo>
                <a:lnTo>
                  <a:pt x="4224" y="1194"/>
                </a:lnTo>
                <a:lnTo>
                  <a:pt x="4218" y="1201"/>
                </a:lnTo>
                <a:lnTo>
                  <a:pt x="4213" y="1210"/>
                </a:lnTo>
                <a:lnTo>
                  <a:pt x="4209" y="1225"/>
                </a:lnTo>
                <a:lnTo>
                  <a:pt x="4233" y="1229"/>
                </a:lnTo>
                <a:lnTo>
                  <a:pt x="4251" y="1234"/>
                </a:lnTo>
                <a:lnTo>
                  <a:pt x="4269" y="1240"/>
                </a:lnTo>
                <a:lnTo>
                  <a:pt x="4288" y="1245"/>
                </a:lnTo>
                <a:lnTo>
                  <a:pt x="4309" y="1249"/>
                </a:lnTo>
                <a:lnTo>
                  <a:pt x="4322" y="1240"/>
                </a:lnTo>
                <a:lnTo>
                  <a:pt x="4333" y="1234"/>
                </a:lnTo>
                <a:lnTo>
                  <a:pt x="4342" y="1234"/>
                </a:lnTo>
                <a:lnTo>
                  <a:pt x="4351" y="1234"/>
                </a:lnTo>
                <a:lnTo>
                  <a:pt x="4362" y="1234"/>
                </a:lnTo>
                <a:lnTo>
                  <a:pt x="4375" y="1229"/>
                </a:lnTo>
                <a:lnTo>
                  <a:pt x="4389" y="1218"/>
                </a:lnTo>
                <a:lnTo>
                  <a:pt x="4404" y="1200"/>
                </a:lnTo>
                <a:lnTo>
                  <a:pt x="4417" y="1183"/>
                </a:lnTo>
                <a:lnTo>
                  <a:pt x="4433" y="1169"/>
                </a:lnTo>
                <a:lnTo>
                  <a:pt x="4464" y="1152"/>
                </a:lnTo>
                <a:lnTo>
                  <a:pt x="4497" y="1132"/>
                </a:lnTo>
                <a:lnTo>
                  <a:pt x="4531" y="1110"/>
                </a:lnTo>
                <a:lnTo>
                  <a:pt x="4562" y="1087"/>
                </a:lnTo>
                <a:lnTo>
                  <a:pt x="4591" y="1061"/>
                </a:lnTo>
                <a:lnTo>
                  <a:pt x="4613" y="1032"/>
                </a:lnTo>
                <a:lnTo>
                  <a:pt x="4629" y="1000"/>
                </a:lnTo>
                <a:lnTo>
                  <a:pt x="4626" y="996"/>
                </a:lnTo>
                <a:lnTo>
                  <a:pt x="4624" y="990"/>
                </a:lnTo>
                <a:lnTo>
                  <a:pt x="4622" y="983"/>
                </a:lnTo>
                <a:lnTo>
                  <a:pt x="4620" y="976"/>
                </a:lnTo>
                <a:lnTo>
                  <a:pt x="4604" y="976"/>
                </a:lnTo>
                <a:lnTo>
                  <a:pt x="4600" y="940"/>
                </a:lnTo>
                <a:lnTo>
                  <a:pt x="4624" y="927"/>
                </a:lnTo>
                <a:lnTo>
                  <a:pt x="4648" y="916"/>
                </a:lnTo>
                <a:lnTo>
                  <a:pt x="4669" y="910"/>
                </a:lnTo>
                <a:lnTo>
                  <a:pt x="4695" y="907"/>
                </a:lnTo>
                <a:lnTo>
                  <a:pt x="4722" y="907"/>
                </a:lnTo>
                <a:lnTo>
                  <a:pt x="4755" y="912"/>
                </a:lnTo>
                <a:lnTo>
                  <a:pt x="4771" y="905"/>
                </a:lnTo>
                <a:lnTo>
                  <a:pt x="4784" y="900"/>
                </a:lnTo>
                <a:lnTo>
                  <a:pt x="4798" y="896"/>
                </a:lnTo>
                <a:lnTo>
                  <a:pt x="4817" y="896"/>
                </a:lnTo>
                <a:lnTo>
                  <a:pt x="4831" y="876"/>
                </a:lnTo>
                <a:lnTo>
                  <a:pt x="4848" y="852"/>
                </a:lnTo>
                <a:lnTo>
                  <a:pt x="4860" y="827"/>
                </a:lnTo>
                <a:lnTo>
                  <a:pt x="4866" y="800"/>
                </a:lnTo>
                <a:lnTo>
                  <a:pt x="4858" y="789"/>
                </a:lnTo>
                <a:lnTo>
                  <a:pt x="4851" y="776"/>
                </a:lnTo>
                <a:lnTo>
                  <a:pt x="4846" y="760"/>
                </a:lnTo>
                <a:lnTo>
                  <a:pt x="4842" y="743"/>
                </a:lnTo>
                <a:lnTo>
                  <a:pt x="4862" y="725"/>
                </a:lnTo>
                <a:lnTo>
                  <a:pt x="4877" y="705"/>
                </a:lnTo>
                <a:lnTo>
                  <a:pt x="4889" y="683"/>
                </a:lnTo>
                <a:lnTo>
                  <a:pt x="4900" y="660"/>
                </a:lnTo>
                <a:lnTo>
                  <a:pt x="4913" y="636"/>
                </a:lnTo>
                <a:lnTo>
                  <a:pt x="4929" y="614"/>
                </a:lnTo>
                <a:lnTo>
                  <a:pt x="4949" y="598"/>
                </a:lnTo>
                <a:lnTo>
                  <a:pt x="4968" y="589"/>
                </a:lnTo>
                <a:lnTo>
                  <a:pt x="4989" y="583"/>
                </a:lnTo>
                <a:lnTo>
                  <a:pt x="5013" y="581"/>
                </a:lnTo>
                <a:lnTo>
                  <a:pt x="5037" y="578"/>
                </a:lnTo>
                <a:lnTo>
                  <a:pt x="5060" y="572"/>
                </a:lnTo>
                <a:lnTo>
                  <a:pt x="5126" y="550"/>
                </a:lnTo>
                <a:lnTo>
                  <a:pt x="5191" y="532"/>
                </a:lnTo>
                <a:lnTo>
                  <a:pt x="5262" y="516"/>
                </a:lnTo>
                <a:lnTo>
                  <a:pt x="5262" y="480"/>
                </a:lnTo>
                <a:lnTo>
                  <a:pt x="5275" y="478"/>
                </a:lnTo>
                <a:lnTo>
                  <a:pt x="5286" y="474"/>
                </a:lnTo>
                <a:lnTo>
                  <a:pt x="5295" y="467"/>
                </a:lnTo>
                <a:lnTo>
                  <a:pt x="5298" y="456"/>
                </a:lnTo>
                <a:lnTo>
                  <a:pt x="5302" y="454"/>
                </a:lnTo>
                <a:lnTo>
                  <a:pt x="5304" y="454"/>
                </a:lnTo>
                <a:lnTo>
                  <a:pt x="5308" y="456"/>
                </a:lnTo>
                <a:lnTo>
                  <a:pt x="5309" y="456"/>
                </a:lnTo>
                <a:lnTo>
                  <a:pt x="5311" y="458"/>
                </a:lnTo>
                <a:lnTo>
                  <a:pt x="5315" y="456"/>
                </a:lnTo>
                <a:lnTo>
                  <a:pt x="5313" y="440"/>
                </a:lnTo>
                <a:lnTo>
                  <a:pt x="5320" y="423"/>
                </a:lnTo>
                <a:lnTo>
                  <a:pt x="5329" y="405"/>
                </a:lnTo>
                <a:lnTo>
                  <a:pt x="5337" y="387"/>
                </a:lnTo>
                <a:lnTo>
                  <a:pt x="5335" y="376"/>
                </a:lnTo>
                <a:lnTo>
                  <a:pt x="5333" y="361"/>
                </a:lnTo>
                <a:lnTo>
                  <a:pt x="5331" y="343"/>
                </a:lnTo>
                <a:lnTo>
                  <a:pt x="5331" y="325"/>
                </a:lnTo>
                <a:lnTo>
                  <a:pt x="5333" y="309"/>
                </a:lnTo>
                <a:lnTo>
                  <a:pt x="5333" y="307"/>
                </a:lnTo>
                <a:lnTo>
                  <a:pt x="5337" y="305"/>
                </a:lnTo>
                <a:lnTo>
                  <a:pt x="5338" y="301"/>
                </a:lnTo>
                <a:lnTo>
                  <a:pt x="5342" y="298"/>
                </a:lnTo>
                <a:lnTo>
                  <a:pt x="5344" y="296"/>
                </a:lnTo>
                <a:lnTo>
                  <a:pt x="5346" y="294"/>
                </a:lnTo>
                <a:lnTo>
                  <a:pt x="5344" y="281"/>
                </a:lnTo>
                <a:lnTo>
                  <a:pt x="5338" y="267"/>
                </a:lnTo>
                <a:lnTo>
                  <a:pt x="5337" y="252"/>
                </a:lnTo>
                <a:lnTo>
                  <a:pt x="5344" y="232"/>
                </a:lnTo>
                <a:lnTo>
                  <a:pt x="5353" y="212"/>
                </a:lnTo>
                <a:lnTo>
                  <a:pt x="5362" y="196"/>
                </a:lnTo>
                <a:lnTo>
                  <a:pt x="5368" y="181"/>
                </a:lnTo>
                <a:lnTo>
                  <a:pt x="5369" y="169"/>
                </a:lnTo>
                <a:lnTo>
                  <a:pt x="5371" y="156"/>
                </a:lnTo>
                <a:lnTo>
                  <a:pt x="5377" y="145"/>
                </a:lnTo>
                <a:lnTo>
                  <a:pt x="5384" y="136"/>
                </a:lnTo>
                <a:lnTo>
                  <a:pt x="5395" y="130"/>
                </a:lnTo>
                <a:lnTo>
                  <a:pt x="5400" y="129"/>
                </a:lnTo>
                <a:lnTo>
                  <a:pt x="5406" y="129"/>
                </a:lnTo>
                <a:lnTo>
                  <a:pt x="5411" y="129"/>
                </a:lnTo>
                <a:lnTo>
                  <a:pt x="5418" y="127"/>
                </a:lnTo>
                <a:lnTo>
                  <a:pt x="5424" y="127"/>
                </a:lnTo>
                <a:lnTo>
                  <a:pt x="5426" y="132"/>
                </a:lnTo>
                <a:lnTo>
                  <a:pt x="5426" y="136"/>
                </a:lnTo>
                <a:lnTo>
                  <a:pt x="5424" y="141"/>
                </a:lnTo>
                <a:lnTo>
                  <a:pt x="5424" y="145"/>
                </a:lnTo>
                <a:lnTo>
                  <a:pt x="5424" y="149"/>
                </a:lnTo>
                <a:lnTo>
                  <a:pt x="5424" y="150"/>
                </a:lnTo>
                <a:lnTo>
                  <a:pt x="5428" y="154"/>
                </a:lnTo>
                <a:lnTo>
                  <a:pt x="5433" y="156"/>
                </a:lnTo>
                <a:lnTo>
                  <a:pt x="5451" y="138"/>
                </a:lnTo>
                <a:lnTo>
                  <a:pt x="5478" y="125"/>
                </a:lnTo>
                <a:lnTo>
                  <a:pt x="5509" y="118"/>
                </a:lnTo>
                <a:lnTo>
                  <a:pt x="5522" y="125"/>
                </a:lnTo>
                <a:lnTo>
                  <a:pt x="5537" y="132"/>
                </a:lnTo>
                <a:lnTo>
                  <a:pt x="5551" y="140"/>
                </a:lnTo>
                <a:lnTo>
                  <a:pt x="5558" y="150"/>
                </a:lnTo>
                <a:lnTo>
                  <a:pt x="5573" y="178"/>
                </a:lnTo>
                <a:lnTo>
                  <a:pt x="5584" y="209"/>
                </a:lnTo>
                <a:lnTo>
                  <a:pt x="5595" y="241"/>
                </a:lnTo>
                <a:lnTo>
                  <a:pt x="5604" y="269"/>
                </a:lnTo>
                <a:lnTo>
                  <a:pt x="5606" y="283"/>
                </a:lnTo>
                <a:lnTo>
                  <a:pt x="5608" y="298"/>
                </a:lnTo>
                <a:lnTo>
                  <a:pt x="5611" y="312"/>
                </a:lnTo>
                <a:lnTo>
                  <a:pt x="5618" y="321"/>
                </a:lnTo>
                <a:lnTo>
                  <a:pt x="5629" y="325"/>
                </a:lnTo>
                <a:lnTo>
                  <a:pt x="5642" y="327"/>
                </a:lnTo>
                <a:lnTo>
                  <a:pt x="5651" y="330"/>
                </a:lnTo>
                <a:lnTo>
                  <a:pt x="5658" y="345"/>
                </a:lnTo>
                <a:lnTo>
                  <a:pt x="5662" y="363"/>
                </a:lnTo>
                <a:lnTo>
                  <a:pt x="5668" y="380"/>
                </a:lnTo>
                <a:lnTo>
                  <a:pt x="5673" y="378"/>
                </a:lnTo>
                <a:lnTo>
                  <a:pt x="5678" y="376"/>
                </a:lnTo>
                <a:lnTo>
                  <a:pt x="5684" y="376"/>
                </a:lnTo>
                <a:lnTo>
                  <a:pt x="5693" y="374"/>
                </a:lnTo>
                <a:lnTo>
                  <a:pt x="5697" y="381"/>
                </a:lnTo>
                <a:lnTo>
                  <a:pt x="5702" y="387"/>
                </a:lnTo>
                <a:lnTo>
                  <a:pt x="5708" y="392"/>
                </a:lnTo>
                <a:lnTo>
                  <a:pt x="5717" y="396"/>
                </a:lnTo>
                <a:lnTo>
                  <a:pt x="5717" y="409"/>
                </a:lnTo>
                <a:lnTo>
                  <a:pt x="5718" y="423"/>
                </a:lnTo>
                <a:lnTo>
                  <a:pt x="5720" y="443"/>
                </a:lnTo>
                <a:lnTo>
                  <a:pt x="5704" y="454"/>
                </a:lnTo>
                <a:lnTo>
                  <a:pt x="5686" y="469"/>
                </a:lnTo>
                <a:lnTo>
                  <a:pt x="5668" y="483"/>
                </a:lnTo>
                <a:lnTo>
                  <a:pt x="5653" y="501"/>
                </a:lnTo>
                <a:lnTo>
                  <a:pt x="5646" y="521"/>
                </a:lnTo>
                <a:lnTo>
                  <a:pt x="5633" y="520"/>
                </a:lnTo>
                <a:lnTo>
                  <a:pt x="5624" y="516"/>
                </a:lnTo>
                <a:lnTo>
                  <a:pt x="5613" y="512"/>
                </a:lnTo>
                <a:lnTo>
                  <a:pt x="5609" y="516"/>
                </a:lnTo>
                <a:lnTo>
                  <a:pt x="5606" y="520"/>
                </a:lnTo>
                <a:lnTo>
                  <a:pt x="5600" y="521"/>
                </a:lnTo>
                <a:lnTo>
                  <a:pt x="5597" y="525"/>
                </a:lnTo>
                <a:lnTo>
                  <a:pt x="5600" y="530"/>
                </a:lnTo>
                <a:lnTo>
                  <a:pt x="5602" y="536"/>
                </a:lnTo>
                <a:lnTo>
                  <a:pt x="5604" y="541"/>
                </a:lnTo>
                <a:lnTo>
                  <a:pt x="5604" y="549"/>
                </a:lnTo>
                <a:lnTo>
                  <a:pt x="5560" y="545"/>
                </a:lnTo>
                <a:lnTo>
                  <a:pt x="5558" y="561"/>
                </a:lnTo>
                <a:lnTo>
                  <a:pt x="5558" y="576"/>
                </a:lnTo>
                <a:lnTo>
                  <a:pt x="5558" y="594"/>
                </a:lnTo>
                <a:lnTo>
                  <a:pt x="5555" y="598"/>
                </a:lnTo>
                <a:lnTo>
                  <a:pt x="5551" y="600"/>
                </a:lnTo>
                <a:lnTo>
                  <a:pt x="5548" y="603"/>
                </a:lnTo>
                <a:lnTo>
                  <a:pt x="5546" y="605"/>
                </a:lnTo>
                <a:lnTo>
                  <a:pt x="5540" y="609"/>
                </a:lnTo>
                <a:lnTo>
                  <a:pt x="5535" y="610"/>
                </a:lnTo>
                <a:lnTo>
                  <a:pt x="5533" y="609"/>
                </a:lnTo>
                <a:lnTo>
                  <a:pt x="5531" y="609"/>
                </a:lnTo>
                <a:lnTo>
                  <a:pt x="5531" y="607"/>
                </a:lnTo>
                <a:lnTo>
                  <a:pt x="5529" y="607"/>
                </a:lnTo>
                <a:lnTo>
                  <a:pt x="5526" y="605"/>
                </a:lnTo>
                <a:lnTo>
                  <a:pt x="5524" y="621"/>
                </a:lnTo>
                <a:lnTo>
                  <a:pt x="5517" y="632"/>
                </a:lnTo>
                <a:lnTo>
                  <a:pt x="5509" y="640"/>
                </a:lnTo>
                <a:lnTo>
                  <a:pt x="5502" y="649"/>
                </a:lnTo>
                <a:lnTo>
                  <a:pt x="5493" y="658"/>
                </a:lnTo>
                <a:lnTo>
                  <a:pt x="5484" y="656"/>
                </a:lnTo>
                <a:lnTo>
                  <a:pt x="5478" y="656"/>
                </a:lnTo>
                <a:lnTo>
                  <a:pt x="5471" y="656"/>
                </a:lnTo>
                <a:lnTo>
                  <a:pt x="5460" y="654"/>
                </a:lnTo>
                <a:lnTo>
                  <a:pt x="5460" y="667"/>
                </a:lnTo>
                <a:lnTo>
                  <a:pt x="5462" y="678"/>
                </a:lnTo>
                <a:lnTo>
                  <a:pt x="5458" y="694"/>
                </a:lnTo>
                <a:lnTo>
                  <a:pt x="5453" y="714"/>
                </a:lnTo>
                <a:lnTo>
                  <a:pt x="5446" y="736"/>
                </a:lnTo>
                <a:lnTo>
                  <a:pt x="5440" y="761"/>
                </a:lnTo>
                <a:lnTo>
                  <a:pt x="5437" y="785"/>
                </a:lnTo>
                <a:lnTo>
                  <a:pt x="5438" y="809"/>
                </a:lnTo>
                <a:lnTo>
                  <a:pt x="5462" y="809"/>
                </a:lnTo>
                <a:lnTo>
                  <a:pt x="5462" y="829"/>
                </a:lnTo>
                <a:lnTo>
                  <a:pt x="5457" y="830"/>
                </a:lnTo>
                <a:lnTo>
                  <a:pt x="5451" y="834"/>
                </a:lnTo>
                <a:lnTo>
                  <a:pt x="5446" y="838"/>
                </a:lnTo>
                <a:lnTo>
                  <a:pt x="5442" y="841"/>
                </a:lnTo>
                <a:lnTo>
                  <a:pt x="5438" y="845"/>
                </a:lnTo>
                <a:lnTo>
                  <a:pt x="5438" y="869"/>
                </a:lnTo>
                <a:lnTo>
                  <a:pt x="5455" y="869"/>
                </a:lnTo>
                <a:lnTo>
                  <a:pt x="5466" y="876"/>
                </a:lnTo>
                <a:lnTo>
                  <a:pt x="5477" y="887"/>
                </a:lnTo>
                <a:lnTo>
                  <a:pt x="5486" y="900"/>
                </a:lnTo>
                <a:lnTo>
                  <a:pt x="5495" y="910"/>
                </a:lnTo>
                <a:lnTo>
                  <a:pt x="5508" y="921"/>
                </a:lnTo>
                <a:lnTo>
                  <a:pt x="5522" y="925"/>
                </a:lnTo>
                <a:lnTo>
                  <a:pt x="5528" y="921"/>
                </a:lnTo>
                <a:lnTo>
                  <a:pt x="5531" y="916"/>
                </a:lnTo>
                <a:lnTo>
                  <a:pt x="5533" y="912"/>
                </a:lnTo>
                <a:lnTo>
                  <a:pt x="5537" y="909"/>
                </a:lnTo>
                <a:lnTo>
                  <a:pt x="5540" y="901"/>
                </a:lnTo>
                <a:lnTo>
                  <a:pt x="5528" y="896"/>
                </a:lnTo>
                <a:lnTo>
                  <a:pt x="5517" y="890"/>
                </a:lnTo>
                <a:lnTo>
                  <a:pt x="5502" y="885"/>
                </a:lnTo>
                <a:lnTo>
                  <a:pt x="5504" y="872"/>
                </a:lnTo>
                <a:lnTo>
                  <a:pt x="5513" y="872"/>
                </a:lnTo>
                <a:lnTo>
                  <a:pt x="5520" y="872"/>
                </a:lnTo>
                <a:lnTo>
                  <a:pt x="5526" y="872"/>
                </a:lnTo>
                <a:lnTo>
                  <a:pt x="5537" y="874"/>
                </a:lnTo>
                <a:lnTo>
                  <a:pt x="5544" y="885"/>
                </a:lnTo>
                <a:lnTo>
                  <a:pt x="5553" y="896"/>
                </a:lnTo>
                <a:lnTo>
                  <a:pt x="5560" y="909"/>
                </a:lnTo>
                <a:lnTo>
                  <a:pt x="5564" y="925"/>
                </a:lnTo>
                <a:lnTo>
                  <a:pt x="5546" y="940"/>
                </a:lnTo>
                <a:lnTo>
                  <a:pt x="5526" y="952"/>
                </a:lnTo>
                <a:lnTo>
                  <a:pt x="5506" y="965"/>
                </a:lnTo>
                <a:lnTo>
                  <a:pt x="5482" y="970"/>
                </a:lnTo>
                <a:lnTo>
                  <a:pt x="5482" y="954"/>
                </a:lnTo>
                <a:lnTo>
                  <a:pt x="5478" y="954"/>
                </a:lnTo>
                <a:lnTo>
                  <a:pt x="5478" y="961"/>
                </a:lnTo>
                <a:lnTo>
                  <a:pt x="5468" y="969"/>
                </a:lnTo>
                <a:lnTo>
                  <a:pt x="5462" y="978"/>
                </a:lnTo>
                <a:lnTo>
                  <a:pt x="5455" y="985"/>
                </a:lnTo>
                <a:lnTo>
                  <a:pt x="5446" y="990"/>
                </a:lnTo>
                <a:lnTo>
                  <a:pt x="5433" y="994"/>
                </a:lnTo>
                <a:lnTo>
                  <a:pt x="5433" y="987"/>
                </a:lnTo>
                <a:lnTo>
                  <a:pt x="5429" y="983"/>
                </a:lnTo>
                <a:lnTo>
                  <a:pt x="5428" y="980"/>
                </a:lnTo>
                <a:lnTo>
                  <a:pt x="5426" y="976"/>
                </a:lnTo>
                <a:lnTo>
                  <a:pt x="5426" y="972"/>
                </a:lnTo>
                <a:lnTo>
                  <a:pt x="5424" y="967"/>
                </a:lnTo>
                <a:lnTo>
                  <a:pt x="5420" y="967"/>
                </a:lnTo>
                <a:lnTo>
                  <a:pt x="5418" y="967"/>
                </a:lnTo>
                <a:lnTo>
                  <a:pt x="5417" y="967"/>
                </a:lnTo>
                <a:lnTo>
                  <a:pt x="5415" y="969"/>
                </a:lnTo>
                <a:lnTo>
                  <a:pt x="5413" y="970"/>
                </a:lnTo>
                <a:lnTo>
                  <a:pt x="5418" y="983"/>
                </a:lnTo>
                <a:lnTo>
                  <a:pt x="5422" y="996"/>
                </a:lnTo>
                <a:lnTo>
                  <a:pt x="5420" y="1010"/>
                </a:lnTo>
                <a:lnTo>
                  <a:pt x="5386" y="1029"/>
                </a:lnTo>
                <a:lnTo>
                  <a:pt x="5349" y="1047"/>
                </a:lnTo>
                <a:lnTo>
                  <a:pt x="5311" y="1069"/>
                </a:lnTo>
                <a:lnTo>
                  <a:pt x="5275" y="1090"/>
                </a:lnTo>
                <a:lnTo>
                  <a:pt x="5242" y="1116"/>
                </a:lnTo>
                <a:lnTo>
                  <a:pt x="5218" y="1143"/>
                </a:lnTo>
                <a:lnTo>
                  <a:pt x="5215" y="1167"/>
                </a:lnTo>
                <a:lnTo>
                  <a:pt x="5206" y="1176"/>
                </a:lnTo>
                <a:lnTo>
                  <a:pt x="5197" y="1183"/>
                </a:lnTo>
                <a:lnTo>
                  <a:pt x="5188" y="1189"/>
                </a:lnTo>
                <a:lnTo>
                  <a:pt x="5180" y="1200"/>
                </a:lnTo>
                <a:lnTo>
                  <a:pt x="5177" y="1216"/>
                </a:lnTo>
                <a:lnTo>
                  <a:pt x="5209" y="1216"/>
                </a:lnTo>
                <a:lnTo>
                  <a:pt x="5209" y="1223"/>
                </a:lnTo>
                <a:lnTo>
                  <a:pt x="5213" y="1234"/>
                </a:lnTo>
                <a:lnTo>
                  <a:pt x="5213" y="1249"/>
                </a:lnTo>
                <a:lnTo>
                  <a:pt x="5213" y="1263"/>
                </a:lnTo>
                <a:lnTo>
                  <a:pt x="5215" y="1290"/>
                </a:lnTo>
                <a:lnTo>
                  <a:pt x="5217" y="1312"/>
                </a:lnTo>
                <a:lnTo>
                  <a:pt x="5213" y="1332"/>
                </a:lnTo>
                <a:lnTo>
                  <a:pt x="5208" y="1345"/>
                </a:lnTo>
                <a:lnTo>
                  <a:pt x="5200" y="1354"/>
                </a:lnTo>
                <a:lnTo>
                  <a:pt x="5197" y="1367"/>
                </a:lnTo>
                <a:lnTo>
                  <a:pt x="5193" y="1385"/>
                </a:lnTo>
                <a:lnTo>
                  <a:pt x="5188" y="1385"/>
                </a:lnTo>
                <a:lnTo>
                  <a:pt x="5186" y="1387"/>
                </a:lnTo>
                <a:lnTo>
                  <a:pt x="5184" y="1387"/>
                </a:lnTo>
                <a:lnTo>
                  <a:pt x="5184" y="1387"/>
                </a:lnTo>
                <a:lnTo>
                  <a:pt x="5182" y="1387"/>
                </a:lnTo>
                <a:lnTo>
                  <a:pt x="5182" y="1389"/>
                </a:lnTo>
                <a:lnTo>
                  <a:pt x="5180" y="1392"/>
                </a:lnTo>
                <a:lnTo>
                  <a:pt x="5182" y="1401"/>
                </a:lnTo>
                <a:lnTo>
                  <a:pt x="5178" y="1414"/>
                </a:lnTo>
                <a:lnTo>
                  <a:pt x="5173" y="1427"/>
                </a:lnTo>
                <a:lnTo>
                  <a:pt x="5164" y="1440"/>
                </a:lnTo>
                <a:lnTo>
                  <a:pt x="5153" y="1449"/>
                </a:lnTo>
                <a:lnTo>
                  <a:pt x="5142" y="1452"/>
                </a:lnTo>
                <a:lnTo>
                  <a:pt x="5142" y="1449"/>
                </a:lnTo>
                <a:lnTo>
                  <a:pt x="5138" y="1449"/>
                </a:lnTo>
                <a:lnTo>
                  <a:pt x="5140" y="1434"/>
                </a:lnTo>
                <a:lnTo>
                  <a:pt x="5138" y="1425"/>
                </a:lnTo>
                <a:lnTo>
                  <a:pt x="5131" y="1418"/>
                </a:lnTo>
                <a:lnTo>
                  <a:pt x="5120" y="1421"/>
                </a:lnTo>
                <a:lnTo>
                  <a:pt x="5113" y="1421"/>
                </a:lnTo>
                <a:lnTo>
                  <a:pt x="5104" y="1416"/>
                </a:lnTo>
                <a:lnTo>
                  <a:pt x="5095" y="1409"/>
                </a:lnTo>
                <a:lnTo>
                  <a:pt x="5095" y="1412"/>
                </a:lnTo>
                <a:lnTo>
                  <a:pt x="5102" y="1425"/>
                </a:lnTo>
                <a:lnTo>
                  <a:pt x="5108" y="1438"/>
                </a:lnTo>
                <a:lnTo>
                  <a:pt x="5115" y="1449"/>
                </a:lnTo>
                <a:lnTo>
                  <a:pt x="5126" y="1458"/>
                </a:lnTo>
                <a:lnTo>
                  <a:pt x="5131" y="1460"/>
                </a:lnTo>
                <a:lnTo>
                  <a:pt x="5137" y="1461"/>
                </a:lnTo>
                <a:lnTo>
                  <a:pt x="5142" y="1463"/>
                </a:lnTo>
                <a:lnTo>
                  <a:pt x="5148" y="1465"/>
                </a:lnTo>
                <a:lnTo>
                  <a:pt x="5148" y="1481"/>
                </a:lnTo>
                <a:lnTo>
                  <a:pt x="5149" y="1490"/>
                </a:lnTo>
                <a:lnTo>
                  <a:pt x="5151" y="1496"/>
                </a:lnTo>
                <a:lnTo>
                  <a:pt x="5155" y="1500"/>
                </a:lnTo>
                <a:lnTo>
                  <a:pt x="5158" y="1505"/>
                </a:lnTo>
                <a:lnTo>
                  <a:pt x="5162" y="1518"/>
                </a:lnTo>
                <a:lnTo>
                  <a:pt x="5158" y="1518"/>
                </a:lnTo>
                <a:lnTo>
                  <a:pt x="5155" y="1520"/>
                </a:lnTo>
                <a:lnTo>
                  <a:pt x="5155" y="1520"/>
                </a:lnTo>
                <a:lnTo>
                  <a:pt x="5153" y="1520"/>
                </a:lnTo>
                <a:lnTo>
                  <a:pt x="5153" y="1520"/>
                </a:lnTo>
                <a:lnTo>
                  <a:pt x="5153" y="1521"/>
                </a:lnTo>
                <a:lnTo>
                  <a:pt x="5151" y="1525"/>
                </a:lnTo>
                <a:lnTo>
                  <a:pt x="5151" y="1529"/>
                </a:lnTo>
                <a:lnTo>
                  <a:pt x="5153" y="1532"/>
                </a:lnTo>
                <a:lnTo>
                  <a:pt x="5155" y="1538"/>
                </a:lnTo>
                <a:lnTo>
                  <a:pt x="5155" y="1545"/>
                </a:lnTo>
                <a:lnTo>
                  <a:pt x="5155" y="1550"/>
                </a:lnTo>
                <a:lnTo>
                  <a:pt x="5151" y="1554"/>
                </a:lnTo>
                <a:lnTo>
                  <a:pt x="5148" y="1558"/>
                </a:lnTo>
                <a:lnTo>
                  <a:pt x="5144" y="1561"/>
                </a:lnTo>
                <a:lnTo>
                  <a:pt x="5140" y="1567"/>
                </a:lnTo>
                <a:lnTo>
                  <a:pt x="5137" y="1570"/>
                </a:lnTo>
                <a:lnTo>
                  <a:pt x="5133" y="1574"/>
                </a:lnTo>
                <a:lnTo>
                  <a:pt x="5129" y="1589"/>
                </a:lnTo>
                <a:lnTo>
                  <a:pt x="5128" y="1609"/>
                </a:lnTo>
                <a:lnTo>
                  <a:pt x="5126" y="1630"/>
                </a:lnTo>
                <a:lnTo>
                  <a:pt x="5124" y="1650"/>
                </a:lnTo>
                <a:lnTo>
                  <a:pt x="5120" y="1667"/>
                </a:lnTo>
                <a:lnTo>
                  <a:pt x="5108" y="1667"/>
                </a:lnTo>
                <a:lnTo>
                  <a:pt x="5108" y="1683"/>
                </a:lnTo>
                <a:lnTo>
                  <a:pt x="5106" y="1700"/>
                </a:lnTo>
                <a:lnTo>
                  <a:pt x="5100" y="1714"/>
                </a:lnTo>
                <a:lnTo>
                  <a:pt x="5098" y="1716"/>
                </a:lnTo>
                <a:lnTo>
                  <a:pt x="5097" y="1716"/>
                </a:lnTo>
                <a:lnTo>
                  <a:pt x="5095" y="1718"/>
                </a:lnTo>
                <a:lnTo>
                  <a:pt x="5091" y="1718"/>
                </a:lnTo>
                <a:lnTo>
                  <a:pt x="5088" y="1718"/>
                </a:lnTo>
                <a:lnTo>
                  <a:pt x="5082" y="1703"/>
                </a:lnTo>
                <a:lnTo>
                  <a:pt x="5078" y="1689"/>
                </a:lnTo>
                <a:lnTo>
                  <a:pt x="5077" y="1672"/>
                </a:lnTo>
                <a:lnTo>
                  <a:pt x="5077" y="1650"/>
                </a:lnTo>
                <a:lnTo>
                  <a:pt x="5082" y="1638"/>
                </a:lnTo>
                <a:lnTo>
                  <a:pt x="5088" y="1620"/>
                </a:lnTo>
                <a:lnTo>
                  <a:pt x="5093" y="1605"/>
                </a:lnTo>
                <a:lnTo>
                  <a:pt x="5073" y="1605"/>
                </a:lnTo>
                <a:lnTo>
                  <a:pt x="5073" y="1600"/>
                </a:lnTo>
                <a:lnTo>
                  <a:pt x="5073" y="1594"/>
                </a:lnTo>
                <a:lnTo>
                  <a:pt x="5075" y="1590"/>
                </a:lnTo>
                <a:lnTo>
                  <a:pt x="5077" y="1585"/>
                </a:lnTo>
                <a:lnTo>
                  <a:pt x="5058" y="1580"/>
                </a:lnTo>
                <a:lnTo>
                  <a:pt x="5046" y="1570"/>
                </a:lnTo>
                <a:lnTo>
                  <a:pt x="5033" y="1563"/>
                </a:lnTo>
                <a:lnTo>
                  <a:pt x="5020" y="1561"/>
                </a:lnTo>
                <a:lnTo>
                  <a:pt x="5015" y="1561"/>
                </a:lnTo>
                <a:lnTo>
                  <a:pt x="5020" y="1567"/>
                </a:lnTo>
                <a:lnTo>
                  <a:pt x="5024" y="1570"/>
                </a:lnTo>
                <a:lnTo>
                  <a:pt x="5029" y="1576"/>
                </a:lnTo>
                <a:lnTo>
                  <a:pt x="5031" y="1581"/>
                </a:lnTo>
                <a:lnTo>
                  <a:pt x="5033" y="1587"/>
                </a:lnTo>
                <a:lnTo>
                  <a:pt x="5033" y="1590"/>
                </a:lnTo>
                <a:lnTo>
                  <a:pt x="5033" y="1594"/>
                </a:lnTo>
                <a:lnTo>
                  <a:pt x="5031" y="1598"/>
                </a:lnTo>
                <a:lnTo>
                  <a:pt x="5031" y="1600"/>
                </a:lnTo>
                <a:lnTo>
                  <a:pt x="5031" y="1603"/>
                </a:lnTo>
                <a:lnTo>
                  <a:pt x="5031" y="1605"/>
                </a:lnTo>
                <a:lnTo>
                  <a:pt x="5040" y="1614"/>
                </a:lnTo>
                <a:lnTo>
                  <a:pt x="5046" y="1621"/>
                </a:lnTo>
                <a:lnTo>
                  <a:pt x="5048" y="1632"/>
                </a:lnTo>
                <a:lnTo>
                  <a:pt x="5048" y="1650"/>
                </a:lnTo>
                <a:lnTo>
                  <a:pt x="5046" y="1652"/>
                </a:lnTo>
                <a:lnTo>
                  <a:pt x="5044" y="1656"/>
                </a:lnTo>
                <a:lnTo>
                  <a:pt x="5044" y="1660"/>
                </a:lnTo>
                <a:lnTo>
                  <a:pt x="5044" y="1667"/>
                </a:lnTo>
                <a:lnTo>
                  <a:pt x="5055" y="1667"/>
                </a:lnTo>
                <a:lnTo>
                  <a:pt x="5060" y="1676"/>
                </a:lnTo>
                <a:lnTo>
                  <a:pt x="5062" y="1687"/>
                </a:lnTo>
                <a:lnTo>
                  <a:pt x="5064" y="1701"/>
                </a:lnTo>
                <a:lnTo>
                  <a:pt x="5048" y="1701"/>
                </a:lnTo>
                <a:lnTo>
                  <a:pt x="5048" y="1707"/>
                </a:lnTo>
                <a:lnTo>
                  <a:pt x="5057" y="1712"/>
                </a:lnTo>
                <a:lnTo>
                  <a:pt x="5062" y="1718"/>
                </a:lnTo>
                <a:lnTo>
                  <a:pt x="5066" y="1725"/>
                </a:lnTo>
                <a:lnTo>
                  <a:pt x="5068" y="1738"/>
                </a:lnTo>
                <a:lnTo>
                  <a:pt x="5100" y="1738"/>
                </a:lnTo>
                <a:lnTo>
                  <a:pt x="5108" y="1750"/>
                </a:lnTo>
                <a:lnTo>
                  <a:pt x="5120" y="1763"/>
                </a:lnTo>
                <a:lnTo>
                  <a:pt x="5131" y="1776"/>
                </a:lnTo>
                <a:lnTo>
                  <a:pt x="5140" y="1787"/>
                </a:lnTo>
                <a:lnTo>
                  <a:pt x="5148" y="1805"/>
                </a:lnTo>
                <a:lnTo>
                  <a:pt x="5151" y="1825"/>
                </a:lnTo>
                <a:lnTo>
                  <a:pt x="5160" y="1843"/>
                </a:lnTo>
                <a:lnTo>
                  <a:pt x="5168" y="1854"/>
                </a:lnTo>
                <a:lnTo>
                  <a:pt x="5177" y="1861"/>
                </a:lnTo>
                <a:lnTo>
                  <a:pt x="5186" y="1870"/>
                </a:lnTo>
                <a:lnTo>
                  <a:pt x="5193" y="1883"/>
                </a:lnTo>
                <a:lnTo>
                  <a:pt x="5197" y="1900"/>
                </a:lnTo>
                <a:lnTo>
                  <a:pt x="5180" y="1900"/>
                </a:lnTo>
                <a:lnTo>
                  <a:pt x="5180" y="1887"/>
                </a:lnTo>
                <a:lnTo>
                  <a:pt x="5168" y="1880"/>
                </a:lnTo>
                <a:lnTo>
                  <a:pt x="5168" y="1883"/>
                </a:lnTo>
                <a:lnTo>
                  <a:pt x="5175" y="1894"/>
                </a:lnTo>
                <a:lnTo>
                  <a:pt x="5178" y="1907"/>
                </a:lnTo>
                <a:lnTo>
                  <a:pt x="5180" y="1923"/>
                </a:lnTo>
                <a:lnTo>
                  <a:pt x="5169" y="1936"/>
                </a:lnTo>
                <a:lnTo>
                  <a:pt x="5162" y="1947"/>
                </a:lnTo>
                <a:lnTo>
                  <a:pt x="5155" y="1960"/>
                </a:lnTo>
                <a:lnTo>
                  <a:pt x="5146" y="1970"/>
                </a:lnTo>
                <a:lnTo>
                  <a:pt x="5133" y="1976"/>
                </a:lnTo>
                <a:lnTo>
                  <a:pt x="5115" y="1980"/>
                </a:lnTo>
                <a:lnTo>
                  <a:pt x="5109" y="1976"/>
                </a:lnTo>
                <a:lnTo>
                  <a:pt x="5104" y="1974"/>
                </a:lnTo>
                <a:lnTo>
                  <a:pt x="5097" y="1972"/>
                </a:lnTo>
                <a:lnTo>
                  <a:pt x="5089" y="1970"/>
                </a:lnTo>
                <a:lnTo>
                  <a:pt x="5089" y="1976"/>
                </a:lnTo>
                <a:lnTo>
                  <a:pt x="5093" y="1976"/>
                </a:lnTo>
                <a:lnTo>
                  <a:pt x="5098" y="1978"/>
                </a:lnTo>
                <a:lnTo>
                  <a:pt x="5102" y="1981"/>
                </a:lnTo>
                <a:lnTo>
                  <a:pt x="5108" y="1983"/>
                </a:lnTo>
                <a:lnTo>
                  <a:pt x="5111" y="1987"/>
                </a:lnTo>
                <a:lnTo>
                  <a:pt x="5113" y="1992"/>
                </a:lnTo>
                <a:lnTo>
                  <a:pt x="5109" y="1994"/>
                </a:lnTo>
                <a:lnTo>
                  <a:pt x="5106" y="1998"/>
                </a:lnTo>
                <a:lnTo>
                  <a:pt x="5104" y="2000"/>
                </a:lnTo>
                <a:lnTo>
                  <a:pt x="5104" y="2003"/>
                </a:lnTo>
                <a:lnTo>
                  <a:pt x="5102" y="2009"/>
                </a:lnTo>
                <a:lnTo>
                  <a:pt x="5102" y="2016"/>
                </a:lnTo>
                <a:lnTo>
                  <a:pt x="5106" y="2016"/>
                </a:lnTo>
                <a:lnTo>
                  <a:pt x="5113" y="2010"/>
                </a:lnTo>
                <a:lnTo>
                  <a:pt x="5122" y="2010"/>
                </a:lnTo>
                <a:lnTo>
                  <a:pt x="5138" y="2012"/>
                </a:lnTo>
                <a:lnTo>
                  <a:pt x="5138" y="2040"/>
                </a:lnTo>
                <a:lnTo>
                  <a:pt x="5133" y="2045"/>
                </a:lnTo>
                <a:lnTo>
                  <a:pt x="5128" y="2052"/>
                </a:lnTo>
                <a:lnTo>
                  <a:pt x="5124" y="2058"/>
                </a:lnTo>
                <a:lnTo>
                  <a:pt x="5117" y="2063"/>
                </a:lnTo>
                <a:lnTo>
                  <a:pt x="5102" y="2070"/>
                </a:lnTo>
                <a:lnTo>
                  <a:pt x="5082" y="2074"/>
                </a:lnTo>
                <a:lnTo>
                  <a:pt x="5062" y="2078"/>
                </a:lnTo>
                <a:lnTo>
                  <a:pt x="5048" y="2083"/>
                </a:lnTo>
                <a:lnTo>
                  <a:pt x="5044" y="2087"/>
                </a:lnTo>
                <a:lnTo>
                  <a:pt x="5037" y="2096"/>
                </a:lnTo>
                <a:lnTo>
                  <a:pt x="5028" y="2107"/>
                </a:lnTo>
                <a:lnTo>
                  <a:pt x="5018" y="2120"/>
                </a:lnTo>
                <a:lnTo>
                  <a:pt x="5009" y="2132"/>
                </a:lnTo>
                <a:lnTo>
                  <a:pt x="5002" y="2141"/>
                </a:lnTo>
                <a:lnTo>
                  <a:pt x="4998" y="2147"/>
                </a:lnTo>
                <a:lnTo>
                  <a:pt x="4995" y="2147"/>
                </a:lnTo>
                <a:lnTo>
                  <a:pt x="4988" y="2165"/>
                </a:lnTo>
                <a:lnTo>
                  <a:pt x="4984" y="2180"/>
                </a:lnTo>
                <a:lnTo>
                  <a:pt x="4982" y="2194"/>
                </a:lnTo>
                <a:lnTo>
                  <a:pt x="4977" y="2205"/>
                </a:lnTo>
                <a:lnTo>
                  <a:pt x="4968" y="2212"/>
                </a:lnTo>
                <a:lnTo>
                  <a:pt x="4953" y="2218"/>
                </a:lnTo>
                <a:lnTo>
                  <a:pt x="4929" y="2220"/>
                </a:lnTo>
                <a:lnTo>
                  <a:pt x="4913" y="2230"/>
                </a:lnTo>
                <a:lnTo>
                  <a:pt x="4895" y="2241"/>
                </a:lnTo>
                <a:lnTo>
                  <a:pt x="4877" y="2252"/>
                </a:lnTo>
                <a:lnTo>
                  <a:pt x="4862" y="2265"/>
                </a:lnTo>
                <a:lnTo>
                  <a:pt x="4851" y="2283"/>
                </a:lnTo>
                <a:lnTo>
                  <a:pt x="4851" y="2330"/>
                </a:lnTo>
                <a:lnTo>
                  <a:pt x="4849" y="2332"/>
                </a:lnTo>
                <a:lnTo>
                  <a:pt x="4846" y="2336"/>
                </a:lnTo>
                <a:lnTo>
                  <a:pt x="4842" y="2338"/>
                </a:lnTo>
                <a:lnTo>
                  <a:pt x="4838" y="2341"/>
                </a:lnTo>
                <a:lnTo>
                  <a:pt x="4835" y="2347"/>
                </a:lnTo>
                <a:lnTo>
                  <a:pt x="4831" y="2354"/>
                </a:lnTo>
                <a:lnTo>
                  <a:pt x="4820" y="2354"/>
                </a:lnTo>
                <a:lnTo>
                  <a:pt x="4811" y="2350"/>
                </a:lnTo>
                <a:lnTo>
                  <a:pt x="4804" y="2349"/>
                </a:lnTo>
                <a:lnTo>
                  <a:pt x="4797" y="2347"/>
                </a:lnTo>
                <a:lnTo>
                  <a:pt x="4793" y="2350"/>
                </a:lnTo>
                <a:lnTo>
                  <a:pt x="4791" y="2358"/>
                </a:lnTo>
                <a:lnTo>
                  <a:pt x="4778" y="2358"/>
                </a:lnTo>
                <a:lnTo>
                  <a:pt x="4769" y="2380"/>
                </a:lnTo>
                <a:lnTo>
                  <a:pt x="4753" y="2400"/>
                </a:lnTo>
                <a:lnTo>
                  <a:pt x="4733" y="2414"/>
                </a:lnTo>
                <a:lnTo>
                  <a:pt x="4709" y="2421"/>
                </a:lnTo>
                <a:lnTo>
                  <a:pt x="4704" y="2430"/>
                </a:lnTo>
                <a:lnTo>
                  <a:pt x="4704" y="2438"/>
                </a:lnTo>
                <a:lnTo>
                  <a:pt x="4704" y="2443"/>
                </a:lnTo>
                <a:lnTo>
                  <a:pt x="4704" y="2449"/>
                </a:lnTo>
                <a:lnTo>
                  <a:pt x="4702" y="2454"/>
                </a:lnTo>
                <a:lnTo>
                  <a:pt x="4693" y="2456"/>
                </a:lnTo>
                <a:lnTo>
                  <a:pt x="4677" y="2458"/>
                </a:lnTo>
                <a:lnTo>
                  <a:pt x="4677" y="2454"/>
                </a:lnTo>
                <a:lnTo>
                  <a:pt x="4673" y="2454"/>
                </a:lnTo>
                <a:lnTo>
                  <a:pt x="4673" y="2458"/>
                </a:lnTo>
                <a:lnTo>
                  <a:pt x="4677" y="2460"/>
                </a:lnTo>
                <a:lnTo>
                  <a:pt x="4678" y="2461"/>
                </a:lnTo>
                <a:lnTo>
                  <a:pt x="4680" y="2463"/>
                </a:lnTo>
                <a:lnTo>
                  <a:pt x="4680" y="2465"/>
                </a:lnTo>
                <a:lnTo>
                  <a:pt x="4680" y="2467"/>
                </a:lnTo>
                <a:lnTo>
                  <a:pt x="4680" y="2469"/>
                </a:lnTo>
                <a:lnTo>
                  <a:pt x="4678" y="2472"/>
                </a:lnTo>
                <a:lnTo>
                  <a:pt x="4677" y="2474"/>
                </a:lnTo>
                <a:lnTo>
                  <a:pt x="4673" y="2478"/>
                </a:lnTo>
                <a:lnTo>
                  <a:pt x="4671" y="2480"/>
                </a:lnTo>
                <a:lnTo>
                  <a:pt x="4669" y="2481"/>
                </a:lnTo>
                <a:lnTo>
                  <a:pt x="4668" y="2481"/>
                </a:lnTo>
                <a:lnTo>
                  <a:pt x="4671" y="2501"/>
                </a:lnTo>
                <a:lnTo>
                  <a:pt x="4669" y="2505"/>
                </a:lnTo>
                <a:lnTo>
                  <a:pt x="4664" y="2509"/>
                </a:lnTo>
                <a:lnTo>
                  <a:pt x="4657" y="2514"/>
                </a:lnTo>
                <a:lnTo>
                  <a:pt x="4651" y="2518"/>
                </a:lnTo>
                <a:lnTo>
                  <a:pt x="4648" y="2521"/>
                </a:lnTo>
                <a:lnTo>
                  <a:pt x="4644" y="2534"/>
                </a:lnTo>
                <a:lnTo>
                  <a:pt x="4642" y="2550"/>
                </a:lnTo>
                <a:lnTo>
                  <a:pt x="4644" y="2565"/>
                </a:lnTo>
                <a:lnTo>
                  <a:pt x="4644" y="2578"/>
                </a:lnTo>
                <a:lnTo>
                  <a:pt x="4642" y="2580"/>
                </a:lnTo>
                <a:lnTo>
                  <a:pt x="4638" y="2581"/>
                </a:lnTo>
                <a:lnTo>
                  <a:pt x="4635" y="2585"/>
                </a:lnTo>
                <a:lnTo>
                  <a:pt x="4631" y="2589"/>
                </a:lnTo>
                <a:lnTo>
                  <a:pt x="4629" y="2590"/>
                </a:lnTo>
                <a:lnTo>
                  <a:pt x="4628" y="2592"/>
                </a:lnTo>
                <a:lnTo>
                  <a:pt x="4628" y="2596"/>
                </a:lnTo>
                <a:lnTo>
                  <a:pt x="4631" y="2596"/>
                </a:lnTo>
                <a:lnTo>
                  <a:pt x="4633" y="2605"/>
                </a:lnTo>
                <a:lnTo>
                  <a:pt x="4635" y="2621"/>
                </a:lnTo>
                <a:lnTo>
                  <a:pt x="4635" y="2640"/>
                </a:lnTo>
                <a:lnTo>
                  <a:pt x="4635" y="2660"/>
                </a:lnTo>
                <a:lnTo>
                  <a:pt x="4635" y="2674"/>
                </a:lnTo>
                <a:lnTo>
                  <a:pt x="4635" y="2681"/>
                </a:lnTo>
                <a:lnTo>
                  <a:pt x="4649" y="2703"/>
                </a:lnTo>
                <a:lnTo>
                  <a:pt x="4664" y="2734"/>
                </a:lnTo>
                <a:lnTo>
                  <a:pt x="4675" y="2767"/>
                </a:lnTo>
                <a:lnTo>
                  <a:pt x="4688" y="2801"/>
                </a:lnTo>
                <a:lnTo>
                  <a:pt x="4700" y="2832"/>
                </a:lnTo>
                <a:lnTo>
                  <a:pt x="4715" y="2860"/>
                </a:lnTo>
                <a:lnTo>
                  <a:pt x="4728" y="2880"/>
                </a:lnTo>
                <a:lnTo>
                  <a:pt x="4748" y="2901"/>
                </a:lnTo>
                <a:lnTo>
                  <a:pt x="4768" y="2923"/>
                </a:lnTo>
                <a:lnTo>
                  <a:pt x="4786" y="2947"/>
                </a:lnTo>
                <a:lnTo>
                  <a:pt x="4800" y="2970"/>
                </a:lnTo>
                <a:lnTo>
                  <a:pt x="4806" y="2992"/>
                </a:lnTo>
                <a:lnTo>
                  <a:pt x="4802" y="2998"/>
                </a:lnTo>
                <a:lnTo>
                  <a:pt x="4802" y="3009"/>
                </a:lnTo>
                <a:lnTo>
                  <a:pt x="4806" y="3020"/>
                </a:lnTo>
                <a:lnTo>
                  <a:pt x="4811" y="3032"/>
                </a:lnTo>
                <a:lnTo>
                  <a:pt x="4817" y="3043"/>
                </a:lnTo>
                <a:lnTo>
                  <a:pt x="4822" y="3052"/>
                </a:lnTo>
                <a:lnTo>
                  <a:pt x="4835" y="3076"/>
                </a:lnTo>
                <a:lnTo>
                  <a:pt x="4846" y="3101"/>
                </a:lnTo>
                <a:lnTo>
                  <a:pt x="4858" y="3123"/>
                </a:lnTo>
                <a:lnTo>
                  <a:pt x="4871" y="3143"/>
                </a:lnTo>
                <a:lnTo>
                  <a:pt x="4886" y="3163"/>
                </a:lnTo>
                <a:lnTo>
                  <a:pt x="4900" y="3185"/>
                </a:lnTo>
                <a:lnTo>
                  <a:pt x="4909" y="3209"/>
                </a:lnTo>
                <a:lnTo>
                  <a:pt x="4911" y="3241"/>
                </a:lnTo>
                <a:lnTo>
                  <a:pt x="4913" y="3280"/>
                </a:lnTo>
                <a:lnTo>
                  <a:pt x="4915" y="3318"/>
                </a:lnTo>
                <a:lnTo>
                  <a:pt x="4917" y="3350"/>
                </a:lnTo>
                <a:lnTo>
                  <a:pt x="4915" y="3354"/>
                </a:lnTo>
                <a:lnTo>
                  <a:pt x="4913" y="3358"/>
                </a:lnTo>
                <a:lnTo>
                  <a:pt x="4909" y="3361"/>
                </a:lnTo>
                <a:lnTo>
                  <a:pt x="4906" y="3365"/>
                </a:lnTo>
                <a:lnTo>
                  <a:pt x="4902" y="3369"/>
                </a:lnTo>
                <a:lnTo>
                  <a:pt x="4900" y="3370"/>
                </a:lnTo>
                <a:lnTo>
                  <a:pt x="4898" y="3381"/>
                </a:lnTo>
                <a:lnTo>
                  <a:pt x="4902" y="3390"/>
                </a:lnTo>
                <a:lnTo>
                  <a:pt x="4906" y="3400"/>
                </a:lnTo>
                <a:lnTo>
                  <a:pt x="4909" y="3407"/>
                </a:lnTo>
                <a:lnTo>
                  <a:pt x="4909" y="3414"/>
                </a:lnTo>
                <a:lnTo>
                  <a:pt x="4908" y="3416"/>
                </a:lnTo>
                <a:lnTo>
                  <a:pt x="4906" y="3418"/>
                </a:lnTo>
                <a:lnTo>
                  <a:pt x="4904" y="3418"/>
                </a:lnTo>
                <a:lnTo>
                  <a:pt x="4902" y="3418"/>
                </a:lnTo>
                <a:lnTo>
                  <a:pt x="4900" y="3420"/>
                </a:lnTo>
                <a:lnTo>
                  <a:pt x="4900" y="3421"/>
                </a:lnTo>
                <a:lnTo>
                  <a:pt x="4898" y="3425"/>
                </a:lnTo>
                <a:lnTo>
                  <a:pt x="4897" y="3430"/>
                </a:lnTo>
                <a:lnTo>
                  <a:pt x="4897" y="3438"/>
                </a:lnTo>
                <a:lnTo>
                  <a:pt x="4871" y="3441"/>
                </a:lnTo>
                <a:lnTo>
                  <a:pt x="4848" y="3450"/>
                </a:lnTo>
                <a:lnTo>
                  <a:pt x="4824" y="3460"/>
                </a:lnTo>
                <a:lnTo>
                  <a:pt x="4798" y="3465"/>
                </a:lnTo>
                <a:lnTo>
                  <a:pt x="4797" y="3460"/>
                </a:lnTo>
                <a:lnTo>
                  <a:pt x="4795" y="3456"/>
                </a:lnTo>
                <a:lnTo>
                  <a:pt x="4793" y="3452"/>
                </a:lnTo>
                <a:lnTo>
                  <a:pt x="4791" y="3449"/>
                </a:lnTo>
                <a:lnTo>
                  <a:pt x="4789" y="3443"/>
                </a:lnTo>
                <a:lnTo>
                  <a:pt x="4788" y="3438"/>
                </a:lnTo>
                <a:lnTo>
                  <a:pt x="4789" y="3436"/>
                </a:lnTo>
                <a:lnTo>
                  <a:pt x="4791" y="3434"/>
                </a:lnTo>
                <a:lnTo>
                  <a:pt x="4793" y="3432"/>
                </a:lnTo>
                <a:lnTo>
                  <a:pt x="4793" y="3430"/>
                </a:lnTo>
                <a:lnTo>
                  <a:pt x="4793" y="3429"/>
                </a:lnTo>
                <a:lnTo>
                  <a:pt x="4795" y="3425"/>
                </a:lnTo>
                <a:lnTo>
                  <a:pt x="4778" y="3410"/>
                </a:lnTo>
                <a:lnTo>
                  <a:pt x="4764" y="3390"/>
                </a:lnTo>
                <a:lnTo>
                  <a:pt x="4751" y="3369"/>
                </a:lnTo>
                <a:lnTo>
                  <a:pt x="4728" y="3369"/>
                </a:lnTo>
                <a:lnTo>
                  <a:pt x="4708" y="3365"/>
                </a:lnTo>
                <a:lnTo>
                  <a:pt x="4702" y="3350"/>
                </a:lnTo>
                <a:lnTo>
                  <a:pt x="4695" y="3330"/>
                </a:lnTo>
                <a:lnTo>
                  <a:pt x="4686" y="3310"/>
                </a:lnTo>
                <a:lnTo>
                  <a:pt x="4675" y="3292"/>
                </a:lnTo>
                <a:lnTo>
                  <a:pt x="4662" y="3280"/>
                </a:lnTo>
                <a:lnTo>
                  <a:pt x="4648" y="3272"/>
                </a:lnTo>
                <a:lnTo>
                  <a:pt x="4642" y="3238"/>
                </a:lnTo>
                <a:lnTo>
                  <a:pt x="4615" y="3238"/>
                </a:lnTo>
                <a:lnTo>
                  <a:pt x="4604" y="3220"/>
                </a:lnTo>
                <a:lnTo>
                  <a:pt x="4591" y="3198"/>
                </a:lnTo>
                <a:lnTo>
                  <a:pt x="4578" y="3172"/>
                </a:lnTo>
                <a:lnTo>
                  <a:pt x="4568" y="3149"/>
                </a:lnTo>
                <a:lnTo>
                  <a:pt x="4562" y="3129"/>
                </a:lnTo>
                <a:lnTo>
                  <a:pt x="4568" y="3130"/>
                </a:lnTo>
                <a:lnTo>
                  <a:pt x="4569" y="3130"/>
                </a:lnTo>
                <a:lnTo>
                  <a:pt x="4571" y="3130"/>
                </a:lnTo>
                <a:lnTo>
                  <a:pt x="4573" y="3130"/>
                </a:lnTo>
                <a:lnTo>
                  <a:pt x="4575" y="3130"/>
                </a:lnTo>
                <a:lnTo>
                  <a:pt x="4578" y="3130"/>
                </a:lnTo>
                <a:lnTo>
                  <a:pt x="4582" y="3130"/>
                </a:lnTo>
                <a:lnTo>
                  <a:pt x="4586" y="3116"/>
                </a:lnTo>
                <a:lnTo>
                  <a:pt x="4589" y="3107"/>
                </a:lnTo>
                <a:lnTo>
                  <a:pt x="4593" y="3100"/>
                </a:lnTo>
                <a:lnTo>
                  <a:pt x="4598" y="3090"/>
                </a:lnTo>
                <a:lnTo>
                  <a:pt x="4591" y="3090"/>
                </a:lnTo>
                <a:lnTo>
                  <a:pt x="4591" y="3094"/>
                </a:lnTo>
                <a:lnTo>
                  <a:pt x="4586" y="3103"/>
                </a:lnTo>
                <a:lnTo>
                  <a:pt x="4582" y="3110"/>
                </a:lnTo>
                <a:lnTo>
                  <a:pt x="4577" y="3116"/>
                </a:lnTo>
                <a:lnTo>
                  <a:pt x="4569" y="3120"/>
                </a:lnTo>
                <a:lnTo>
                  <a:pt x="4555" y="3121"/>
                </a:lnTo>
                <a:lnTo>
                  <a:pt x="4549" y="3112"/>
                </a:lnTo>
                <a:lnTo>
                  <a:pt x="4542" y="3105"/>
                </a:lnTo>
                <a:lnTo>
                  <a:pt x="4544" y="3081"/>
                </a:lnTo>
                <a:lnTo>
                  <a:pt x="4544" y="3056"/>
                </a:lnTo>
                <a:lnTo>
                  <a:pt x="4544" y="3029"/>
                </a:lnTo>
                <a:lnTo>
                  <a:pt x="4540" y="3001"/>
                </a:lnTo>
                <a:lnTo>
                  <a:pt x="4535" y="2978"/>
                </a:lnTo>
                <a:lnTo>
                  <a:pt x="4528" y="2958"/>
                </a:lnTo>
                <a:lnTo>
                  <a:pt x="4513" y="2943"/>
                </a:lnTo>
                <a:lnTo>
                  <a:pt x="4495" y="2934"/>
                </a:lnTo>
                <a:lnTo>
                  <a:pt x="4484" y="2934"/>
                </a:lnTo>
                <a:lnTo>
                  <a:pt x="4471" y="2927"/>
                </a:lnTo>
                <a:lnTo>
                  <a:pt x="4458" y="2916"/>
                </a:lnTo>
                <a:lnTo>
                  <a:pt x="4446" y="2901"/>
                </a:lnTo>
                <a:lnTo>
                  <a:pt x="4435" y="2889"/>
                </a:lnTo>
                <a:lnTo>
                  <a:pt x="4428" y="2878"/>
                </a:lnTo>
                <a:lnTo>
                  <a:pt x="4424" y="2876"/>
                </a:lnTo>
                <a:lnTo>
                  <a:pt x="4420" y="2874"/>
                </a:lnTo>
                <a:lnTo>
                  <a:pt x="4415" y="2874"/>
                </a:lnTo>
                <a:lnTo>
                  <a:pt x="4411" y="2872"/>
                </a:lnTo>
                <a:lnTo>
                  <a:pt x="4408" y="2870"/>
                </a:lnTo>
                <a:lnTo>
                  <a:pt x="4398" y="2854"/>
                </a:lnTo>
                <a:lnTo>
                  <a:pt x="4382" y="2841"/>
                </a:lnTo>
                <a:lnTo>
                  <a:pt x="4364" y="2836"/>
                </a:lnTo>
                <a:lnTo>
                  <a:pt x="4342" y="2832"/>
                </a:lnTo>
                <a:lnTo>
                  <a:pt x="4318" y="2834"/>
                </a:lnTo>
                <a:lnTo>
                  <a:pt x="4322" y="2858"/>
                </a:lnTo>
                <a:lnTo>
                  <a:pt x="4295" y="2869"/>
                </a:lnTo>
                <a:lnTo>
                  <a:pt x="4273" y="2880"/>
                </a:lnTo>
                <a:lnTo>
                  <a:pt x="4249" y="2890"/>
                </a:lnTo>
                <a:lnTo>
                  <a:pt x="4226" y="2900"/>
                </a:lnTo>
                <a:lnTo>
                  <a:pt x="4197" y="2905"/>
                </a:lnTo>
                <a:lnTo>
                  <a:pt x="4193" y="2901"/>
                </a:lnTo>
                <a:lnTo>
                  <a:pt x="4191" y="2898"/>
                </a:lnTo>
                <a:lnTo>
                  <a:pt x="4188" y="2896"/>
                </a:lnTo>
                <a:lnTo>
                  <a:pt x="4184" y="2892"/>
                </a:lnTo>
                <a:lnTo>
                  <a:pt x="4184" y="2869"/>
                </a:lnTo>
                <a:lnTo>
                  <a:pt x="4175" y="2861"/>
                </a:lnTo>
                <a:lnTo>
                  <a:pt x="4158" y="2852"/>
                </a:lnTo>
                <a:lnTo>
                  <a:pt x="4137" y="2843"/>
                </a:lnTo>
                <a:lnTo>
                  <a:pt x="4111" y="2834"/>
                </a:lnTo>
                <a:lnTo>
                  <a:pt x="4088" y="2825"/>
                </a:lnTo>
                <a:lnTo>
                  <a:pt x="4068" y="2820"/>
                </a:lnTo>
                <a:lnTo>
                  <a:pt x="4051" y="2816"/>
                </a:lnTo>
                <a:lnTo>
                  <a:pt x="4048" y="2816"/>
                </a:lnTo>
                <a:lnTo>
                  <a:pt x="4038" y="2820"/>
                </a:lnTo>
                <a:lnTo>
                  <a:pt x="4028" y="2823"/>
                </a:lnTo>
                <a:lnTo>
                  <a:pt x="4018" y="2825"/>
                </a:lnTo>
                <a:lnTo>
                  <a:pt x="4011" y="2827"/>
                </a:lnTo>
                <a:lnTo>
                  <a:pt x="4000" y="2829"/>
                </a:lnTo>
                <a:lnTo>
                  <a:pt x="3988" y="2829"/>
                </a:lnTo>
                <a:lnTo>
                  <a:pt x="3977" y="2827"/>
                </a:lnTo>
                <a:lnTo>
                  <a:pt x="3971" y="2827"/>
                </a:lnTo>
                <a:lnTo>
                  <a:pt x="3969" y="2830"/>
                </a:lnTo>
                <a:lnTo>
                  <a:pt x="3966" y="2832"/>
                </a:lnTo>
                <a:lnTo>
                  <a:pt x="3964" y="2838"/>
                </a:lnTo>
                <a:lnTo>
                  <a:pt x="3962" y="2841"/>
                </a:lnTo>
                <a:lnTo>
                  <a:pt x="3958" y="2843"/>
                </a:lnTo>
                <a:lnTo>
                  <a:pt x="3949" y="2847"/>
                </a:lnTo>
                <a:lnTo>
                  <a:pt x="3931" y="2852"/>
                </a:lnTo>
                <a:lnTo>
                  <a:pt x="3911" y="2858"/>
                </a:lnTo>
                <a:lnTo>
                  <a:pt x="3889" y="2861"/>
                </a:lnTo>
                <a:lnTo>
                  <a:pt x="3875" y="2863"/>
                </a:lnTo>
                <a:lnTo>
                  <a:pt x="3875" y="2858"/>
                </a:lnTo>
                <a:lnTo>
                  <a:pt x="3875" y="2856"/>
                </a:lnTo>
                <a:lnTo>
                  <a:pt x="3877" y="2854"/>
                </a:lnTo>
                <a:lnTo>
                  <a:pt x="3877" y="2852"/>
                </a:lnTo>
                <a:lnTo>
                  <a:pt x="3878" y="2850"/>
                </a:lnTo>
                <a:lnTo>
                  <a:pt x="3882" y="2849"/>
                </a:lnTo>
                <a:lnTo>
                  <a:pt x="3889" y="2847"/>
                </a:lnTo>
                <a:lnTo>
                  <a:pt x="3895" y="2845"/>
                </a:lnTo>
                <a:lnTo>
                  <a:pt x="3898" y="2843"/>
                </a:lnTo>
                <a:lnTo>
                  <a:pt x="3893" y="2840"/>
                </a:lnTo>
                <a:lnTo>
                  <a:pt x="3886" y="2836"/>
                </a:lnTo>
                <a:lnTo>
                  <a:pt x="3882" y="2830"/>
                </a:lnTo>
                <a:lnTo>
                  <a:pt x="3878" y="2825"/>
                </a:lnTo>
                <a:lnTo>
                  <a:pt x="3875" y="2820"/>
                </a:lnTo>
                <a:lnTo>
                  <a:pt x="3871" y="2820"/>
                </a:lnTo>
                <a:lnTo>
                  <a:pt x="3871" y="2847"/>
                </a:lnTo>
                <a:lnTo>
                  <a:pt x="3848" y="2845"/>
                </a:lnTo>
                <a:lnTo>
                  <a:pt x="3820" y="2845"/>
                </a:lnTo>
                <a:lnTo>
                  <a:pt x="3793" y="2847"/>
                </a:lnTo>
                <a:lnTo>
                  <a:pt x="3766" y="2849"/>
                </a:lnTo>
                <a:lnTo>
                  <a:pt x="3740" y="2854"/>
                </a:lnTo>
                <a:lnTo>
                  <a:pt x="3722" y="2861"/>
                </a:lnTo>
                <a:lnTo>
                  <a:pt x="3718" y="2863"/>
                </a:lnTo>
                <a:lnTo>
                  <a:pt x="3718" y="2867"/>
                </a:lnTo>
                <a:lnTo>
                  <a:pt x="3717" y="2870"/>
                </a:lnTo>
                <a:lnTo>
                  <a:pt x="3717" y="2876"/>
                </a:lnTo>
                <a:lnTo>
                  <a:pt x="3715" y="2878"/>
                </a:lnTo>
                <a:lnTo>
                  <a:pt x="3713" y="2881"/>
                </a:lnTo>
                <a:lnTo>
                  <a:pt x="3709" y="2883"/>
                </a:lnTo>
                <a:lnTo>
                  <a:pt x="3706" y="2885"/>
                </a:lnTo>
                <a:lnTo>
                  <a:pt x="3706" y="2885"/>
                </a:lnTo>
                <a:lnTo>
                  <a:pt x="3706" y="2885"/>
                </a:lnTo>
                <a:lnTo>
                  <a:pt x="3698" y="2889"/>
                </a:lnTo>
                <a:lnTo>
                  <a:pt x="3688" y="2894"/>
                </a:lnTo>
                <a:lnTo>
                  <a:pt x="3677" y="2898"/>
                </a:lnTo>
                <a:lnTo>
                  <a:pt x="3673" y="2901"/>
                </a:lnTo>
                <a:lnTo>
                  <a:pt x="3673" y="2905"/>
                </a:lnTo>
                <a:lnTo>
                  <a:pt x="3678" y="2905"/>
                </a:lnTo>
                <a:lnTo>
                  <a:pt x="3682" y="2907"/>
                </a:lnTo>
                <a:lnTo>
                  <a:pt x="3686" y="2907"/>
                </a:lnTo>
                <a:lnTo>
                  <a:pt x="3689" y="2909"/>
                </a:lnTo>
                <a:lnTo>
                  <a:pt x="3691" y="2901"/>
                </a:lnTo>
                <a:lnTo>
                  <a:pt x="3693" y="2898"/>
                </a:lnTo>
                <a:lnTo>
                  <a:pt x="3695" y="2894"/>
                </a:lnTo>
                <a:lnTo>
                  <a:pt x="3698" y="2892"/>
                </a:lnTo>
                <a:lnTo>
                  <a:pt x="3700" y="2889"/>
                </a:lnTo>
                <a:lnTo>
                  <a:pt x="3706" y="2885"/>
                </a:lnTo>
                <a:lnTo>
                  <a:pt x="3706" y="2885"/>
                </a:lnTo>
                <a:lnTo>
                  <a:pt x="3708" y="2887"/>
                </a:lnTo>
                <a:lnTo>
                  <a:pt x="3709" y="2887"/>
                </a:lnTo>
                <a:lnTo>
                  <a:pt x="3711" y="2887"/>
                </a:lnTo>
                <a:lnTo>
                  <a:pt x="3711" y="2887"/>
                </a:lnTo>
                <a:lnTo>
                  <a:pt x="3713" y="2889"/>
                </a:lnTo>
                <a:lnTo>
                  <a:pt x="3722" y="2903"/>
                </a:lnTo>
                <a:lnTo>
                  <a:pt x="3726" y="2918"/>
                </a:lnTo>
                <a:lnTo>
                  <a:pt x="3726" y="2936"/>
                </a:lnTo>
                <a:lnTo>
                  <a:pt x="3706" y="2932"/>
                </a:lnTo>
                <a:lnTo>
                  <a:pt x="3706" y="2936"/>
                </a:lnTo>
                <a:lnTo>
                  <a:pt x="3708" y="2940"/>
                </a:lnTo>
                <a:lnTo>
                  <a:pt x="3709" y="2943"/>
                </a:lnTo>
                <a:lnTo>
                  <a:pt x="3711" y="2947"/>
                </a:lnTo>
                <a:lnTo>
                  <a:pt x="3713" y="2952"/>
                </a:lnTo>
                <a:lnTo>
                  <a:pt x="3708" y="2952"/>
                </a:lnTo>
                <a:lnTo>
                  <a:pt x="3704" y="2952"/>
                </a:lnTo>
                <a:lnTo>
                  <a:pt x="3702" y="2954"/>
                </a:lnTo>
                <a:lnTo>
                  <a:pt x="3700" y="2954"/>
                </a:lnTo>
                <a:lnTo>
                  <a:pt x="3700" y="2954"/>
                </a:lnTo>
                <a:lnTo>
                  <a:pt x="3698" y="2958"/>
                </a:lnTo>
                <a:lnTo>
                  <a:pt x="3697" y="2960"/>
                </a:lnTo>
                <a:lnTo>
                  <a:pt x="3700" y="2960"/>
                </a:lnTo>
                <a:lnTo>
                  <a:pt x="3711" y="2969"/>
                </a:lnTo>
                <a:lnTo>
                  <a:pt x="3720" y="2970"/>
                </a:lnTo>
                <a:lnTo>
                  <a:pt x="3731" y="2972"/>
                </a:lnTo>
                <a:lnTo>
                  <a:pt x="3746" y="2976"/>
                </a:lnTo>
                <a:lnTo>
                  <a:pt x="3755" y="2981"/>
                </a:lnTo>
                <a:lnTo>
                  <a:pt x="3768" y="2990"/>
                </a:lnTo>
                <a:lnTo>
                  <a:pt x="3778" y="2998"/>
                </a:lnTo>
                <a:lnTo>
                  <a:pt x="3789" y="3005"/>
                </a:lnTo>
                <a:lnTo>
                  <a:pt x="3782" y="3025"/>
                </a:lnTo>
                <a:lnTo>
                  <a:pt x="3773" y="3045"/>
                </a:lnTo>
                <a:lnTo>
                  <a:pt x="3768" y="3041"/>
                </a:lnTo>
                <a:lnTo>
                  <a:pt x="3766" y="3040"/>
                </a:lnTo>
                <a:lnTo>
                  <a:pt x="3762" y="3038"/>
                </a:lnTo>
                <a:lnTo>
                  <a:pt x="3760" y="3036"/>
                </a:lnTo>
                <a:lnTo>
                  <a:pt x="3757" y="3034"/>
                </a:lnTo>
                <a:lnTo>
                  <a:pt x="3753" y="3032"/>
                </a:lnTo>
                <a:lnTo>
                  <a:pt x="3751" y="3038"/>
                </a:lnTo>
                <a:lnTo>
                  <a:pt x="3749" y="3043"/>
                </a:lnTo>
                <a:lnTo>
                  <a:pt x="3748" y="3047"/>
                </a:lnTo>
                <a:lnTo>
                  <a:pt x="3744" y="3049"/>
                </a:lnTo>
                <a:lnTo>
                  <a:pt x="3740" y="3050"/>
                </a:lnTo>
                <a:lnTo>
                  <a:pt x="3733" y="3052"/>
                </a:lnTo>
                <a:lnTo>
                  <a:pt x="3733" y="3043"/>
                </a:lnTo>
                <a:lnTo>
                  <a:pt x="3733" y="3036"/>
                </a:lnTo>
                <a:lnTo>
                  <a:pt x="3733" y="3030"/>
                </a:lnTo>
                <a:lnTo>
                  <a:pt x="3733" y="3029"/>
                </a:lnTo>
                <a:lnTo>
                  <a:pt x="3724" y="3012"/>
                </a:lnTo>
                <a:lnTo>
                  <a:pt x="3709" y="3010"/>
                </a:lnTo>
                <a:lnTo>
                  <a:pt x="3700" y="3009"/>
                </a:lnTo>
                <a:lnTo>
                  <a:pt x="3691" y="3007"/>
                </a:lnTo>
                <a:lnTo>
                  <a:pt x="3680" y="3003"/>
                </a:lnTo>
                <a:lnTo>
                  <a:pt x="3680" y="2998"/>
                </a:lnTo>
                <a:lnTo>
                  <a:pt x="3678" y="2992"/>
                </a:lnTo>
                <a:lnTo>
                  <a:pt x="3677" y="2989"/>
                </a:lnTo>
                <a:lnTo>
                  <a:pt x="3675" y="2987"/>
                </a:lnTo>
                <a:lnTo>
                  <a:pt x="3669" y="2985"/>
                </a:lnTo>
                <a:lnTo>
                  <a:pt x="3664" y="2985"/>
                </a:lnTo>
                <a:lnTo>
                  <a:pt x="3657" y="2983"/>
                </a:lnTo>
                <a:lnTo>
                  <a:pt x="3657" y="2980"/>
                </a:lnTo>
                <a:lnTo>
                  <a:pt x="3653" y="2980"/>
                </a:lnTo>
                <a:lnTo>
                  <a:pt x="3658" y="2996"/>
                </a:lnTo>
                <a:lnTo>
                  <a:pt x="3662" y="3012"/>
                </a:lnTo>
                <a:lnTo>
                  <a:pt x="3660" y="3027"/>
                </a:lnTo>
                <a:lnTo>
                  <a:pt x="3653" y="3030"/>
                </a:lnTo>
                <a:lnTo>
                  <a:pt x="3646" y="3034"/>
                </a:lnTo>
                <a:lnTo>
                  <a:pt x="3640" y="3040"/>
                </a:lnTo>
                <a:lnTo>
                  <a:pt x="3628" y="3036"/>
                </a:lnTo>
                <a:lnTo>
                  <a:pt x="3628" y="3016"/>
                </a:lnTo>
                <a:lnTo>
                  <a:pt x="3597" y="3010"/>
                </a:lnTo>
                <a:lnTo>
                  <a:pt x="3597" y="3030"/>
                </a:lnTo>
                <a:lnTo>
                  <a:pt x="3591" y="3034"/>
                </a:lnTo>
                <a:lnTo>
                  <a:pt x="3589" y="3036"/>
                </a:lnTo>
                <a:lnTo>
                  <a:pt x="3586" y="3036"/>
                </a:lnTo>
                <a:lnTo>
                  <a:pt x="3582" y="3038"/>
                </a:lnTo>
                <a:lnTo>
                  <a:pt x="3577" y="3040"/>
                </a:lnTo>
                <a:lnTo>
                  <a:pt x="3560" y="3032"/>
                </a:lnTo>
                <a:lnTo>
                  <a:pt x="3542" y="3029"/>
                </a:lnTo>
                <a:lnTo>
                  <a:pt x="3524" y="3027"/>
                </a:lnTo>
                <a:lnTo>
                  <a:pt x="3515" y="3009"/>
                </a:lnTo>
                <a:lnTo>
                  <a:pt x="3502" y="2994"/>
                </a:lnTo>
                <a:lnTo>
                  <a:pt x="3484" y="2983"/>
                </a:lnTo>
                <a:lnTo>
                  <a:pt x="3464" y="2983"/>
                </a:lnTo>
                <a:lnTo>
                  <a:pt x="3444" y="2954"/>
                </a:lnTo>
                <a:lnTo>
                  <a:pt x="3438" y="2956"/>
                </a:lnTo>
                <a:lnTo>
                  <a:pt x="3433" y="2958"/>
                </a:lnTo>
                <a:lnTo>
                  <a:pt x="3428" y="2958"/>
                </a:lnTo>
                <a:lnTo>
                  <a:pt x="3418" y="2958"/>
                </a:lnTo>
                <a:lnTo>
                  <a:pt x="3418" y="2954"/>
                </a:lnTo>
                <a:lnTo>
                  <a:pt x="3418" y="2952"/>
                </a:lnTo>
                <a:lnTo>
                  <a:pt x="3418" y="2950"/>
                </a:lnTo>
                <a:lnTo>
                  <a:pt x="3417" y="2949"/>
                </a:lnTo>
                <a:lnTo>
                  <a:pt x="3415" y="2947"/>
                </a:lnTo>
                <a:lnTo>
                  <a:pt x="3411" y="2949"/>
                </a:lnTo>
                <a:lnTo>
                  <a:pt x="3404" y="2952"/>
                </a:lnTo>
                <a:lnTo>
                  <a:pt x="3398" y="2954"/>
                </a:lnTo>
                <a:lnTo>
                  <a:pt x="3402" y="2958"/>
                </a:lnTo>
                <a:lnTo>
                  <a:pt x="3404" y="2961"/>
                </a:lnTo>
                <a:lnTo>
                  <a:pt x="3404" y="2963"/>
                </a:lnTo>
                <a:lnTo>
                  <a:pt x="3406" y="2967"/>
                </a:lnTo>
                <a:lnTo>
                  <a:pt x="3406" y="2972"/>
                </a:lnTo>
                <a:lnTo>
                  <a:pt x="3408" y="2978"/>
                </a:lnTo>
                <a:lnTo>
                  <a:pt x="3398" y="2978"/>
                </a:lnTo>
                <a:lnTo>
                  <a:pt x="3377" y="2987"/>
                </a:lnTo>
                <a:lnTo>
                  <a:pt x="3353" y="2990"/>
                </a:lnTo>
                <a:lnTo>
                  <a:pt x="3326" y="2989"/>
                </a:lnTo>
                <a:lnTo>
                  <a:pt x="3298" y="2983"/>
                </a:lnTo>
                <a:lnTo>
                  <a:pt x="3271" y="2978"/>
                </a:lnTo>
                <a:lnTo>
                  <a:pt x="3242" y="2974"/>
                </a:lnTo>
                <a:lnTo>
                  <a:pt x="3213" y="2974"/>
                </a:lnTo>
                <a:lnTo>
                  <a:pt x="3186" y="2981"/>
                </a:lnTo>
                <a:lnTo>
                  <a:pt x="3153" y="2992"/>
                </a:lnTo>
                <a:lnTo>
                  <a:pt x="3118" y="3007"/>
                </a:lnTo>
                <a:lnTo>
                  <a:pt x="3084" y="3021"/>
                </a:lnTo>
                <a:lnTo>
                  <a:pt x="3051" y="3040"/>
                </a:lnTo>
                <a:lnTo>
                  <a:pt x="3026" y="3060"/>
                </a:lnTo>
                <a:lnTo>
                  <a:pt x="3020" y="3067"/>
                </a:lnTo>
                <a:lnTo>
                  <a:pt x="3017" y="3078"/>
                </a:lnTo>
                <a:lnTo>
                  <a:pt x="3011" y="3090"/>
                </a:lnTo>
                <a:lnTo>
                  <a:pt x="3006" y="3098"/>
                </a:lnTo>
                <a:lnTo>
                  <a:pt x="2993" y="3107"/>
                </a:lnTo>
                <a:lnTo>
                  <a:pt x="2978" y="3112"/>
                </a:lnTo>
                <a:lnTo>
                  <a:pt x="2966" y="3121"/>
                </a:lnTo>
                <a:lnTo>
                  <a:pt x="2949" y="3121"/>
                </a:lnTo>
                <a:lnTo>
                  <a:pt x="2949" y="3134"/>
                </a:lnTo>
                <a:lnTo>
                  <a:pt x="2933" y="3140"/>
                </a:lnTo>
                <a:lnTo>
                  <a:pt x="2918" y="3147"/>
                </a:lnTo>
                <a:lnTo>
                  <a:pt x="2904" y="3152"/>
                </a:lnTo>
                <a:lnTo>
                  <a:pt x="2886" y="3156"/>
                </a:lnTo>
                <a:lnTo>
                  <a:pt x="2886" y="3152"/>
                </a:lnTo>
                <a:lnTo>
                  <a:pt x="2886" y="3149"/>
                </a:lnTo>
                <a:lnTo>
                  <a:pt x="2888" y="3147"/>
                </a:lnTo>
                <a:lnTo>
                  <a:pt x="2888" y="3145"/>
                </a:lnTo>
                <a:lnTo>
                  <a:pt x="2888" y="3143"/>
                </a:lnTo>
                <a:lnTo>
                  <a:pt x="2886" y="3141"/>
                </a:lnTo>
                <a:lnTo>
                  <a:pt x="2884" y="3140"/>
                </a:lnTo>
                <a:lnTo>
                  <a:pt x="2886" y="3140"/>
                </a:lnTo>
                <a:lnTo>
                  <a:pt x="2888" y="3134"/>
                </a:lnTo>
                <a:lnTo>
                  <a:pt x="2886" y="3129"/>
                </a:lnTo>
                <a:lnTo>
                  <a:pt x="2886" y="3123"/>
                </a:lnTo>
                <a:lnTo>
                  <a:pt x="2886" y="3121"/>
                </a:lnTo>
                <a:lnTo>
                  <a:pt x="2888" y="3121"/>
                </a:lnTo>
                <a:lnTo>
                  <a:pt x="2886" y="3121"/>
                </a:lnTo>
                <a:lnTo>
                  <a:pt x="2886" y="3123"/>
                </a:lnTo>
                <a:lnTo>
                  <a:pt x="2886" y="3123"/>
                </a:lnTo>
                <a:lnTo>
                  <a:pt x="2884" y="3127"/>
                </a:lnTo>
                <a:lnTo>
                  <a:pt x="2880" y="3129"/>
                </a:lnTo>
                <a:lnTo>
                  <a:pt x="2878" y="3132"/>
                </a:lnTo>
                <a:lnTo>
                  <a:pt x="2875" y="3134"/>
                </a:lnTo>
                <a:lnTo>
                  <a:pt x="2873" y="3136"/>
                </a:lnTo>
                <a:lnTo>
                  <a:pt x="2873" y="3138"/>
                </a:lnTo>
                <a:lnTo>
                  <a:pt x="2873" y="3138"/>
                </a:lnTo>
                <a:lnTo>
                  <a:pt x="2878" y="3138"/>
                </a:lnTo>
                <a:lnTo>
                  <a:pt x="2880" y="3138"/>
                </a:lnTo>
                <a:lnTo>
                  <a:pt x="2882" y="3140"/>
                </a:lnTo>
                <a:lnTo>
                  <a:pt x="2884" y="3140"/>
                </a:lnTo>
                <a:lnTo>
                  <a:pt x="2884" y="3140"/>
                </a:lnTo>
                <a:lnTo>
                  <a:pt x="2880" y="3147"/>
                </a:lnTo>
                <a:lnTo>
                  <a:pt x="2875" y="3156"/>
                </a:lnTo>
                <a:lnTo>
                  <a:pt x="2873" y="3165"/>
                </a:lnTo>
                <a:lnTo>
                  <a:pt x="2869" y="3167"/>
                </a:lnTo>
                <a:lnTo>
                  <a:pt x="2866" y="3169"/>
                </a:lnTo>
                <a:lnTo>
                  <a:pt x="2864" y="3167"/>
                </a:lnTo>
                <a:lnTo>
                  <a:pt x="2862" y="3167"/>
                </a:lnTo>
                <a:lnTo>
                  <a:pt x="2860" y="3165"/>
                </a:lnTo>
                <a:lnTo>
                  <a:pt x="2860" y="3163"/>
                </a:lnTo>
                <a:lnTo>
                  <a:pt x="2858" y="3161"/>
                </a:lnTo>
                <a:lnTo>
                  <a:pt x="2855" y="3160"/>
                </a:lnTo>
                <a:lnTo>
                  <a:pt x="2851" y="3158"/>
                </a:lnTo>
                <a:lnTo>
                  <a:pt x="2846" y="3156"/>
                </a:lnTo>
                <a:lnTo>
                  <a:pt x="2844" y="3165"/>
                </a:lnTo>
                <a:lnTo>
                  <a:pt x="2842" y="3172"/>
                </a:lnTo>
                <a:lnTo>
                  <a:pt x="2838" y="3178"/>
                </a:lnTo>
                <a:lnTo>
                  <a:pt x="2835" y="3181"/>
                </a:lnTo>
                <a:lnTo>
                  <a:pt x="2828" y="3183"/>
                </a:lnTo>
                <a:lnTo>
                  <a:pt x="2817" y="3183"/>
                </a:lnTo>
                <a:lnTo>
                  <a:pt x="2817" y="3203"/>
                </a:lnTo>
                <a:lnTo>
                  <a:pt x="2813" y="3209"/>
                </a:lnTo>
                <a:lnTo>
                  <a:pt x="2808" y="3212"/>
                </a:lnTo>
                <a:lnTo>
                  <a:pt x="2804" y="3218"/>
                </a:lnTo>
                <a:lnTo>
                  <a:pt x="2800" y="3223"/>
                </a:lnTo>
                <a:lnTo>
                  <a:pt x="2793" y="3227"/>
                </a:lnTo>
                <a:lnTo>
                  <a:pt x="2791" y="3227"/>
                </a:lnTo>
                <a:lnTo>
                  <a:pt x="2789" y="3227"/>
                </a:lnTo>
                <a:lnTo>
                  <a:pt x="2786" y="3225"/>
                </a:lnTo>
                <a:lnTo>
                  <a:pt x="2782" y="3225"/>
                </a:lnTo>
                <a:lnTo>
                  <a:pt x="2777" y="3223"/>
                </a:lnTo>
                <a:lnTo>
                  <a:pt x="2777" y="3227"/>
                </a:lnTo>
                <a:lnTo>
                  <a:pt x="2782" y="3238"/>
                </a:lnTo>
                <a:lnTo>
                  <a:pt x="2784" y="3250"/>
                </a:lnTo>
                <a:lnTo>
                  <a:pt x="2784" y="3269"/>
                </a:lnTo>
                <a:lnTo>
                  <a:pt x="2780" y="3287"/>
                </a:lnTo>
                <a:lnTo>
                  <a:pt x="2775" y="3303"/>
                </a:lnTo>
                <a:lnTo>
                  <a:pt x="2769" y="3318"/>
                </a:lnTo>
                <a:lnTo>
                  <a:pt x="2769" y="3320"/>
                </a:lnTo>
                <a:lnTo>
                  <a:pt x="2768" y="3321"/>
                </a:lnTo>
                <a:lnTo>
                  <a:pt x="2764" y="3325"/>
                </a:lnTo>
                <a:lnTo>
                  <a:pt x="2762" y="3330"/>
                </a:lnTo>
                <a:lnTo>
                  <a:pt x="2758" y="3334"/>
                </a:lnTo>
                <a:lnTo>
                  <a:pt x="2757" y="3338"/>
                </a:lnTo>
                <a:lnTo>
                  <a:pt x="2755" y="3340"/>
                </a:lnTo>
                <a:lnTo>
                  <a:pt x="2753" y="3341"/>
                </a:lnTo>
                <a:lnTo>
                  <a:pt x="2762" y="3354"/>
                </a:lnTo>
                <a:lnTo>
                  <a:pt x="2769" y="3374"/>
                </a:lnTo>
                <a:lnTo>
                  <a:pt x="2777" y="3398"/>
                </a:lnTo>
                <a:lnTo>
                  <a:pt x="2782" y="3421"/>
                </a:lnTo>
                <a:lnTo>
                  <a:pt x="2788" y="3443"/>
                </a:lnTo>
                <a:lnTo>
                  <a:pt x="2793" y="3460"/>
                </a:lnTo>
                <a:lnTo>
                  <a:pt x="2798" y="3467"/>
                </a:lnTo>
                <a:lnTo>
                  <a:pt x="2804" y="3470"/>
                </a:lnTo>
                <a:lnTo>
                  <a:pt x="2809" y="3474"/>
                </a:lnTo>
                <a:lnTo>
                  <a:pt x="2815" y="3480"/>
                </a:lnTo>
                <a:lnTo>
                  <a:pt x="2818" y="3492"/>
                </a:lnTo>
                <a:lnTo>
                  <a:pt x="2813" y="3492"/>
                </a:lnTo>
                <a:lnTo>
                  <a:pt x="2813" y="3496"/>
                </a:lnTo>
                <a:lnTo>
                  <a:pt x="2798" y="3498"/>
                </a:lnTo>
                <a:lnTo>
                  <a:pt x="2788" y="3500"/>
                </a:lnTo>
                <a:lnTo>
                  <a:pt x="2777" y="3501"/>
                </a:lnTo>
                <a:lnTo>
                  <a:pt x="2762" y="3503"/>
                </a:lnTo>
                <a:lnTo>
                  <a:pt x="2749" y="3489"/>
                </a:lnTo>
                <a:lnTo>
                  <a:pt x="2737" y="3483"/>
                </a:lnTo>
                <a:lnTo>
                  <a:pt x="2722" y="3481"/>
                </a:lnTo>
                <a:lnTo>
                  <a:pt x="2708" y="3481"/>
                </a:lnTo>
                <a:lnTo>
                  <a:pt x="2689" y="3480"/>
                </a:lnTo>
                <a:lnTo>
                  <a:pt x="2669" y="3474"/>
                </a:lnTo>
                <a:lnTo>
                  <a:pt x="2666" y="3472"/>
                </a:lnTo>
                <a:lnTo>
                  <a:pt x="2662" y="3469"/>
                </a:lnTo>
                <a:lnTo>
                  <a:pt x="2660" y="3465"/>
                </a:lnTo>
                <a:lnTo>
                  <a:pt x="2658" y="3461"/>
                </a:lnTo>
                <a:lnTo>
                  <a:pt x="2657" y="3458"/>
                </a:lnTo>
                <a:lnTo>
                  <a:pt x="2653" y="3454"/>
                </a:lnTo>
                <a:lnTo>
                  <a:pt x="2618" y="3450"/>
                </a:lnTo>
                <a:lnTo>
                  <a:pt x="2615" y="3449"/>
                </a:lnTo>
                <a:lnTo>
                  <a:pt x="2615" y="3445"/>
                </a:lnTo>
                <a:lnTo>
                  <a:pt x="2613" y="3441"/>
                </a:lnTo>
                <a:lnTo>
                  <a:pt x="2611" y="3438"/>
                </a:lnTo>
                <a:lnTo>
                  <a:pt x="2609" y="3434"/>
                </a:lnTo>
                <a:lnTo>
                  <a:pt x="2562" y="3427"/>
                </a:lnTo>
                <a:lnTo>
                  <a:pt x="2558" y="3403"/>
                </a:lnTo>
                <a:lnTo>
                  <a:pt x="2551" y="3380"/>
                </a:lnTo>
                <a:lnTo>
                  <a:pt x="2538" y="3356"/>
                </a:lnTo>
                <a:lnTo>
                  <a:pt x="2528" y="3334"/>
                </a:lnTo>
                <a:lnTo>
                  <a:pt x="2517" y="3309"/>
                </a:lnTo>
                <a:lnTo>
                  <a:pt x="2509" y="3280"/>
                </a:lnTo>
                <a:lnTo>
                  <a:pt x="2506" y="3249"/>
                </a:lnTo>
                <a:lnTo>
                  <a:pt x="2484" y="3236"/>
                </a:lnTo>
                <a:lnTo>
                  <a:pt x="2464" y="3214"/>
                </a:lnTo>
                <a:lnTo>
                  <a:pt x="2442" y="3185"/>
                </a:lnTo>
                <a:lnTo>
                  <a:pt x="2422" y="3152"/>
                </a:lnTo>
                <a:lnTo>
                  <a:pt x="2404" y="3120"/>
                </a:lnTo>
                <a:lnTo>
                  <a:pt x="2389" y="3090"/>
                </a:lnTo>
                <a:lnTo>
                  <a:pt x="2377" y="3065"/>
                </a:lnTo>
                <a:lnTo>
                  <a:pt x="2364" y="3041"/>
                </a:lnTo>
                <a:lnTo>
                  <a:pt x="2348" y="3014"/>
                </a:lnTo>
                <a:lnTo>
                  <a:pt x="2324" y="2990"/>
                </a:lnTo>
                <a:lnTo>
                  <a:pt x="2300" y="2972"/>
                </a:lnTo>
                <a:lnTo>
                  <a:pt x="2273" y="2961"/>
                </a:lnTo>
                <a:lnTo>
                  <a:pt x="2273" y="2947"/>
                </a:lnTo>
                <a:lnTo>
                  <a:pt x="2269" y="2943"/>
                </a:lnTo>
                <a:lnTo>
                  <a:pt x="2266" y="2940"/>
                </a:lnTo>
                <a:lnTo>
                  <a:pt x="2264" y="2936"/>
                </a:lnTo>
                <a:lnTo>
                  <a:pt x="2260" y="2930"/>
                </a:lnTo>
                <a:lnTo>
                  <a:pt x="2242" y="2934"/>
                </a:lnTo>
                <a:lnTo>
                  <a:pt x="2217" y="2934"/>
                </a:lnTo>
                <a:lnTo>
                  <a:pt x="2189" y="2930"/>
                </a:lnTo>
                <a:lnTo>
                  <a:pt x="2188" y="2929"/>
                </a:lnTo>
                <a:lnTo>
                  <a:pt x="2184" y="2927"/>
                </a:lnTo>
                <a:lnTo>
                  <a:pt x="2182" y="2923"/>
                </a:lnTo>
                <a:lnTo>
                  <a:pt x="2178" y="2921"/>
                </a:lnTo>
                <a:lnTo>
                  <a:pt x="2175" y="2920"/>
                </a:lnTo>
                <a:lnTo>
                  <a:pt x="2173" y="2918"/>
                </a:lnTo>
                <a:lnTo>
                  <a:pt x="2168" y="2920"/>
                </a:lnTo>
                <a:lnTo>
                  <a:pt x="2155" y="2923"/>
                </a:lnTo>
                <a:lnTo>
                  <a:pt x="2140" y="2927"/>
                </a:lnTo>
                <a:lnTo>
                  <a:pt x="2126" y="2929"/>
                </a:lnTo>
                <a:lnTo>
                  <a:pt x="2117" y="2947"/>
                </a:lnTo>
                <a:lnTo>
                  <a:pt x="2108" y="2965"/>
                </a:lnTo>
                <a:lnTo>
                  <a:pt x="2098" y="2983"/>
                </a:lnTo>
                <a:lnTo>
                  <a:pt x="2093" y="3005"/>
                </a:lnTo>
                <a:lnTo>
                  <a:pt x="2082" y="3005"/>
                </a:lnTo>
                <a:lnTo>
                  <a:pt x="2077" y="3016"/>
                </a:lnTo>
                <a:lnTo>
                  <a:pt x="2068" y="3023"/>
                </a:lnTo>
                <a:lnTo>
                  <a:pt x="2055" y="3027"/>
                </a:lnTo>
                <a:lnTo>
                  <a:pt x="2038" y="3027"/>
                </a:lnTo>
                <a:lnTo>
                  <a:pt x="2020" y="3014"/>
                </a:lnTo>
                <a:lnTo>
                  <a:pt x="1998" y="3000"/>
                </a:lnTo>
                <a:lnTo>
                  <a:pt x="1973" y="2985"/>
                </a:lnTo>
                <a:lnTo>
                  <a:pt x="1948" y="2969"/>
                </a:lnTo>
                <a:lnTo>
                  <a:pt x="1924" y="2954"/>
                </a:lnTo>
                <a:lnTo>
                  <a:pt x="1906" y="2938"/>
                </a:lnTo>
                <a:lnTo>
                  <a:pt x="1893" y="2923"/>
                </a:lnTo>
                <a:lnTo>
                  <a:pt x="1884" y="2901"/>
                </a:lnTo>
                <a:lnTo>
                  <a:pt x="1878" y="2876"/>
                </a:lnTo>
                <a:lnTo>
                  <a:pt x="1875" y="2849"/>
                </a:lnTo>
                <a:lnTo>
                  <a:pt x="1869" y="2823"/>
                </a:lnTo>
                <a:lnTo>
                  <a:pt x="1862" y="2800"/>
                </a:lnTo>
                <a:lnTo>
                  <a:pt x="1849" y="2781"/>
                </a:lnTo>
                <a:lnTo>
                  <a:pt x="1846" y="2778"/>
                </a:lnTo>
                <a:lnTo>
                  <a:pt x="1844" y="2776"/>
                </a:lnTo>
                <a:lnTo>
                  <a:pt x="1842" y="2776"/>
                </a:lnTo>
                <a:lnTo>
                  <a:pt x="1840" y="2774"/>
                </a:lnTo>
                <a:lnTo>
                  <a:pt x="1838" y="2774"/>
                </a:lnTo>
                <a:lnTo>
                  <a:pt x="1837" y="2774"/>
                </a:lnTo>
                <a:lnTo>
                  <a:pt x="1833" y="2772"/>
                </a:lnTo>
                <a:lnTo>
                  <a:pt x="1829" y="2769"/>
                </a:lnTo>
                <a:lnTo>
                  <a:pt x="1813" y="2749"/>
                </a:lnTo>
                <a:lnTo>
                  <a:pt x="1800" y="2725"/>
                </a:lnTo>
                <a:lnTo>
                  <a:pt x="1786" y="2701"/>
                </a:lnTo>
                <a:lnTo>
                  <a:pt x="1737" y="2665"/>
                </a:lnTo>
                <a:lnTo>
                  <a:pt x="1733" y="2649"/>
                </a:lnTo>
                <a:lnTo>
                  <a:pt x="1729" y="2634"/>
                </a:lnTo>
                <a:lnTo>
                  <a:pt x="1677" y="2627"/>
                </a:lnTo>
                <a:lnTo>
                  <a:pt x="1618" y="2620"/>
                </a:lnTo>
                <a:lnTo>
                  <a:pt x="1562" y="2612"/>
                </a:lnTo>
                <a:lnTo>
                  <a:pt x="1509" y="2605"/>
                </a:lnTo>
                <a:lnTo>
                  <a:pt x="1506" y="2656"/>
                </a:lnTo>
                <a:lnTo>
                  <a:pt x="1495" y="2661"/>
                </a:lnTo>
                <a:lnTo>
                  <a:pt x="1482" y="2663"/>
                </a:lnTo>
                <a:lnTo>
                  <a:pt x="1466" y="2663"/>
                </a:lnTo>
                <a:lnTo>
                  <a:pt x="1448" y="2656"/>
                </a:lnTo>
                <a:lnTo>
                  <a:pt x="1426" y="2654"/>
                </a:lnTo>
                <a:lnTo>
                  <a:pt x="1402" y="2654"/>
                </a:lnTo>
                <a:lnTo>
                  <a:pt x="1378" y="2652"/>
                </a:lnTo>
                <a:lnTo>
                  <a:pt x="1333" y="2643"/>
                </a:lnTo>
                <a:lnTo>
                  <a:pt x="1286" y="2640"/>
                </a:lnTo>
                <a:lnTo>
                  <a:pt x="1238" y="2636"/>
                </a:lnTo>
                <a:lnTo>
                  <a:pt x="1191" y="2627"/>
                </a:lnTo>
                <a:lnTo>
                  <a:pt x="1164" y="2618"/>
                </a:lnTo>
                <a:lnTo>
                  <a:pt x="1140" y="2603"/>
                </a:lnTo>
                <a:lnTo>
                  <a:pt x="1117" y="2589"/>
                </a:lnTo>
                <a:lnTo>
                  <a:pt x="1095" y="2574"/>
                </a:lnTo>
                <a:lnTo>
                  <a:pt x="1044" y="2543"/>
                </a:lnTo>
                <a:lnTo>
                  <a:pt x="997" y="2514"/>
                </a:lnTo>
                <a:lnTo>
                  <a:pt x="949" y="2487"/>
                </a:lnTo>
                <a:lnTo>
                  <a:pt x="900" y="2454"/>
                </a:lnTo>
                <a:lnTo>
                  <a:pt x="884" y="2447"/>
                </a:lnTo>
                <a:lnTo>
                  <a:pt x="868" y="2441"/>
                </a:lnTo>
                <a:lnTo>
                  <a:pt x="851" y="2434"/>
                </a:lnTo>
                <a:lnTo>
                  <a:pt x="837" y="2429"/>
                </a:lnTo>
                <a:lnTo>
                  <a:pt x="822" y="2420"/>
                </a:lnTo>
                <a:lnTo>
                  <a:pt x="813" y="2407"/>
                </a:lnTo>
                <a:lnTo>
                  <a:pt x="808" y="2390"/>
                </a:lnTo>
                <a:lnTo>
                  <a:pt x="811" y="2389"/>
                </a:lnTo>
                <a:lnTo>
                  <a:pt x="811" y="2387"/>
                </a:lnTo>
                <a:lnTo>
                  <a:pt x="813" y="2385"/>
                </a:lnTo>
                <a:lnTo>
                  <a:pt x="815" y="2383"/>
                </a:lnTo>
                <a:lnTo>
                  <a:pt x="780" y="2383"/>
                </a:lnTo>
                <a:lnTo>
                  <a:pt x="766" y="2378"/>
                </a:lnTo>
                <a:lnTo>
                  <a:pt x="740" y="2372"/>
                </a:lnTo>
                <a:lnTo>
                  <a:pt x="709" y="2369"/>
                </a:lnTo>
                <a:lnTo>
                  <a:pt x="675" y="2365"/>
                </a:lnTo>
                <a:lnTo>
                  <a:pt x="638" y="2363"/>
                </a:lnTo>
                <a:lnTo>
                  <a:pt x="606" y="2360"/>
                </a:lnTo>
                <a:lnTo>
                  <a:pt x="577" y="2358"/>
                </a:lnTo>
                <a:lnTo>
                  <a:pt x="557" y="2358"/>
                </a:lnTo>
                <a:lnTo>
                  <a:pt x="553" y="2352"/>
                </a:lnTo>
                <a:lnTo>
                  <a:pt x="551" y="2350"/>
                </a:lnTo>
                <a:lnTo>
                  <a:pt x="549" y="2347"/>
                </a:lnTo>
                <a:lnTo>
                  <a:pt x="548" y="2343"/>
                </a:lnTo>
                <a:lnTo>
                  <a:pt x="546" y="2338"/>
                </a:lnTo>
                <a:lnTo>
                  <a:pt x="546" y="2330"/>
                </a:lnTo>
                <a:lnTo>
                  <a:pt x="540" y="2318"/>
                </a:lnTo>
                <a:lnTo>
                  <a:pt x="540" y="2303"/>
                </a:lnTo>
                <a:lnTo>
                  <a:pt x="542" y="2287"/>
                </a:lnTo>
                <a:lnTo>
                  <a:pt x="542" y="2270"/>
                </a:lnTo>
                <a:lnTo>
                  <a:pt x="540" y="2254"/>
                </a:lnTo>
                <a:lnTo>
                  <a:pt x="535" y="2243"/>
                </a:lnTo>
                <a:lnTo>
                  <a:pt x="522" y="2227"/>
                </a:lnTo>
                <a:lnTo>
                  <a:pt x="508" y="2209"/>
                </a:lnTo>
                <a:lnTo>
                  <a:pt x="491" y="2189"/>
                </a:lnTo>
                <a:lnTo>
                  <a:pt x="475" y="2172"/>
                </a:lnTo>
                <a:lnTo>
                  <a:pt x="462" y="2160"/>
                </a:lnTo>
                <a:lnTo>
                  <a:pt x="451" y="2150"/>
                </a:lnTo>
                <a:lnTo>
                  <a:pt x="448" y="2150"/>
                </a:lnTo>
                <a:lnTo>
                  <a:pt x="440" y="2149"/>
                </a:lnTo>
                <a:lnTo>
                  <a:pt x="433" y="2149"/>
                </a:lnTo>
                <a:lnTo>
                  <a:pt x="424" y="2147"/>
                </a:lnTo>
                <a:lnTo>
                  <a:pt x="424" y="2130"/>
                </a:lnTo>
                <a:lnTo>
                  <a:pt x="422" y="2112"/>
                </a:lnTo>
                <a:lnTo>
                  <a:pt x="422" y="2092"/>
                </a:lnTo>
                <a:lnTo>
                  <a:pt x="420" y="2080"/>
                </a:lnTo>
                <a:lnTo>
                  <a:pt x="400" y="2074"/>
                </a:lnTo>
                <a:lnTo>
                  <a:pt x="378" y="2067"/>
                </a:lnTo>
                <a:lnTo>
                  <a:pt x="358" y="2058"/>
                </a:lnTo>
                <a:lnTo>
                  <a:pt x="344" y="2047"/>
                </a:lnTo>
                <a:lnTo>
                  <a:pt x="338" y="2038"/>
                </a:lnTo>
                <a:lnTo>
                  <a:pt x="335" y="2027"/>
                </a:lnTo>
                <a:lnTo>
                  <a:pt x="331" y="2018"/>
                </a:lnTo>
                <a:lnTo>
                  <a:pt x="326" y="2007"/>
                </a:lnTo>
                <a:lnTo>
                  <a:pt x="317" y="2000"/>
                </a:lnTo>
                <a:lnTo>
                  <a:pt x="297" y="1994"/>
                </a:lnTo>
                <a:lnTo>
                  <a:pt x="277" y="1989"/>
                </a:lnTo>
                <a:lnTo>
                  <a:pt x="257" y="1983"/>
                </a:lnTo>
                <a:lnTo>
                  <a:pt x="237" y="1976"/>
                </a:lnTo>
                <a:lnTo>
                  <a:pt x="220" y="1965"/>
                </a:lnTo>
                <a:lnTo>
                  <a:pt x="209" y="1950"/>
                </a:lnTo>
                <a:lnTo>
                  <a:pt x="204" y="1932"/>
                </a:lnTo>
                <a:lnTo>
                  <a:pt x="209" y="1923"/>
                </a:lnTo>
                <a:lnTo>
                  <a:pt x="215" y="1907"/>
                </a:lnTo>
                <a:lnTo>
                  <a:pt x="220" y="1889"/>
                </a:lnTo>
                <a:lnTo>
                  <a:pt x="224" y="1872"/>
                </a:lnTo>
                <a:lnTo>
                  <a:pt x="209" y="1865"/>
                </a:lnTo>
                <a:lnTo>
                  <a:pt x="204" y="1858"/>
                </a:lnTo>
                <a:lnTo>
                  <a:pt x="202" y="1852"/>
                </a:lnTo>
                <a:lnTo>
                  <a:pt x="202" y="1847"/>
                </a:lnTo>
                <a:lnTo>
                  <a:pt x="206" y="1841"/>
                </a:lnTo>
                <a:lnTo>
                  <a:pt x="206" y="1834"/>
                </a:lnTo>
                <a:lnTo>
                  <a:pt x="202" y="1825"/>
                </a:lnTo>
                <a:lnTo>
                  <a:pt x="193" y="1810"/>
                </a:lnTo>
                <a:lnTo>
                  <a:pt x="180" y="1796"/>
                </a:lnTo>
                <a:lnTo>
                  <a:pt x="171" y="1781"/>
                </a:lnTo>
                <a:lnTo>
                  <a:pt x="157" y="1760"/>
                </a:lnTo>
                <a:lnTo>
                  <a:pt x="140" y="1740"/>
                </a:lnTo>
                <a:lnTo>
                  <a:pt x="126" y="1718"/>
                </a:lnTo>
                <a:lnTo>
                  <a:pt x="118" y="1709"/>
                </a:lnTo>
                <a:lnTo>
                  <a:pt x="111" y="1700"/>
                </a:lnTo>
                <a:lnTo>
                  <a:pt x="106" y="1685"/>
                </a:lnTo>
                <a:lnTo>
                  <a:pt x="109" y="1676"/>
                </a:lnTo>
                <a:lnTo>
                  <a:pt x="109" y="1663"/>
                </a:lnTo>
                <a:lnTo>
                  <a:pt x="113" y="1650"/>
                </a:lnTo>
                <a:lnTo>
                  <a:pt x="117" y="1647"/>
                </a:lnTo>
                <a:lnTo>
                  <a:pt x="118" y="1645"/>
                </a:lnTo>
                <a:lnTo>
                  <a:pt x="124" y="1643"/>
                </a:lnTo>
                <a:lnTo>
                  <a:pt x="128" y="1641"/>
                </a:lnTo>
                <a:lnTo>
                  <a:pt x="131" y="1638"/>
                </a:lnTo>
                <a:lnTo>
                  <a:pt x="131" y="1638"/>
                </a:lnTo>
                <a:lnTo>
                  <a:pt x="133" y="1638"/>
                </a:lnTo>
                <a:lnTo>
                  <a:pt x="133" y="1641"/>
                </a:lnTo>
                <a:lnTo>
                  <a:pt x="133" y="1643"/>
                </a:lnTo>
                <a:lnTo>
                  <a:pt x="135" y="1641"/>
                </a:lnTo>
                <a:lnTo>
                  <a:pt x="135" y="1640"/>
                </a:lnTo>
                <a:lnTo>
                  <a:pt x="135" y="1638"/>
                </a:lnTo>
                <a:lnTo>
                  <a:pt x="135" y="1636"/>
                </a:lnTo>
                <a:lnTo>
                  <a:pt x="133" y="1634"/>
                </a:lnTo>
                <a:lnTo>
                  <a:pt x="133" y="1634"/>
                </a:lnTo>
                <a:lnTo>
                  <a:pt x="131" y="1638"/>
                </a:lnTo>
                <a:lnTo>
                  <a:pt x="113" y="1634"/>
                </a:lnTo>
                <a:lnTo>
                  <a:pt x="106" y="1623"/>
                </a:lnTo>
                <a:lnTo>
                  <a:pt x="98" y="1612"/>
                </a:lnTo>
                <a:lnTo>
                  <a:pt x="93" y="1601"/>
                </a:lnTo>
                <a:lnTo>
                  <a:pt x="88" y="1589"/>
                </a:lnTo>
                <a:lnTo>
                  <a:pt x="84" y="1570"/>
                </a:lnTo>
                <a:lnTo>
                  <a:pt x="91" y="1561"/>
                </a:lnTo>
                <a:lnTo>
                  <a:pt x="91" y="1556"/>
                </a:lnTo>
                <a:lnTo>
                  <a:pt x="88" y="1549"/>
                </a:lnTo>
                <a:lnTo>
                  <a:pt x="84" y="1541"/>
                </a:lnTo>
                <a:lnTo>
                  <a:pt x="84" y="1530"/>
                </a:lnTo>
                <a:lnTo>
                  <a:pt x="88" y="1523"/>
                </a:lnTo>
                <a:lnTo>
                  <a:pt x="93" y="1512"/>
                </a:lnTo>
                <a:lnTo>
                  <a:pt x="97" y="1500"/>
                </a:lnTo>
                <a:lnTo>
                  <a:pt x="80" y="1487"/>
                </a:lnTo>
                <a:lnTo>
                  <a:pt x="71" y="1467"/>
                </a:lnTo>
                <a:lnTo>
                  <a:pt x="66" y="1467"/>
                </a:lnTo>
                <a:lnTo>
                  <a:pt x="62" y="1469"/>
                </a:lnTo>
                <a:lnTo>
                  <a:pt x="60" y="1469"/>
                </a:lnTo>
                <a:lnTo>
                  <a:pt x="58" y="1469"/>
                </a:lnTo>
                <a:lnTo>
                  <a:pt x="57" y="1467"/>
                </a:lnTo>
                <a:lnTo>
                  <a:pt x="57" y="1463"/>
                </a:lnTo>
                <a:lnTo>
                  <a:pt x="57" y="1458"/>
                </a:lnTo>
                <a:lnTo>
                  <a:pt x="55" y="1450"/>
                </a:lnTo>
                <a:lnTo>
                  <a:pt x="60" y="1436"/>
                </a:lnTo>
                <a:lnTo>
                  <a:pt x="58" y="1416"/>
                </a:lnTo>
                <a:lnTo>
                  <a:pt x="51" y="1396"/>
                </a:lnTo>
                <a:lnTo>
                  <a:pt x="38" y="1376"/>
                </a:lnTo>
                <a:lnTo>
                  <a:pt x="28" y="1356"/>
                </a:lnTo>
                <a:lnTo>
                  <a:pt x="17" y="1340"/>
                </a:lnTo>
                <a:lnTo>
                  <a:pt x="11" y="1323"/>
                </a:lnTo>
                <a:lnTo>
                  <a:pt x="11" y="1316"/>
                </a:lnTo>
                <a:lnTo>
                  <a:pt x="11" y="1312"/>
                </a:lnTo>
                <a:lnTo>
                  <a:pt x="13" y="1309"/>
                </a:lnTo>
                <a:lnTo>
                  <a:pt x="13" y="1309"/>
                </a:lnTo>
                <a:lnTo>
                  <a:pt x="15" y="1307"/>
                </a:lnTo>
                <a:lnTo>
                  <a:pt x="17" y="1305"/>
                </a:lnTo>
                <a:lnTo>
                  <a:pt x="18" y="1303"/>
                </a:lnTo>
                <a:lnTo>
                  <a:pt x="13" y="1252"/>
                </a:lnTo>
                <a:lnTo>
                  <a:pt x="18" y="1245"/>
                </a:lnTo>
                <a:lnTo>
                  <a:pt x="26" y="1236"/>
                </a:lnTo>
                <a:lnTo>
                  <a:pt x="31" y="1225"/>
                </a:lnTo>
                <a:lnTo>
                  <a:pt x="33" y="1212"/>
                </a:lnTo>
                <a:lnTo>
                  <a:pt x="29" y="1194"/>
                </a:lnTo>
                <a:lnTo>
                  <a:pt x="24" y="1176"/>
                </a:lnTo>
                <a:lnTo>
                  <a:pt x="17" y="1160"/>
                </a:lnTo>
                <a:lnTo>
                  <a:pt x="9" y="1141"/>
                </a:lnTo>
                <a:lnTo>
                  <a:pt x="2" y="1120"/>
                </a:lnTo>
                <a:lnTo>
                  <a:pt x="0" y="1092"/>
                </a:lnTo>
                <a:lnTo>
                  <a:pt x="15" y="1076"/>
                </a:lnTo>
                <a:lnTo>
                  <a:pt x="33" y="1052"/>
                </a:lnTo>
                <a:lnTo>
                  <a:pt x="49" y="1027"/>
                </a:lnTo>
                <a:lnTo>
                  <a:pt x="62" y="1000"/>
                </a:lnTo>
                <a:lnTo>
                  <a:pt x="71" y="978"/>
                </a:lnTo>
                <a:lnTo>
                  <a:pt x="75" y="965"/>
                </a:lnTo>
                <a:lnTo>
                  <a:pt x="80" y="954"/>
                </a:lnTo>
                <a:lnTo>
                  <a:pt x="82" y="945"/>
                </a:lnTo>
                <a:lnTo>
                  <a:pt x="82" y="940"/>
                </a:lnTo>
                <a:lnTo>
                  <a:pt x="82" y="934"/>
                </a:lnTo>
                <a:lnTo>
                  <a:pt x="84" y="929"/>
                </a:lnTo>
                <a:lnTo>
                  <a:pt x="88" y="925"/>
                </a:lnTo>
                <a:lnTo>
                  <a:pt x="89" y="921"/>
                </a:lnTo>
                <a:lnTo>
                  <a:pt x="89" y="918"/>
                </a:lnTo>
                <a:lnTo>
                  <a:pt x="91" y="912"/>
                </a:lnTo>
                <a:lnTo>
                  <a:pt x="89" y="907"/>
                </a:lnTo>
                <a:lnTo>
                  <a:pt x="89" y="905"/>
                </a:lnTo>
                <a:lnTo>
                  <a:pt x="88" y="901"/>
                </a:lnTo>
                <a:lnTo>
                  <a:pt x="84" y="900"/>
                </a:lnTo>
                <a:lnTo>
                  <a:pt x="82" y="896"/>
                </a:lnTo>
                <a:lnTo>
                  <a:pt x="82" y="894"/>
                </a:lnTo>
                <a:lnTo>
                  <a:pt x="82" y="876"/>
                </a:lnTo>
                <a:lnTo>
                  <a:pt x="88" y="860"/>
                </a:lnTo>
                <a:lnTo>
                  <a:pt x="98" y="841"/>
                </a:lnTo>
                <a:lnTo>
                  <a:pt x="108" y="829"/>
                </a:lnTo>
                <a:lnTo>
                  <a:pt x="113" y="818"/>
                </a:lnTo>
                <a:lnTo>
                  <a:pt x="109" y="765"/>
                </a:lnTo>
                <a:lnTo>
                  <a:pt x="111" y="765"/>
                </a:lnTo>
                <a:lnTo>
                  <a:pt x="115" y="763"/>
                </a:lnTo>
                <a:lnTo>
                  <a:pt x="118" y="761"/>
                </a:lnTo>
                <a:lnTo>
                  <a:pt x="122" y="760"/>
                </a:lnTo>
                <a:lnTo>
                  <a:pt x="124" y="758"/>
                </a:lnTo>
                <a:lnTo>
                  <a:pt x="137" y="734"/>
                </a:lnTo>
                <a:lnTo>
                  <a:pt x="144" y="705"/>
                </a:lnTo>
                <a:lnTo>
                  <a:pt x="157" y="705"/>
                </a:lnTo>
                <a:lnTo>
                  <a:pt x="168" y="678"/>
                </a:lnTo>
                <a:lnTo>
                  <a:pt x="184" y="649"/>
                </a:lnTo>
                <a:lnTo>
                  <a:pt x="198" y="621"/>
                </a:lnTo>
                <a:lnTo>
                  <a:pt x="206" y="581"/>
                </a:lnTo>
                <a:lnTo>
                  <a:pt x="218" y="578"/>
                </a:lnTo>
                <a:lnTo>
                  <a:pt x="222" y="560"/>
                </a:lnTo>
                <a:lnTo>
                  <a:pt x="222" y="540"/>
                </a:lnTo>
                <a:lnTo>
                  <a:pt x="226" y="521"/>
                </a:lnTo>
                <a:lnTo>
                  <a:pt x="235" y="505"/>
                </a:lnTo>
                <a:lnTo>
                  <a:pt x="248" y="485"/>
                </a:lnTo>
                <a:lnTo>
                  <a:pt x="257" y="465"/>
                </a:lnTo>
                <a:lnTo>
                  <a:pt x="264" y="438"/>
                </a:lnTo>
                <a:lnTo>
                  <a:pt x="264" y="410"/>
                </a:lnTo>
                <a:lnTo>
                  <a:pt x="266" y="383"/>
                </a:lnTo>
                <a:lnTo>
                  <a:pt x="269" y="358"/>
                </a:lnTo>
                <a:lnTo>
                  <a:pt x="280" y="334"/>
                </a:lnTo>
                <a:lnTo>
                  <a:pt x="268" y="334"/>
                </a:lnTo>
                <a:lnTo>
                  <a:pt x="269" y="312"/>
                </a:lnTo>
                <a:lnTo>
                  <a:pt x="273" y="294"/>
                </a:lnTo>
                <a:lnTo>
                  <a:pt x="280" y="278"/>
                </a:lnTo>
                <a:lnTo>
                  <a:pt x="291" y="281"/>
                </a:lnTo>
                <a:lnTo>
                  <a:pt x="286" y="263"/>
                </a:lnTo>
                <a:lnTo>
                  <a:pt x="284" y="241"/>
                </a:lnTo>
                <a:lnTo>
                  <a:pt x="284" y="218"/>
                </a:lnTo>
                <a:lnTo>
                  <a:pt x="286" y="194"/>
                </a:lnTo>
                <a:lnTo>
                  <a:pt x="282" y="172"/>
                </a:lnTo>
                <a:lnTo>
                  <a:pt x="282" y="152"/>
                </a:lnTo>
                <a:lnTo>
                  <a:pt x="284" y="130"/>
                </a:lnTo>
                <a:lnTo>
                  <a:pt x="282" y="109"/>
                </a:lnTo>
                <a:lnTo>
                  <a:pt x="277" y="98"/>
                </a:lnTo>
                <a:lnTo>
                  <a:pt x="271" y="89"/>
                </a:lnTo>
                <a:lnTo>
                  <a:pt x="266" y="78"/>
                </a:lnTo>
                <a:lnTo>
                  <a:pt x="266" y="65"/>
                </a:lnTo>
                <a:lnTo>
                  <a:pt x="271" y="49"/>
                </a:lnTo>
                <a:lnTo>
                  <a:pt x="277" y="32"/>
                </a:lnTo>
                <a:lnTo>
                  <a:pt x="280" y="12"/>
                </a:lnTo>
                <a:lnTo>
                  <a:pt x="286" y="12"/>
                </a:lnTo>
                <a:lnTo>
                  <a:pt x="288" y="14"/>
                </a:lnTo>
                <a:lnTo>
                  <a:pt x="289" y="14"/>
                </a:lnTo>
                <a:lnTo>
                  <a:pt x="291" y="14"/>
                </a:lnTo>
                <a:lnTo>
                  <a:pt x="293" y="16"/>
                </a:lnTo>
                <a:lnTo>
                  <a:pt x="308" y="27"/>
                </a:lnTo>
                <a:lnTo>
                  <a:pt x="320" y="43"/>
                </a:lnTo>
                <a:lnTo>
                  <a:pt x="331" y="60"/>
                </a:lnTo>
                <a:lnTo>
                  <a:pt x="342" y="72"/>
                </a:lnTo>
                <a:lnTo>
                  <a:pt x="360" y="83"/>
                </a:lnTo>
                <a:lnTo>
                  <a:pt x="384" y="90"/>
                </a:lnTo>
                <a:lnTo>
                  <a:pt x="409" y="94"/>
                </a:lnTo>
                <a:lnTo>
                  <a:pt x="433" y="101"/>
                </a:lnTo>
                <a:lnTo>
                  <a:pt x="433" y="105"/>
                </a:lnTo>
                <a:lnTo>
                  <a:pt x="433" y="107"/>
                </a:lnTo>
                <a:lnTo>
                  <a:pt x="433" y="109"/>
                </a:lnTo>
                <a:lnTo>
                  <a:pt x="433" y="109"/>
                </a:lnTo>
                <a:lnTo>
                  <a:pt x="433" y="110"/>
                </a:lnTo>
                <a:lnTo>
                  <a:pt x="433" y="112"/>
                </a:lnTo>
                <a:lnTo>
                  <a:pt x="438" y="110"/>
                </a:lnTo>
                <a:lnTo>
                  <a:pt x="442" y="110"/>
                </a:lnTo>
                <a:lnTo>
                  <a:pt x="448" y="109"/>
                </a:lnTo>
                <a:lnTo>
                  <a:pt x="453" y="109"/>
                </a:lnTo>
                <a:lnTo>
                  <a:pt x="462" y="109"/>
                </a:lnTo>
                <a:lnTo>
                  <a:pt x="462" y="127"/>
                </a:lnTo>
                <a:lnTo>
                  <a:pt x="466" y="138"/>
                </a:lnTo>
                <a:lnTo>
                  <a:pt x="469" y="149"/>
                </a:lnTo>
                <a:lnTo>
                  <a:pt x="475" y="161"/>
                </a:lnTo>
                <a:lnTo>
                  <a:pt x="475" y="160"/>
                </a:lnTo>
                <a:lnTo>
                  <a:pt x="477" y="158"/>
                </a:lnTo>
                <a:lnTo>
                  <a:pt x="477" y="158"/>
                </a:lnTo>
                <a:lnTo>
                  <a:pt x="477" y="156"/>
                </a:lnTo>
                <a:lnTo>
                  <a:pt x="478" y="152"/>
                </a:lnTo>
                <a:lnTo>
                  <a:pt x="482" y="150"/>
                </a:lnTo>
                <a:lnTo>
                  <a:pt x="484" y="150"/>
                </a:lnTo>
                <a:lnTo>
                  <a:pt x="486" y="149"/>
                </a:lnTo>
                <a:lnTo>
                  <a:pt x="486" y="147"/>
                </a:lnTo>
                <a:lnTo>
                  <a:pt x="486" y="145"/>
                </a:lnTo>
                <a:lnTo>
                  <a:pt x="486" y="141"/>
                </a:lnTo>
                <a:lnTo>
                  <a:pt x="486" y="136"/>
                </a:lnTo>
                <a:lnTo>
                  <a:pt x="484" y="129"/>
                </a:lnTo>
                <a:lnTo>
                  <a:pt x="482" y="118"/>
                </a:lnTo>
                <a:lnTo>
                  <a:pt x="482" y="110"/>
                </a:lnTo>
                <a:lnTo>
                  <a:pt x="482" y="105"/>
                </a:lnTo>
                <a:lnTo>
                  <a:pt x="478" y="92"/>
                </a:lnTo>
                <a:lnTo>
                  <a:pt x="466" y="92"/>
                </a:lnTo>
                <a:lnTo>
                  <a:pt x="466" y="72"/>
                </a:lnTo>
                <a:lnTo>
                  <a:pt x="482" y="72"/>
                </a:lnTo>
                <a:lnTo>
                  <a:pt x="482" y="69"/>
                </a:lnTo>
                <a:lnTo>
                  <a:pt x="484" y="65"/>
                </a:lnTo>
                <a:lnTo>
                  <a:pt x="484" y="63"/>
                </a:lnTo>
                <a:lnTo>
                  <a:pt x="486" y="60"/>
                </a:lnTo>
                <a:lnTo>
                  <a:pt x="489" y="60"/>
                </a:lnTo>
                <a:lnTo>
                  <a:pt x="489" y="49"/>
                </a:lnTo>
                <a:lnTo>
                  <a:pt x="482" y="36"/>
                </a:lnTo>
                <a:lnTo>
                  <a:pt x="473" y="23"/>
                </a:lnTo>
                <a:lnTo>
                  <a:pt x="469" y="9"/>
                </a:lnTo>
                <a:lnTo>
                  <a:pt x="480" y="3"/>
                </a:lnTo>
                <a:lnTo>
                  <a:pt x="495" y="1"/>
                </a:lnTo>
                <a:lnTo>
                  <a:pt x="51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92080" y="1275606"/>
            <a:ext cx="1457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70%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2080" y="2075825"/>
            <a:ext cx="3131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 . Easy to change colors, photos and Text.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92080" y="3003549"/>
            <a:ext cx="3131920" cy="1720315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60172" y="3762501"/>
            <a:ext cx="219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Rounded Rectangle 27"/>
          <p:cNvSpPr/>
          <p:nvPr/>
        </p:nvSpPr>
        <p:spPr>
          <a:xfrm>
            <a:off x="6648740" y="3280952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2555776" y="2932113"/>
            <a:ext cx="720080" cy="720080"/>
          </a:xfrm>
          <a:prstGeom prst="ellips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827584" y="2467378"/>
            <a:ext cx="576064" cy="576064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2375835" y="1839039"/>
            <a:ext cx="372671" cy="372671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83768" y="1253504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20355" y="4224166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5576" y="3786993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0" name="Straight Arrow Connector 19"/>
          <p:cNvCxnSpPr>
            <a:stCxn id="14" idx="5"/>
            <a:endCxn id="18" idx="0"/>
          </p:cNvCxnSpPr>
          <p:nvPr/>
        </p:nvCxnSpPr>
        <p:spPr>
          <a:xfrm>
            <a:off x="3170403" y="3546740"/>
            <a:ext cx="398024" cy="67742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6"/>
            <a:endCxn id="17" idx="2"/>
          </p:cNvCxnSpPr>
          <p:nvPr/>
        </p:nvCxnSpPr>
        <p:spPr>
          <a:xfrm flipV="1">
            <a:off x="2748506" y="1622836"/>
            <a:ext cx="383334" cy="402539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9" idx="0"/>
          </p:cNvCxnSpPr>
          <p:nvPr/>
        </p:nvCxnSpPr>
        <p:spPr>
          <a:xfrm>
            <a:off x="1115616" y="3043442"/>
            <a:ext cx="288032" cy="74355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0079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Columns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50834" y="1351177"/>
            <a:ext cx="2880320" cy="3179419"/>
            <a:chOff x="515169" y="2020164"/>
            <a:chExt cx="2585081" cy="3179419"/>
          </a:xfrm>
        </p:grpSpPr>
        <p:sp>
          <p:nvSpPr>
            <p:cNvPr id="5" name="TextBox 4"/>
            <p:cNvSpPr txBox="1"/>
            <p:nvPr/>
          </p:nvSpPr>
          <p:spPr>
            <a:xfrm>
              <a:off x="515169" y="2337261"/>
              <a:ext cx="2585081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 hope and I believe that this Template will your Time, Money and Reputation. Easy to change colors, photos and Text.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A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42417" y="1351177"/>
            <a:ext cx="2880320" cy="3179419"/>
            <a:chOff x="3316274" y="2010639"/>
            <a:chExt cx="2585081" cy="3179419"/>
          </a:xfrm>
        </p:grpSpPr>
        <p:sp>
          <p:nvSpPr>
            <p:cNvPr id="8" name="TextBox 7"/>
            <p:cNvSpPr txBox="1"/>
            <p:nvPr/>
          </p:nvSpPr>
          <p:spPr>
            <a:xfrm>
              <a:off x="3316274" y="2327736"/>
              <a:ext cx="2585081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 hope and I believe that this Template will your Time, Money and Reputation. Easy to change colors, photos and Text.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B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 Placeholder 4"/>
          <p:cNvSpPr txBox="1">
            <a:spLocks/>
          </p:cNvSpPr>
          <p:nvPr/>
        </p:nvSpPr>
        <p:spPr>
          <a:xfrm>
            <a:off x="1619672" y="699542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text can be replaced with your own text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5261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Columns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50834" y="1353234"/>
            <a:ext cx="2880320" cy="1517426"/>
            <a:chOff x="515169" y="2020164"/>
            <a:chExt cx="2585081" cy="1517426"/>
          </a:xfrm>
        </p:grpSpPr>
        <p:sp>
          <p:nvSpPr>
            <p:cNvPr id="17" name="TextBox 16"/>
            <p:cNvSpPr txBox="1"/>
            <p:nvPr/>
          </p:nvSpPr>
          <p:spPr>
            <a:xfrm>
              <a:off x="515169" y="2337261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A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42417" y="1353234"/>
            <a:ext cx="2880320" cy="1517426"/>
            <a:chOff x="3316274" y="2010639"/>
            <a:chExt cx="2585081" cy="1517426"/>
          </a:xfrm>
        </p:grpSpPr>
        <p:sp>
          <p:nvSpPr>
            <p:cNvPr id="20" name="TextBox 19"/>
            <p:cNvSpPr txBox="1"/>
            <p:nvPr/>
          </p:nvSpPr>
          <p:spPr>
            <a:xfrm>
              <a:off x="3316274" y="2327736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B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50834" y="3092493"/>
            <a:ext cx="2880320" cy="1517426"/>
            <a:chOff x="515169" y="2020164"/>
            <a:chExt cx="2585081" cy="1517426"/>
          </a:xfrm>
        </p:grpSpPr>
        <p:sp>
          <p:nvSpPr>
            <p:cNvPr id="23" name="TextBox 22"/>
            <p:cNvSpPr txBox="1"/>
            <p:nvPr/>
          </p:nvSpPr>
          <p:spPr>
            <a:xfrm>
              <a:off x="515169" y="2337261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C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42417" y="3092493"/>
            <a:ext cx="2880320" cy="1517426"/>
            <a:chOff x="3316274" y="2010639"/>
            <a:chExt cx="2585081" cy="1517426"/>
          </a:xfrm>
        </p:grpSpPr>
        <p:sp>
          <p:nvSpPr>
            <p:cNvPr id="26" name="TextBox 25"/>
            <p:cNvSpPr txBox="1"/>
            <p:nvPr/>
          </p:nvSpPr>
          <p:spPr>
            <a:xfrm>
              <a:off x="3316274" y="2327736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D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Text Placeholder 4"/>
          <p:cNvSpPr txBox="1">
            <a:spLocks/>
          </p:cNvSpPr>
          <p:nvPr/>
        </p:nvSpPr>
        <p:spPr>
          <a:xfrm>
            <a:off x="1619672" y="699542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cs typeface="Arial" pitchFamily="34" charset="0"/>
              </a:rPr>
              <a:t>This text can be replaced with your own text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6580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+mj-lt"/>
              </a:rPr>
              <a:t>Thank you</a:t>
            </a:r>
            <a:endParaRPr lang="ko-KR" altLang="en-US" dirty="0"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+mn-lt"/>
              </a:rPr>
              <a:t>This text can be replaced with your own text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54373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Editable Icon Sets : 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FD8057-F913-47B0-B913-3D0E2E4B5E6F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47EB75-7F00-422B-BFB3-65AAD176FBF7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D8D122-D700-4F8F-8531-0C0713D68EA4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D74E9C-C38B-4B4A-8A1E-7469EF601379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2" name="Diamond 5">
            <a:extLst>
              <a:ext uri="{FF2B5EF4-FFF2-40B4-BE49-F238E27FC236}">
                <a16:creationId xmlns:a16="http://schemas.microsoft.com/office/drawing/2014/main" id="{1A5D209D-4B54-4F25-BE98-2BE66866218E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Isosceles Triangle 51">
            <a:extLst>
              <a:ext uri="{FF2B5EF4-FFF2-40B4-BE49-F238E27FC236}">
                <a16:creationId xmlns:a16="http://schemas.microsoft.com/office/drawing/2014/main" id="{6169C8DF-82FF-4D47-AEA0-1EEA7630C5E6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Isosceles Triangle 57">
            <a:extLst>
              <a:ext uri="{FF2B5EF4-FFF2-40B4-BE49-F238E27FC236}">
                <a16:creationId xmlns:a16="http://schemas.microsoft.com/office/drawing/2014/main" id="{CF1446B8-F9ED-4606-A638-D489EF22A8B1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5" name="Rectangle 7">
            <a:extLst>
              <a:ext uri="{FF2B5EF4-FFF2-40B4-BE49-F238E27FC236}">
                <a16:creationId xmlns:a16="http://schemas.microsoft.com/office/drawing/2014/main" id="{3BA58014-7A74-4D8E-8070-D07BE7CC39AF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Parallelogram 15">
            <a:extLst>
              <a:ext uri="{FF2B5EF4-FFF2-40B4-BE49-F238E27FC236}">
                <a16:creationId xmlns:a16="http://schemas.microsoft.com/office/drawing/2014/main" id="{CE96CB34-3BB5-4A93-8533-BA3DBA51CB4B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Freeform 19">
            <a:extLst>
              <a:ext uri="{FF2B5EF4-FFF2-40B4-BE49-F238E27FC236}">
                <a16:creationId xmlns:a16="http://schemas.microsoft.com/office/drawing/2014/main" id="{F7D1EACE-22BD-43BD-AF9C-815BD51F8417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30">
            <a:extLst>
              <a:ext uri="{FF2B5EF4-FFF2-40B4-BE49-F238E27FC236}">
                <a16:creationId xmlns:a16="http://schemas.microsoft.com/office/drawing/2014/main" id="{3410FFFC-E9BF-441A-8F5C-2E8156BBAE96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Rectangle 7">
            <a:extLst>
              <a:ext uri="{FF2B5EF4-FFF2-40B4-BE49-F238E27FC236}">
                <a16:creationId xmlns:a16="http://schemas.microsoft.com/office/drawing/2014/main" id="{4E6FACDF-7FE0-4C3C-9C36-4911C19AA619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Rectangle 15">
            <a:extLst>
              <a:ext uri="{FF2B5EF4-FFF2-40B4-BE49-F238E27FC236}">
                <a16:creationId xmlns:a16="http://schemas.microsoft.com/office/drawing/2014/main" id="{3E68C411-9BE7-4991-9E0C-806EDCFD8FC8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Pie 24">
            <a:extLst>
              <a:ext uri="{FF2B5EF4-FFF2-40B4-BE49-F238E27FC236}">
                <a16:creationId xmlns:a16="http://schemas.microsoft.com/office/drawing/2014/main" id="{E647FFBD-5172-4EC0-A229-F23A9A55EDC1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Parallelogram 30">
            <a:extLst>
              <a:ext uri="{FF2B5EF4-FFF2-40B4-BE49-F238E27FC236}">
                <a16:creationId xmlns:a16="http://schemas.microsoft.com/office/drawing/2014/main" id="{4D87C8D1-008B-4A24-8E78-5AE14C46D560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Block Arc 14">
            <a:extLst>
              <a:ext uri="{FF2B5EF4-FFF2-40B4-BE49-F238E27FC236}">
                <a16:creationId xmlns:a16="http://schemas.microsoft.com/office/drawing/2014/main" id="{D0E49C63-B522-4ECD-A44D-100768571906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Block Arc 41">
            <a:extLst>
              <a:ext uri="{FF2B5EF4-FFF2-40B4-BE49-F238E27FC236}">
                <a16:creationId xmlns:a16="http://schemas.microsoft.com/office/drawing/2014/main" id="{DBBF7BE6-B17E-4BD0-906E-952E9631E0EC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Right Triangle 17">
            <a:extLst>
              <a:ext uri="{FF2B5EF4-FFF2-40B4-BE49-F238E27FC236}">
                <a16:creationId xmlns:a16="http://schemas.microsoft.com/office/drawing/2014/main" id="{B459DA03-4A5B-463C-A3F6-F56CC5645262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Oval 27">
            <a:extLst>
              <a:ext uri="{FF2B5EF4-FFF2-40B4-BE49-F238E27FC236}">
                <a16:creationId xmlns:a16="http://schemas.microsoft.com/office/drawing/2014/main" id="{2C416D6E-69C9-47D2-87C8-9653612FF608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Parallelogram 15">
            <a:extLst>
              <a:ext uri="{FF2B5EF4-FFF2-40B4-BE49-F238E27FC236}">
                <a16:creationId xmlns:a16="http://schemas.microsoft.com/office/drawing/2014/main" id="{A3DEBB29-5C16-43F5-BC0D-46C69E553D25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Round Same Side Corner Rectangle 21">
            <a:extLst>
              <a:ext uri="{FF2B5EF4-FFF2-40B4-BE49-F238E27FC236}">
                <a16:creationId xmlns:a16="http://schemas.microsoft.com/office/drawing/2014/main" id="{7D59858B-670C-4CFE-9358-4E2DEB78C6D1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Oval 26">
            <a:extLst>
              <a:ext uri="{FF2B5EF4-FFF2-40B4-BE49-F238E27FC236}">
                <a16:creationId xmlns:a16="http://schemas.microsoft.com/office/drawing/2014/main" id="{FD76ADA6-24F9-4420-B47D-B6F84F018200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Freeform 32">
            <a:extLst>
              <a:ext uri="{FF2B5EF4-FFF2-40B4-BE49-F238E27FC236}">
                <a16:creationId xmlns:a16="http://schemas.microsoft.com/office/drawing/2014/main" id="{78C785F6-E69A-4927-A04A-6D07C85F67B6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10">
            <a:extLst>
              <a:ext uri="{FF2B5EF4-FFF2-40B4-BE49-F238E27FC236}">
                <a16:creationId xmlns:a16="http://schemas.microsoft.com/office/drawing/2014/main" id="{4DBF524C-720B-4D2F-B3FB-928DE06E0811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Rounded Rectangle 32">
            <a:extLst>
              <a:ext uri="{FF2B5EF4-FFF2-40B4-BE49-F238E27FC236}">
                <a16:creationId xmlns:a16="http://schemas.microsoft.com/office/drawing/2014/main" id="{D26A955F-C517-473D-B603-E9E923FC4ABC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Trapezoid 13">
            <a:extLst>
              <a:ext uri="{FF2B5EF4-FFF2-40B4-BE49-F238E27FC236}">
                <a16:creationId xmlns:a16="http://schemas.microsoft.com/office/drawing/2014/main" id="{0FD0CD98-C47B-4855-899F-6547932DF975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7">
            <a:extLst>
              <a:ext uri="{FF2B5EF4-FFF2-40B4-BE49-F238E27FC236}">
                <a16:creationId xmlns:a16="http://schemas.microsoft.com/office/drawing/2014/main" id="{CAD9AE0F-2DB8-422B-ABDF-442F63954794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Rectangle 18">
            <a:extLst>
              <a:ext uri="{FF2B5EF4-FFF2-40B4-BE49-F238E27FC236}">
                <a16:creationId xmlns:a16="http://schemas.microsoft.com/office/drawing/2014/main" id="{F539EBCF-0A16-43BD-9312-87848568B864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ounded Rectangle 25">
            <a:extLst>
              <a:ext uri="{FF2B5EF4-FFF2-40B4-BE49-F238E27FC236}">
                <a16:creationId xmlns:a16="http://schemas.microsoft.com/office/drawing/2014/main" id="{4F4B2DF6-193D-4620-AB03-61BED82BAEC9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Chord 14">
            <a:extLst>
              <a:ext uri="{FF2B5EF4-FFF2-40B4-BE49-F238E27FC236}">
                <a16:creationId xmlns:a16="http://schemas.microsoft.com/office/drawing/2014/main" id="{1C38733C-DD7A-440A-94AF-9E59D12DA1F8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Rounded Rectangle 6">
            <a:extLst>
              <a:ext uri="{FF2B5EF4-FFF2-40B4-BE49-F238E27FC236}">
                <a16:creationId xmlns:a16="http://schemas.microsoft.com/office/drawing/2014/main" id="{D489E222-3C96-4E32-B62A-B13BC2AA5FE9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Oval 66">
            <a:extLst>
              <a:ext uri="{FF2B5EF4-FFF2-40B4-BE49-F238E27FC236}">
                <a16:creationId xmlns:a16="http://schemas.microsoft.com/office/drawing/2014/main" id="{0D16E370-17A2-4C2A-8CFE-7021C8AA1CBF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Isosceles Triangle 13">
            <a:extLst>
              <a:ext uri="{FF2B5EF4-FFF2-40B4-BE49-F238E27FC236}">
                <a16:creationId xmlns:a16="http://schemas.microsoft.com/office/drawing/2014/main" id="{EE6A88F1-DF3C-4D1A-A0AE-50902484D74B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Smiley Face 14">
            <a:extLst>
              <a:ext uri="{FF2B5EF4-FFF2-40B4-BE49-F238E27FC236}">
                <a16:creationId xmlns:a16="http://schemas.microsoft.com/office/drawing/2014/main" id="{A56A5A3D-8CA6-4153-8016-05D21B9A704A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Smiley Face 12">
            <a:extLst>
              <a:ext uri="{FF2B5EF4-FFF2-40B4-BE49-F238E27FC236}">
                <a16:creationId xmlns:a16="http://schemas.microsoft.com/office/drawing/2014/main" id="{A9673A9A-655C-4961-94AE-05D834AE76C5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Smiley Face 15">
            <a:extLst>
              <a:ext uri="{FF2B5EF4-FFF2-40B4-BE49-F238E27FC236}">
                <a16:creationId xmlns:a16="http://schemas.microsoft.com/office/drawing/2014/main" id="{C6395CDD-4EC0-4D73-830E-0F2AAC85B45D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Oval 37">
            <a:extLst>
              <a:ext uri="{FF2B5EF4-FFF2-40B4-BE49-F238E27FC236}">
                <a16:creationId xmlns:a16="http://schemas.microsoft.com/office/drawing/2014/main" id="{F868ABB1-CBFC-4C89-975E-BD2117A3FAB8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Smiley Face 14">
            <a:extLst>
              <a:ext uri="{FF2B5EF4-FFF2-40B4-BE49-F238E27FC236}">
                <a16:creationId xmlns:a16="http://schemas.microsoft.com/office/drawing/2014/main" id="{48E325EE-A190-487C-93CD-4BFC5278FDE5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Rectangle 16">
            <a:extLst>
              <a:ext uri="{FF2B5EF4-FFF2-40B4-BE49-F238E27FC236}">
                <a16:creationId xmlns:a16="http://schemas.microsoft.com/office/drawing/2014/main" id="{BCFD7457-35B2-4E2F-8513-0DD5E4CBF0BD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Rectangle 9">
            <a:extLst>
              <a:ext uri="{FF2B5EF4-FFF2-40B4-BE49-F238E27FC236}">
                <a16:creationId xmlns:a16="http://schemas.microsoft.com/office/drawing/2014/main" id="{B625B452-723D-4CF7-95BD-934E24FEB2F0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Round Same Side Corner Rectangle 6">
            <a:extLst>
              <a:ext uri="{FF2B5EF4-FFF2-40B4-BE49-F238E27FC236}">
                <a16:creationId xmlns:a16="http://schemas.microsoft.com/office/drawing/2014/main" id="{2157CEB0-CAA5-4C14-975A-76AC2314C7C6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Frame 17">
            <a:extLst>
              <a:ext uri="{FF2B5EF4-FFF2-40B4-BE49-F238E27FC236}">
                <a16:creationId xmlns:a16="http://schemas.microsoft.com/office/drawing/2014/main" id="{ED5632B2-F04E-4EE8-AC83-3C35B6B904F1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Rounded Rectangle 5">
            <a:extLst>
              <a:ext uri="{FF2B5EF4-FFF2-40B4-BE49-F238E27FC236}">
                <a16:creationId xmlns:a16="http://schemas.microsoft.com/office/drawing/2014/main" id="{DFAF31E9-E106-4059-B9CD-2B72E20F0133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ardrop 1">
            <a:extLst>
              <a:ext uri="{FF2B5EF4-FFF2-40B4-BE49-F238E27FC236}">
                <a16:creationId xmlns:a16="http://schemas.microsoft.com/office/drawing/2014/main" id="{08BA0D3D-DB23-47E5-8EE6-45F25C8B02C8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Rectangle 130">
            <a:extLst>
              <a:ext uri="{FF2B5EF4-FFF2-40B4-BE49-F238E27FC236}">
                <a16:creationId xmlns:a16="http://schemas.microsoft.com/office/drawing/2014/main" id="{A09A58F0-AE60-4E2B-ABE9-0A6B4A7279AE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Right Triangle 17">
            <a:extLst>
              <a:ext uri="{FF2B5EF4-FFF2-40B4-BE49-F238E27FC236}">
                <a16:creationId xmlns:a16="http://schemas.microsoft.com/office/drawing/2014/main" id="{3DCC9550-A710-44A1-874C-98428F6360C2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Right Triangle 17">
            <a:extLst>
              <a:ext uri="{FF2B5EF4-FFF2-40B4-BE49-F238E27FC236}">
                <a16:creationId xmlns:a16="http://schemas.microsoft.com/office/drawing/2014/main" id="{3BBB46E1-F63B-47F2-9808-A60D010001AE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26C8237D-4A18-4999-9AC4-90E1C4AC6394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Oval 44">
            <a:extLst>
              <a:ext uri="{FF2B5EF4-FFF2-40B4-BE49-F238E27FC236}">
                <a16:creationId xmlns:a16="http://schemas.microsoft.com/office/drawing/2014/main" id="{551A597D-0520-4276-BE84-A7D30DFF691A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4430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Placeholder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Editable Icon Sets : 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68F12F-DEA2-4956-B727-7BD7F4544705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B01A36-B956-43E5-A3A4-B3DAAE315B3F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B2A2AB-F514-4151-BF47-5E9D9C29E90B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8B15B-0C32-4A44-97A1-6F4E73C6F365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6941B46E-52DD-4503-AAB6-570BE7415DA8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B6881B6A-B992-48F5-9C29-B84D1D021A4E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5B670CF5-308D-43D3-A83D-731F70D2C4E6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144FB5EA-B0B3-4739-802B-7422D765DD05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F6B77F4D-30B4-4319-A634-9BEFA59EB2AE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0A90B505-038B-4D82-A107-C5259329227E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4AF5DC0B-2E38-4597-A1FB-A2F7FC795756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EEDA3997-E3A9-428F-9DE6-6546F7E41F04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1C65AD91-D5AD-4754-B517-9E10130B87E7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F2C77DE5-3497-4D16-8066-C7AC8D29DBF7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1156852B-5F08-42F4-A54C-C320E93B696D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F30E2CAA-417D-4C8B-B7E5-A78E03247ECD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B73AD251-1007-4D2A-B683-CED78E10EFD1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DE67DBCF-6EC1-44B9-AA1F-4ACCE775B381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6DF22072-02F2-46CC-A682-184CC5A29494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07B4627B-C857-40D7-986C-C17B658C1706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106F1B49-F0C1-467A-90B2-D0C53BB6D28E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D165FE23-F80E-421E-A1D8-D591154D78EB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Rounded Rectangle 6">
            <a:extLst>
              <a:ext uri="{FF2B5EF4-FFF2-40B4-BE49-F238E27FC236}">
                <a16:creationId xmlns:a16="http://schemas.microsoft.com/office/drawing/2014/main" id="{23835C8D-026B-4E7B-A964-E0680BDD549E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ounded Rectangle 6">
            <a:extLst>
              <a:ext uri="{FF2B5EF4-FFF2-40B4-BE49-F238E27FC236}">
                <a16:creationId xmlns:a16="http://schemas.microsoft.com/office/drawing/2014/main" id="{82412276-D25D-4AA7-A4FD-B2B6ABE386B1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Rounded Rectangle 6">
            <a:extLst>
              <a:ext uri="{FF2B5EF4-FFF2-40B4-BE49-F238E27FC236}">
                <a16:creationId xmlns:a16="http://schemas.microsoft.com/office/drawing/2014/main" id="{DEE98BB9-404E-48DE-99F0-50355324D0B1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Teardrop 6">
            <a:extLst>
              <a:ext uri="{FF2B5EF4-FFF2-40B4-BE49-F238E27FC236}">
                <a16:creationId xmlns:a16="http://schemas.microsoft.com/office/drawing/2014/main" id="{5D827D4F-CF0A-481A-9AC6-5005A5E80CD3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Donut 24">
            <a:extLst>
              <a:ext uri="{FF2B5EF4-FFF2-40B4-BE49-F238E27FC236}">
                <a16:creationId xmlns:a16="http://schemas.microsoft.com/office/drawing/2014/main" id="{C668782D-21A6-4E67-919E-8C8CE8763B75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Chord 38">
            <a:extLst>
              <a:ext uri="{FF2B5EF4-FFF2-40B4-BE49-F238E27FC236}">
                <a16:creationId xmlns:a16="http://schemas.microsoft.com/office/drawing/2014/main" id="{2BF6D7EF-0F63-4F91-B1C1-2B889FDB524E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Heart 38">
            <a:extLst>
              <a:ext uri="{FF2B5EF4-FFF2-40B4-BE49-F238E27FC236}">
                <a16:creationId xmlns:a16="http://schemas.microsoft.com/office/drawing/2014/main" id="{C75FC0AF-D546-4B85-800C-5833B47DC606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Round Same Side Corner Rectangle 19">
            <a:extLst>
              <a:ext uri="{FF2B5EF4-FFF2-40B4-BE49-F238E27FC236}">
                <a16:creationId xmlns:a16="http://schemas.microsoft.com/office/drawing/2014/main" id="{4C393668-23A4-4F9D-9769-4F4640D9BBB3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Rectangle 23">
            <a:extLst>
              <a:ext uri="{FF2B5EF4-FFF2-40B4-BE49-F238E27FC236}">
                <a16:creationId xmlns:a16="http://schemas.microsoft.com/office/drawing/2014/main" id="{436964FA-C222-442A-8559-DD90C9551AAA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Oval 31">
            <a:extLst>
              <a:ext uri="{FF2B5EF4-FFF2-40B4-BE49-F238E27FC236}">
                <a16:creationId xmlns:a16="http://schemas.microsoft.com/office/drawing/2014/main" id="{58993352-6575-463F-A483-19A3CD33B0B3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466A3BEC-BCC9-4268-B60C-DECEFFA927CA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Oval 31">
            <a:extLst>
              <a:ext uri="{FF2B5EF4-FFF2-40B4-BE49-F238E27FC236}">
                <a16:creationId xmlns:a16="http://schemas.microsoft.com/office/drawing/2014/main" id="{80AD10ED-DEDC-49D1-BEB4-188C8CD55F5F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ardrop 17">
            <a:extLst>
              <a:ext uri="{FF2B5EF4-FFF2-40B4-BE49-F238E27FC236}">
                <a16:creationId xmlns:a16="http://schemas.microsoft.com/office/drawing/2014/main" id="{C7FCC4FF-4DE4-4025-97E9-EA9B119F8949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ectangle 23">
            <a:extLst>
              <a:ext uri="{FF2B5EF4-FFF2-40B4-BE49-F238E27FC236}">
                <a16:creationId xmlns:a16="http://schemas.microsoft.com/office/drawing/2014/main" id="{BDF4CA22-A164-40A7-A983-DBF7577D76B0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Round Same Side Corner Rectangle 8">
            <a:extLst>
              <a:ext uri="{FF2B5EF4-FFF2-40B4-BE49-F238E27FC236}">
                <a16:creationId xmlns:a16="http://schemas.microsoft.com/office/drawing/2014/main" id="{391AF272-6D56-4A07-8A65-09B4D137C4BE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Round Same Side Corner Rectangle 20">
            <a:extLst>
              <a:ext uri="{FF2B5EF4-FFF2-40B4-BE49-F238E27FC236}">
                <a16:creationId xmlns:a16="http://schemas.microsoft.com/office/drawing/2014/main" id="{C5CA96BB-22E0-4EFF-BAB1-59C271B0EE9C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Donut 87">
            <a:extLst>
              <a:ext uri="{FF2B5EF4-FFF2-40B4-BE49-F238E27FC236}">
                <a16:creationId xmlns:a16="http://schemas.microsoft.com/office/drawing/2014/main" id="{087ED47C-5376-44DF-A081-9D1A2FB4B777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Donut 90">
            <a:extLst>
              <a:ext uri="{FF2B5EF4-FFF2-40B4-BE49-F238E27FC236}">
                <a16:creationId xmlns:a16="http://schemas.microsoft.com/office/drawing/2014/main" id="{66F09DF9-0FED-4D2C-AF75-2A04EF8FED34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Oval 6">
            <a:extLst>
              <a:ext uri="{FF2B5EF4-FFF2-40B4-BE49-F238E27FC236}">
                <a16:creationId xmlns:a16="http://schemas.microsoft.com/office/drawing/2014/main" id="{F5CC9D2E-7AEE-4F3F-9992-AD28AF93F1EE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Block Arc 25">
            <a:extLst>
              <a:ext uri="{FF2B5EF4-FFF2-40B4-BE49-F238E27FC236}">
                <a16:creationId xmlns:a16="http://schemas.microsoft.com/office/drawing/2014/main" id="{9ABD3111-3E60-4179-82C5-F12FCB2BF358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Block Arc 31">
            <a:extLst>
              <a:ext uri="{FF2B5EF4-FFF2-40B4-BE49-F238E27FC236}">
                <a16:creationId xmlns:a16="http://schemas.microsoft.com/office/drawing/2014/main" id="{48DC39CC-321D-4C66-9160-257D22429E71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Freeform 53">
            <a:extLst>
              <a:ext uri="{FF2B5EF4-FFF2-40B4-BE49-F238E27FC236}">
                <a16:creationId xmlns:a16="http://schemas.microsoft.com/office/drawing/2014/main" id="{CB23773B-3D7E-4D3D-A455-C0E8A473A5B1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Block Arc 10">
            <a:extLst>
              <a:ext uri="{FF2B5EF4-FFF2-40B4-BE49-F238E27FC236}">
                <a16:creationId xmlns:a16="http://schemas.microsoft.com/office/drawing/2014/main" id="{59437E0F-D1C6-46D3-9076-DBD351D9B6E8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9" name="Freeform 55">
            <a:extLst>
              <a:ext uri="{FF2B5EF4-FFF2-40B4-BE49-F238E27FC236}">
                <a16:creationId xmlns:a16="http://schemas.microsoft.com/office/drawing/2014/main" id="{BB062C87-89E1-4961-85EC-620B60036748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Round Same Side Corner Rectangle 36">
            <a:extLst>
              <a:ext uri="{FF2B5EF4-FFF2-40B4-BE49-F238E27FC236}">
                <a16:creationId xmlns:a16="http://schemas.microsoft.com/office/drawing/2014/main" id="{00123421-AFF9-4047-95C8-48965F87EF88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Oval 21">
            <a:extLst>
              <a:ext uri="{FF2B5EF4-FFF2-40B4-BE49-F238E27FC236}">
                <a16:creationId xmlns:a16="http://schemas.microsoft.com/office/drawing/2014/main" id="{2A3CFB3C-2DD4-41CD-A827-2CF8283658B0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Oval 32">
            <a:extLst>
              <a:ext uri="{FF2B5EF4-FFF2-40B4-BE49-F238E27FC236}">
                <a16:creationId xmlns:a16="http://schemas.microsoft.com/office/drawing/2014/main" id="{7D648EE8-DF3C-49CE-9765-A9390576BA50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577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Placeholder 5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Editable Icon Sets : C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EB7B0EC-0A14-4A41-9021-E88064E17E54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2AFCA928-FBF3-46AA-A51A-41E2BF24DD2E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F8AFF82A-F46B-42F7-A3B0-BDE428BEEE06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4340971-4DAB-4D8E-9F5F-DE500D2FF5E2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AA56E91F-CB89-4CCB-9A61-4DF49770932C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2CBCE8AB-4A19-4BCE-AC92-CE2F0371A4A8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2D1EFDF9-5642-4DBA-BA10-C90101E7CA76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E807EF1A-C086-4CF1-A6AB-719AC6AF91E1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B3386EB6-F0C7-4284-AEB7-FD9EA6E54231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E55625E8-84CA-4179-A7BF-DBDBB4D09566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512EB908-F092-4695-936A-1372E9A992F4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B1E5A9B8-8C13-4F8A-B9FE-0A03065E3EB2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B790F98E-B011-4731-9009-D32F4C3E6866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FD603B40-9693-4F9A-A5F6-60FDB6731A4A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5E8FCC08-4C62-499B-90A8-7C165D0D14B4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2150390E-AA40-402A-9E3F-C2BD55B046D2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FC461ACE-D9CA-4916-9440-750E341A254D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27026B2D-385F-49CE-9825-51B06ADAEAC9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3E924744-2808-44E3-A435-6555AC10ED02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50C49581-3759-441E-A16D-EF8193D98A1A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EDC071A4-0048-4972-9227-7B4C1CF0629F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0D1F5B77-D614-4DF9-A2CD-E085100B519B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55666E9F-5B86-4B65-AD08-292D8523FE60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C36C05E4-F3F1-4369-B804-5A88403C42D5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4026E504-B74E-4C68-B573-3C450D044F04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41A94FBE-5C1D-46A5-B66E-88C345864034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0782EE7D-ACEC-4ACA-B25C-E71B3A5ADC8D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2B5237D5-1FC4-4376-977C-A0E16124DD3C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683D3E55-77E0-4DBA-9A4F-E57DD245083B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AED13411-C87F-4221-A0E2-A6E0F5C9E033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AEC2B58-6E07-4BCB-9BA7-9EE1E22C28B2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F3331940-ECFD-4D01-9702-A0F081696A16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AE827829-1AAA-48CE-ABF0-DBDF132E6248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Oval 25">
            <a:extLst>
              <a:ext uri="{FF2B5EF4-FFF2-40B4-BE49-F238E27FC236}">
                <a16:creationId xmlns:a16="http://schemas.microsoft.com/office/drawing/2014/main" id="{B60FD4DA-4BCF-48B5-AAD7-7A491764874F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Block Arc 20">
            <a:extLst>
              <a:ext uri="{FF2B5EF4-FFF2-40B4-BE49-F238E27FC236}">
                <a16:creationId xmlns:a16="http://schemas.microsoft.com/office/drawing/2014/main" id="{8CDE9899-35C5-4EE2-817E-8D3213647FB0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Block Arc 11">
            <a:extLst>
              <a:ext uri="{FF2B5EF4-FFF2-40B4-BE49-F238E27FC236}">
                <a16:creationId xmlns:a16="http://schemas.microsoft.com/office/drawing/2014/main" id="{819EC331-42D0-4CD4-A56E-6DD66C9A6B73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Rectangle 21">
            <a:extLst>
              <a:ext uri="{FF2B5EF4-FFF2-40B4-BE49-F238E27FC236}">
                <a16:creationId xmlns:a16="http://schemas.microsoft.com/office/drawing/2014/main" id="{54C5AC21-DE51-42EA-8F10-B9B27DE962FD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Round Same Side Corner Rectangle 8">
            <a:extLst>
              <a:ext uri="{FF2B5EF4-FFF2-40B4-BE49-F238E27FC236}">
                <a16:creationId xmlns:a16="http://schemas.microsoft.com/office/drawing/2014/main" id="{F8E284A6-DD7B-4286-9878-9131735222BC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Rounded Rectangle 51">
            <a:extLst>
              <a:ext uri="{FF2B5EF4-FFF2-40B4-BE49-F238E27FC236}">
                <a16:creationId xmlns:a16="http://schemas.microsoft.com/office/drawing/2014/main" id="{E111BB52-6B40-43CC-810E-9B4510AC158A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Isosceles Triangle 5">
            <a:extLst>
              <a:ext uri="{FF2B5EF4-FFF2-40B4-BE49-F238E27FC236}">
                <a16:creationId xmlns:a16="http://schemas.microsoft.com/office/drawing/2014/main" id="{A819C56E-3374-4934-88C8-3F902B6683D4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rapezoid 22">
            <a:extLst>
              <a:ext uri="{FF2B5EF4-FFF2-40B4-BE49-F238E27FC236}">
                <a16:creationId xmlns:a16="http://schemas.microsoft.com/office/drawing/2014/main" id="{E8E2F9FE-6863-475D-8834-B8428AE679AF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Rounded Rectangle 20">
            <a:extLst>
              <a:ext uri="{FF2B5EF4-FFF2-40B4-BE49-F238E27FC236}">
                <a16:creationId xmlns:a16="http://schemas.microsoft.com/office/drawing/2014/main" id="{4F875B9C-8AF6-4C94-A98B-BBB174AE1FE2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rapezoid 28">
            <a:extLst>
              <a:ext uri="{FF2B5EF4-FFF2-40B4-BE49-F238E27FC236}">
                <a16:creationId xmlns:a16="http://schemas.microsoft.com/office/drawing/2014/main" id="{C23CFD66-CE34-4C58-899F-0DDBFB9C7012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Rounded Rectangle 2">
            <a:extLst>
              <a:ext uri="{FF2B5EF4-FFF2-40B4-BE49-F238E27FC236}">
                <a16:creationId xmlns:a16="http://schemas.microsoft.com/office/drawing/2014/main" id="{CA98E44F-BAB7-4FA2-8CFF-770B138114C7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Rounded Rectangle 8">
            <a:extLst>
              <a:ext uri="{FF2B5EF4-FFF2-40B4-BE49-F238E27FC236}">
                <a16:creationId xmlns:a16="http://schemas.microsoft.com/office/drawing/2014/main" id="{1CE26E49-8063-4882-A55E-446C019398DE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Rounded Rectangle 2">
            <a:extLst>
              <a:ext uri="{FF2B5EF4-FFF2-40B4-BE49-F238E27FC236}">
                <a16:creationId xmlns:a16="http://schemas.microsoft.com/office/drawing/2014/main" id="{F5F8A5F7-1B88-4F42-A4D4-2F8AFFEF77D8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7" name="Rounded Rectangle 3">
            <a:extLst>
              <a:ext uri="{FF2B5EF4-FFF2-40B4-BE49-F238E27FC236}">
                <a16:creationId xmlns:a16="http://schemas.microsoft.com/office/drawing/2014/main" id="{DBB70C78-5BEB-4FEC-BABB-F86C6668EB12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Rounded Rectangle 10">
            <a:extLst>
              <a:ext uri="{FF2B5EF4-FFF2-40B4-BE49-F238E27FC236}">
                <a16:creationId xmlns:a16="http://schemas.microsoft.com/office/drawing/2014/main" id="{2E39B6E2-5E20-413B-957C-5B004D39535F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Block Arc 6">
            <a:extLst>
              <a:ext uri="{FF2B5EF4-FFF2-40B4-BE49-F238E27FC236}">
                <a16:creationId xmlns:a16="http://schemas.microsoft.com/office/drawing/2014/main" id="{89E60B73-A748-4F1C-8FCA-2D3A8A329C01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0" name="Left Arrow 1">
            <a:extLst>
              <a:ext uri="{FF2B5EF4-FFF2-40B4-BE49-F238E27FC236}">
                <a16:creationId xmlns:a16="http://schemas.microsoft.com/office/drawing/2014/main" id="{322A5AFE-730D-491B-8EE4-A6A7AFDDA4A5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Oval 35">
            <a:extLst>
              <a:ext uri="{FF2B5EF4-FFF2-40B4-BE49-F238E27FC236}">
                <a16:creationId xmlns:a16="http://schemas.microsoft.com/office/drawing/2014/main" id="{847A4433-3017-4B76-B01B-2FCC2E5FB8C1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EBE35BC-FA34-4E17-99F0-20603CB185B8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6C22F7C-8AE6-433A-9377-54898AF14743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D4AE8B20-6E73-4461-8FC7-CD38CC1EA13C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555A6DA-B7A7-43B0-AFE0-48BF47F3EEFD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4764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1662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Ⅰ. 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데이터의 이해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1E6BE3B5-BB5B-4097-BDF8-9E771844E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616" y="4443957"/>
            <a:ext cx="841535" cy="63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수집형태에 따른 데이터의 분류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3" name="Table Placeholder 5">
            <a:extLst>
              <a:ext uri="{FF2B5EF4-FFF2-40B4-BE49-F238E27FC236}">
                <a16:creationId xmlns:a16="http://schemas.microsoft.com/office/drawing/2014/main" id="{30205C92-1792-4EAB-8E90-B2101B91EF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8247533"/>
              </p:ext>
            </p:extLst>
          </p:nvPr>
        </p:nvGraphicFramePr>
        <p:xfrm>
          <a:off x="711268" y="1707654"/>
          <a:ext cx="7721463" cy="2885834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2101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8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571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ko-KR" altLang="en-US" sz="2000" b="1" spc="0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구분</a:t>
                      </a:r>
                      <a:r>
                        <a:rPr lang="en-JM" altLang="ko-KR" sz="2000" b="1" spc="0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ko-KR" altLang="en-US" sz="2000" b="1" spc="0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형태</a:t>
                      </a:r>
                      <a:endParaRPr lang="en-JM" altLang="ko-KR" sz="2000" b="1" spc="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ko-KR" altLang="en-US" sz="2000" b="1" spc="0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예</a:t>
                      </a:r>
                      <a:endParaRPr lang="en-JM" altLang="ko-KR" sz="2000" b="1" spc="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spc="0" dirty="0">
                          <a:solidFill>
                            <a:schemeClr val="bg1"/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특징</a:t>
                      </a:r>
                      <a:endParaRPr lang="en-JM" altLang="ko-KR" sz="2000" b="1" spc="0" dirty="0">
                        <a:solidFill>
                          <a:schemeClr val="bg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8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정성적 데이터</a:t>
                      </a:r>
                      <a:endParaRPr lang="en-JM" altLang="ko-KR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언어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문자 등 </a:t>
                      </a:r>
                      <a:endParaRPr lang="en-JM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회사 매출이 증가함</a:t>
                      </a:r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영화 리뷰 데이터</a:t>
                      </a:r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, </a:t>
                      </a:r>
                      <a:r>
                        <a:rPr lang="ko-KR" altLang="en-US" sz="1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상품평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 등</a:t>
                      </a:r>
                      <a:endParaRPr lang="en-JM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저장</a:t>
                      </a:r>
                      <a:r>
                        <a:rPr lang="en-US" altLang="ko-KR" sz="1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, </a:t>
                      </a:r>
                      <a:r>
                        <a:rPr lang="ko-KR" altLang="en-US" sz="1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검색</a:t>
                      </a:r>
                      <a:r>
                        <a:rPr lang="en-US" altLang="ko-KR" sz="1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, </a:t>
                      </a:r>
                      <a:r>
                        <a:rPr lang="ko-KR" altLang="en-US" sz="1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분석에 많은 비용이 소모됨</a:t>
                      </a:r>
                      <a:endParaRPr lang="en-JM" altLang="ko-KR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8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정량적 데이터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수치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기호 등</a:t>
                      </a:r>
                      <a:endParaRPr lang="en-JM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나이</a:t>
                      </a:r>
                      <a:r>
                        <a:rPr lang="en-US" altLang="ko-KR" sz="1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, </a:t>
                      </a:r>
                      <a:r>
                        <a:rPr lang="ko-KR" altLang="en-US" sz="1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몸무게</a:t>
                      </a:r>
                      <a:r>
                        <a:rPr lang="en-US" altLang="ko-KR" sz="1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, </a:t>
                      </a:r>
                      <a:r>
                        <a:rPr lang="ko-KR" altLang="en-US" sz="1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주가 등</a:t>
                      </a:r>
                      <a:endParaRPr lang="en-JM" altLang="ko-KR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정형화 된 데이터로 비용소모가 적음</a:t>
                      </a:r>
                      <a:endParaRPr lang="en-JM" altLang="ko-KR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861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정성적 데이터의 특징</a:t>
                      </a:r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 : 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비정형 데이터</a:t>
                      </a:r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주관적 내용</a:t>
                      </a:r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통계분석이 어려움</a:t>
                      </a:r>
                      <a:endParaRPr lang="en-US" altLang="ko-KR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정량적 데이터의 특징</a:t>
                      </a:r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 : 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정형데이터</a:t>
                      </a:r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객관적 내용</a:t>
                      </a:r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Arial" pitchFamily="34" charset="0"/>
                        </a:rPr>
                        <a:t>통계분석이 용이함</a:t>
                      </a:r>
                      <a:endParaRPr lang="en-JM" altLang="ko-KR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itle 2">
            <a:extLst>
              <a:ext uri="{FF2B5EF4-FFF2-40B4-BE49-F238E27FC236}">
                <a16:creationId xmlns:a16="http://schemas.microsoft.com/office/drawing/2014/main" id="{535A37B9-51B2-4F2C-B50C-1A924A73D128}"/>
              </a:ext>
            </a:extLst>
          </p:cNvPr>
          <p:cNvSpPr txBox="1">
            <a:spLocks/>
          </p:cNvSpPr>
          <p:nvPr/>
        </p:nvSpPr>
        <p:spPr>
          <a:xfrm>
            <a:off x="181204" y="437955"/>
            <a:ext cx="5902963" cy="38717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2. </a:t>
            </a:r>
            <a:r>
              <a:rPr lang="ko-KR" altLang="en-US" sz="3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수집형태에 따른 분류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238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7720" y="1336401"/>
            <a:ext cx="360040" cy="387171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1662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Ⅰ. 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데이터의 이해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자료형태에 따른 데이터의 분류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49" name="_x198944312">
            <a:extLst>
              <a:ext uri="{FF2B5EF4-FFF2-40B4-BE49-F238E27FC236}">
                <a16:creationId xmlns:a16="http://schemas.microsoft.com/office/drawing/2014/main" id="{47ACB340-B852-47F6-9195-4A8E39C32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87" y="1811454"/>
            <a:ext cx="8021625" cy="226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78C53021-09B8-42B8-8900-812D1C366B72}"/>
              </a:ext>
            </a:extLst>
          </p:cNvPr>
          <p:cNvSpPr txBox="1">
            <a:spLocks/>
          </p:cNvSpPr>
          <p:nvPr/>
        </p:nvSpPr>
        <p:spPr>
          <a:xfrm>
            <a:off x="181204" y="437955"/>
            <a:ext cx="5326899" cy="38717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3. </a:t>
            </a:r>
            <a:r>
              <a:rPr lang="ko-KR" altLang="en-US" sz="3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자료형태에 따른 분류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1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E828BDE4-75FC-4383-A998-F9E5B5CD5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694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Ⅱ. </a:t>
            </a: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활용방안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36B6FF8-F1FB-4539-937C-B755B20D8BF6}"/>
              </a:ext>
            </a:extLst>
          </p:cNvPr>
          <p:cNvCxnSpPr>
            <a:cxnSpLocks/>
          </p:cNvCxnSpPr>
          <p:nvPr/>
        </p:nvCxnSpPr>
        <p:spPr>
          <a:xfrm>
            <a:off x="3744416" y="3003798"/>
            <a:ext cx="543609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E72DDDBB-804F-46BF-A58E-32F08487A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335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7415132" cy="387171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빅데이터를 활용한 기본 테크닉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26608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Ⅱ. </a:t>
            </a:r>
            <a:r>
              <a:rPr lang="ko-KR" altLang="en-US" sz="1400" b="1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데이터 활용방안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286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빅데이터를 활용한 기본 테크닉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Oval 7">
            <a:extLst>
              <a:ext uri="{FF2B5EF4-FFF2-40B4-BE49-F238E27FC236}">
                <a16:creationId xmlns:a16="http://schemas.microsoft.com/office/drawing/2014/main" id="{79EAF8CD-EFB4-4B63-8102-0A334D7F34C3}"/>
              </a:ext>
            </a:extLst>
          </p:cNvPr>
          <p:cNvSpPr/>
          <p:nvPr/>
        </p:nvSpPr>
        <p:spPr>
          <a:xfrm>
            <a:off x="599118" y="1817884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21">
            <a:extLst>
              <a:ext uri="{FF2B5EF4-FFF2-40B4-BE49-F238E27FC236}">
                <a16:creationId xmlns:a16="http://schemas.microsoft.com/office/drawing/2014/main" id="{FF2AA644-6AE5-4AD1-94AE-7CAA5C6E3DEB}"/>
              </a:ext>
            </a:extLst>
          </p:cNvPr>
          <p:cNvSpPr>
            <a:spLocks noChangeAspect="1"/>
          </p:cNvSpPr>
          <p:nvPr/>
        </p:nvSpPr>
        <p:spPr>
          <a:xfrm>
            <a:off x="741088" y="1958495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6" name="Group 40">
            <a:extLst>
              <a:ext uri="{FF2B5EF4-FFF2-40B4-BE49-F238E27FC236}">
                <a16:creationId xmlns:a16="http://schemas.microsoft.com/office/drawing/2014/main" id="{FC770E26-95DF-475B-BA8A-773F9FE421A6}"/>
              </a:ext>
            </a:extLst>
          </p:cNvPr>
          <p:cNvGrpSpPr/>
          <p:nvPr/>
        </p:nvGrpSpPr>
        <p:grpSpPr>
          <a:xfrm>
            <a:off x="1393520" y="1746403"/>
            <a:ext cx="3178480" cy="1785103"/>
            <a:chOff x="1472558" y="998559"/>
            <a:chExt cx="2765965" cy="143251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9C106D3-5E1C-414A-B8EC-00796A4D751E}"/>
                </a:ext>
              </a:extLst>
            </p:cNvPr>
            <p:cNvSpPr txBox="1"/>
            <p:nvPr/>
          </p:nvSpPr>
          <p:spPr>
            <a:xfrm>
              <a:off x="1606697" y="1369036"/>
              <a:ext cx="2564602" cy="1062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변인들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 간에 주목할 만한 관계가 있는지 찾아내는 방법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endParaRP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Ex)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 맥주를 구매하는 사람이 같이 땅콩을 더 많이 사는가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? (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장바구니 분석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), 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상관관계 분석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4953F05-10C5-4E43-B0FE-7E2D8AEDDEFA}"/>
                </a:ext>
              </a:extLst>
            </p:cNvPr>
            <p:cNvSpPr txBox="1"/>
            <p:nvPr/>
          </p:nvSpPr>
          <p:spPr>
            <a:xfrm>
              <a:off x="1472558" y="998559"/>
              <a:ext cx="2765965" cy="370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연관 분석</a:t>
              </a:r>
            </a:p>
          </p:txBody>
        </p:sp>
      </p:grpSp>
      <p:sp>
        <p:nvSpPr>
          <p:cNvPr id="19" name="Oval 7">
            <a:extLst>
              <a:ext uri="{FF2B5EF4-FFF2-40B4-BE49-F238E27FC236}">
                <a16:creationId xmlns:a16="http://schemas.microsoft.com/office/drawing/2014/main" id="{62502499-68C0-466A-B760-DDF30FAA3FCE}"/>
              </a:ext>
            </a:extLst>
          </p:cNvPr>
          <p:cNvSpPr/>
          <p:nvPr/>
        </p:nvSpPr>
        <p:spPr>
          <a:xfrm>
            <a:off x="4430030" y="1817884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Group 40">
            <a:extLst>
              <a:ext uri="{FF2B5EF4-FFF2-40B4-BE49-F238E27FC236}">
                <a16:creationId xmlns:a16="http://schemas.microsoft.com/office/drawing/2014/main" id="{4615D265-3244-488D-836C-2AEF70E2EE40}"/>
              </a:ext>
            </a:extLst>
          </p:cNvPr>
          <p:cNvGrpSpPr/>
          <p:nvPr/>
        </p:nvGrpSpPr>
        <p:grpSpPr>
          <a:xfrm>
            <a:off x="5224432" y="1746403"/>
            <a:ext cx="3178480" cy="1785103"/>
            <a:chOff x="1472558" y="998559"/>
            <a:chExt cx="2765965" cy="143251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F7B0E3-7250-4DE0-9519-18F48C6D0446}"/>
                </a:ext>
              </a:extLst>
            </p:cNvPr>
            <p:cNvSpPr txBox="1"/>
            <p:nvPr/>
          </p:nvSpPr>
          <p:spPr>
            <a:xfrm>
              <a:off x="1606697" y="1369036"/>
              <a:ext cx="2564602" cy="1062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문서를 분류하거나 그룹으로 나눌 때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endParaRPr>
            </a:p>
            <a:p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특성에 따라 분류를 할 때 사용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endParaRP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Ex)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 사용자는 어떤 특성을 가진 집단에 속하는가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?, 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itchFamily="34" charset="0"/>
                </a:rPr>
                <a:t>카드 사용 내역에 따른 카드 추천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3EFBFD-AD58-4B93-9007-58B2FFAC885F}"/>
                </a:ext>
              </a:extLst>
            </p:cNvPr>
            <p:cNvSpPr txBox="1"/>
            <p:nvPr/>
          </p:nvSpPr>
          <p:spPr>
            <a:xfrm>
              <a:off x="1472558" y="998559"/>
              <a:ext cx="2765965" cy="370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유형 분석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(</a:t>
              </a:r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분류</a:t>
              </a:r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)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endParaRPr>
            </a:p>
          </p:txBody>
        </p:sp>
      </p:grpSp>
      <p:sp>
        <p:nvSpPr>
          <p:cNvPr id="24" name="Block Arc 11">
            <a:extLst>
              <a:ext uri="{FF2B5EF4-FFF2-40B4-BE49-F238E27FC236}">
                <a16:creationId xmlns:a16="http://schemas.microsoft.com/office/drawing/2014/main" id="{F35D264F-2B24-49D7-A95B-DF2D101AAFA5}"/>
              </a:ext>
            </a:extLst>
          </p:cNvPr>
          <p:cNvSpPr/>
          <p:nvPr/>
        </p:nvSpPr>
        <p:spPr>
          <a:xfrm rot="10800000">
            <a:off x="4625887" y="194510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05B4ECC1-E804-4E34-A8EC-0A534F62F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40401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4269</TotalTime>
  <Words>3358</Words>
  <Application>Microsoft Office PowerPoint</Application>
  <PresentationFormat>화면 슬라이드 쇼(16:9)</PresentationFormat>
  <Paragraphs>587</Paragraphs>
  <Slides>56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56</vt:i4>
      </vt:variant>
    </vt:vector>
  </HeadingPairs>
  <TitlesOfParts>
    <vt:vector size="65" baseType="lpstr">
      <vt:lpstr>맑은 고딕</vt:lpstr>
      <vt:lpstr>배달의민족 도현</vt:lpstr>
      <vt:lpstr>배달의민족 주아</vt:lpstr>
      <vt:lpstr>배달의민족 한나는 열한살</vt:lpstr>
      <vt:lpstr>Arial</vt:lpstr>
      <vt:lpstr>Wingdings</vt:lpstr>
      <vt:lpstr>Cover and End Slide Master</vt:lpstr>
      <vt:lpstr>Contents Slide Master</vt:lpstr>
      <vt:lpstr>Section Break Slide Master</vt:lpstr>
      <vt:lpstr>설문지 작성 요령과 데이터 EDA</vt:lpstr>
      <vt:lpstr>  목차</vt:lpstr>
      <vt:lpstr>Ⅰ. 데이터의 이해</vt:lpstr>
      <vt:lpstr>  1. 데이터의 정의</vt:lpstr>
      <vt:lpstr> </vt:lpstr>
      <vt:lpstr>PowerPoint 프레젠테이션</vt:lpstr>
      <vt:lpstr>  </vt:lpstr>
      <vt:lpstr>Ⅱ. 데이터 활용방안</vt:lpstr>
      <vt:lpstr>  1. 빅데이터를 활용한 기본 테크닉</vt:lpstr>
      <vt:lpstr>  1. 빅데이터를 활용한 기본 테크닉</vt:lpstr>
      <vt:lpstr>  1. 빅데이터를 활용한 기본 테크닉</vt:lpstr>
      <vt:lpstr>  2. 분석 대상과 방법에 따른 분석 목적</vt:lpstr>
      <vt:lpstr>  3. 데이터 분석 방법</vt:lpstr>
      <vt:lpstr>  3. 데이터 분석 방법</vt:lpstr>
      <vt:lpstr>  3. 데이터 분석 방법</vt:lpstr>
      <vt:lpstr>  3. 데이터 분석 방법</vt:lpstr>
      <vt:lpstr>  3. 데이터 분석 방법</vt:lpstr>
      <vt:lpstr>Ⅲ. Python을 이용한                                                    데이터 셋 선택 </vt:lpstr>
      <vt:lpstr>  1. Pycharm, jupyter 란?</vt:lpstr>
      <vt:lpstr>  1. Pycharm, jupyter 란?</vt:lpstr>
      <vt:lpstr>  2. 데이터 수집관련 유용한 사이트</vt:lpstr>
      <vt:lpstr>  2. 데이터 수집관련 유용한 사이트</vt:lpstr>
      <vt:lpstr>  3. 데이터 파일 확장자 종류</vt:lpstr>
      <vt:lpstr>  3. 데이터 파일 확장자 종류</vt:lpstr>
      <vt:lpstr>  3. 데이터 파일 확장자 종류</vt:lpstr>
      <vt:lpstr>  3. 데이터 파일 확장자 종류</vt:lpstr>
      <vt:lpstr>Welcome!!</vt:lpstr>
      <vt:lpstr> Our Services</vt:lpstr>
      <vt:lpstr> Our Team Layout</vt:lpstr>
      <vt:lpstr> TimeLine Layout</vt:lpstr>
      <vt:lpstr>PowerPoint 프레젠테이션</vt:lpstr>
      <vt:lpstr>  Chart Layout</vt:lpstr>
      <vt:lpstr>PowerPoint 프레젠테이션</vt:lpstr>
      <vt:lpstr> Image &amp; Content</vt:lpstr>
      <vt:lpstr> Table &amp; Chart</vt:lpstr>
      <vt:lpstr> Chart Layout</vt:lpstr>
      <vt:lpstr> Infographic Layout</vt:lpstr>
      <vt:lpstr> Image &amp; Content</vt:lpstr>
      <vt:lpstr> Infographic Layout</vt:lpstr>
      <vt:lpstr> Table Layout</vt:lpstr>
      <vt:lpstr>PowerPoint 프레젠테이션</vt:lpstr>
      <vt:lpstr> Table &amp; Chart</vt:lpstr>
      <vt:lpstr> Infographic Layout</vt:lpstr>
      <vt:lpstr>  Image &amp; Content</vt:lpstr>
      <vt:lpstr> Infographic Layout</vt:lpstr>
      <vt:lpstr> Table Layout</vt:lpstr>
      <vt:lpstr> Image &amp; Content </vt:lpstr>
      <vt:lpstr> Infographic Layout</vt:lpstr>
      <vt:lpstr> Worldmap Infographic</vt:lpstr>
      <vt:lpstr> Worldmap Infographic</vt:lpstr>
      <vt:lpstr>Columns Layout</vt:lpstr>
      <vt:lpstr>Columns Layout</vt:lpstr>
      <vt:lpstr>Thank you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18654</cp:lastModifiedBy>
  <cp:revision>154</cp:revision>
  <dcterms:created xsi:type="dcterms:W3CDTF">2016-11-07T07:00:36Z</dcterms:created>
  <dcterms:modified xsi:type="dcterms:W3CDTF">2021-05-16T13:29:07Z</dcterms:modified>
</cp:coreProperties>
</file>