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59" r:id="rId2"/>
    <p:sldMasterId id="2147483664" r:id="rId3"/>
  </p:sldMasterIdLst>
  <p:notesMasterIdLst>
    <p:notesMasterId r:id="rId65"/>
  </p:notesMasterIdLst>
  <p:handoutMasterIdLst>
    <p:handoutMasterId r:id="rId66"/>
  </p:handoutMasterIdLst>
  <p:sldIdLst>
    <p:sldId id="256" r:id="rId4"/>
    <p:sldId id="257" r:id="rId5"/>
    <p:sldId id="294" r:id="rId6"/>
    <p:sldId id="305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18" r:id="rId23"/>
    <p:sldId id="343" r:id="rId24"/>
    <p:sldId id="344" r:id="rId25"/>
    <p:sldId id="345" r:id="rId26"/>
    <p:sldId id="346" r:id="rId27"/>
    <p:sldId id="347" r:id="rId28"/>
    <p:sldId id="319" r:id="rId29"/>
    <p:sldId id="348" r:id="rId30"/>
    <p:sldId id="349" r:id="rId31"/>
    <p:sldId id="350" r:id="rId32"/>
    <p:sldId id="351" r:id="rId33"/>
    <p:sldId id="352" r:id="rId34"/>
    <p:sldId id="290" r:id="rId35"/>
    <p:sldId id="258" r:id="rId36"/>
    <p:sldId id="295" r:id="rId37"/>
    <p:sldId id="292" r:id="rId38"/>
    <p:sldId id="261" r:id="rId39"/>
    <p:sldId id="265" r:id="rId40"/>
    <p:sldId id="262" r:id="rId41"/>
    <p:sldId id="286" r:id="rId42"/>
    <p:sldId id="287" r:id="rId43"/>
    <p:sldId id="267" r:id="rId44"/>
    <p:sldId id="269" r:id="rId45"/>
    <p:sldId id="268" r:id="rId46"/>
    <p:sldId id="271" r:id="rId47"/>
    <p:sldId id="272" r:id="rId48"/>
    <p:sldId id="266" r:id="rId49"/>
    <p:sldId id="273" r:id="rId50"/>
    <p:sldId id="297" r:id="rId51"/>
    <p:sldId id="264" r:id="rId52"/>
    <p:sldId id="277" r:id="rId53"/>
    <p:sldId id="278" r:id="rId54"/>
    <p:sldId id="270" r:id="rId55"/>
    <p:sldId id="279" r:id="rId56"/>
    <p:sldId id="281" r:id="rId57"/>
    <p:sldId id="282" r:id="rId58"/>
    <p:sldId id="283" r:id="rId59"/>
    <p:sldId id="289" r:id="rId60"/>
    <p:sldId id="296" r:id="rId61"/>
    <p:sldId id="298" r:id="rId62"/>
    <p:sldId id="299" r:id="rId63"/>
    <p:sldId id="304" r:id="rId6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howGuides="1">
      <p:cViewPr varScale="1">
        <p:scale>
          <a:sx n="81" d="100"/>
          <a:sy n="81" d="100"/>
        </p:scale>
        <p:origin x="96" y="1110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0-FA82-41BD-B4DD-3FEFDE6EB98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2-FA82-41BD-B4DD-3FEFDE6EB98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4-FA82-41BD-B4DD-3FEFDE6EB986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37-4606-8532-B72D14D9F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alpha val="50000"/>
              </a:schemeClr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FA82-41BD-B4DD-3FEFDE6EB98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FA82-41BD-B4DD-3FEFDE6EB98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FA82-41BD-B4DD-3FEFDE6EB986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37-4606-8532-B72D14D9F9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C-B603-4D18-B9FB-60D563F332B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D-B603-4D18-B9FB-60D563F332B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E-B603-4D18-B9FB-60D563F332B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F-B603-4D18-B9FB-60D563F332B4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</c:v>
                </c:pt>
                <c:pt idx="1">
                  <c:v>15</c:v>
                </c:pt>
                <c:pt idx="2">
                  <c:v>25</c:v>
                </c:pt>
                <c:pt idx="3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37-4606-8532-B72D14D9F9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1"/>
        <c:overlap val="100"/>
        <c:axId val="50119424"/>
        <c:axId val="50120960"/>
      </c:barChart>
      <c:catAx>
        <c:axId val="501194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pPr>
            <a:endParaRPr lang="ko-KR"/>
          </a:p>
        </c:txPr>
        <c:crossAx val="50120960"/>
        <c:crosses val="autoZero"/>
        <c:auto val="1"/>
        <c:lblAlgn val="ctr"/>
        <c:lblOffset val="100"/>
        <c:noMultiLvlLbl val="0"/>
      </c:catAx>
      <c:valAx>
        <c:axId val="501209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501194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28C0-42AB-87BE-19E1BC74E4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28C0-42AB-87BE-19E1BC74E4F0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28C0-42AB-87BE-19E1BC74E4F0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30</c:v>
                </c:pt>
                <c:pt idx="2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C0-42AB-87BE-19E1BC74E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DD2D9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29AC-4205-89C5-89D0E0E7161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4-29AC-4205-89C5-89D0E0E7161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29AC-4205-89C5-89D0E0E7161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2-29AC-4205-89C5-89D0E0E7161D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AC-4205-89C5-89D0E0E716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AC-4205-89C5-89D0E0E71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58023296"/>
        <c:axId val="58041472"/>
      </c:barChart>
      <c:catAx>
        <c:axId val="580232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8041472"/>
        <c:crosses val="autoZero"/>
        <c:auto val="1"/>
        <c:lblAlgn val="ctr"/>
        <c:lblOffset val="100"/>
        <c:noMultiLvlLbl val="0"/>
      </c:catAx>
      <c:valAx>
        <c:axId val="5804147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58023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D3D57-F3BB-4E5E-B091-1500A3C92E8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924DC90-2427-4BE5-A522-6ACD4563EB45}">
      <dgm:prSet phldrT="[Text]" custT="1"/>
      <dgm:spPr>
        <a:solidFill>
          <a:schemeClr val="accent1">
            <a:alpha val="2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9E545862-1292-4DB6-B36C-D6247532E625}" type="par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D5A33EB-119A-4BA7-8787-7DF55D1248BC}" type="sib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D67B1F7-C4FF-4E1E-94F4-69209A4E7C47}">
      <dgm:prSet phldrT="[Text]" custT="1"/>
      <dgm:spPr>
        <a:solidFill>
          <a:schemeClr val="accent3">
            <a:alpha val="6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BD4D3042-AB5C-4E8F-B8BE-BC3A20988EB3}" type="par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379D14A-425C-47B8-B779-1E5D839E4BC8}" type="sib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53563D61-A301-4644-8AE7-FCAFDA9A58AB}">
      <dgm:prSet phldrT="[Text]" custT="1"/>
      <dgm:spPr>
        <a:solidFill>
          <a:schemeClr val="accent4">
            <a:lumMod val="75000"/>
            <a:alpha val="7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B60323EE-B859-4184-88BB-62221AE106AB}" type="par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426A8813-506E-429E-87DB-53AA3F5535D1}" type="sib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BC44171-365F-452D-AE92-EBE2E89770BA}">
      <dgm:prSet phldrT="[Text]" custT="1"/>
      <dgm:spPr>
        <a:solidFill>
          <a:schemeClr val="accent5"/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7679D3FA-0101-42D1-A23D-75BD8EF1DA28}" type="par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FF5F2014-EE5D-4FD1-9103-39F792365AE5}" type="sib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85631E1F-364A-4A2A-9989-E896E5049557}">
      <dgm:prSet phldrT="[Text]" custT="1"/>
      <dgm:spPr>
        <a:solidFill>
          <a:schemeClr val="accent2">
            <a:alpha val="4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EBE3CA2F-C22D-4DAD-BBB2-CC29F3FBCF68}" type="par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DC75A793-C6A2-4960-947A-450C2653BBC6}" type="sib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6346E340-6B27-47A2-93A8-AA7F0249167F}" type="pres">
      <dgm:prSet presAssocID="{28FD3D57-F3BB-4E5E-B091-1500A3C92E81}" presName="Name0" presStyleCnt="0">
        <dgm:presLayoutVars>
          <dgm:dir/>
          <dgm:animLvl val="lvl"/>
          <dgm:resizeHandles val="exact"/>
        </dgm:presLayoutVars>
      </dgm:prSet>
      <dgm:spPr/>
    </dgm:pt>
    <dgm:pt modelId="{8351BCDF-D287-464A-AB10-4261CFFC4E79}" type="pres">
      <dgm:prSet presAssocID="{E924DC90-2427-4BE5-A522-6ACD4563EB45}" presName="Name8" presStyleCnt="0"/>
      <dgm:spPr/>
    </dgm:pt>
    <dgm:pt modelId="{864F954D-81D4-4546-B08E-448FBA7A18FE}" type="pres">
      <dgm:prSet presAssocID="{E924DC90-2427-4BE5-A522-6ACD4563EB45}" presName="level" presStyleLbl="node1" presStyleIdx="0" presStyleCnt="5" custScaleX="98552" custScaleY="139063">
        <dgm:presLayoutVars>
          <dgm:chMax val="1"/>
          <dgm:bulletEnabled val="1"/>
        </dgm:presLayoutVars>
      </dgm:prSet>
      <dgm:spPr/>
    </dgm:pt>
    <dgm:pt modelId="{A8AE7F33-3372-4D78-96A6-FD2B204E9D9D}" type="pres">
      <dgm:prSet presAssocID="{E924DC90-2427-4BE5-A522-6ACD4563EB4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5295FEF-34B7-47B0-80DB-E881F25871A9}" type="pres">
      <dgm:prSet presAssocID="{85631E1F-364A-4A2A-9989-E896E5049557}" presName="Name8" presStyleCnt="0"/>
      <dgm:spPr/>
    </dgm:pt>
    <dgm:pt modelId="{3CE8FECB-ADC6-4195-8C29-ECF1EEE9F8FA}" type="pres">
      <dgm:prSet presAssocID="{85631E1F-364A-4A2A-9989-E896E5049557}" presName="level" presStyleLbl="node1" presStyleIdx="1" presStyleCnt="5">
        <dgm:presLayoutVars>
          <dgm:chMax val="1"/>
          <dgm:bulletEnabled val="1"/>
        </dgm:presLayoutVars>
      </dgm:prSet>
      <dgm:spPr/>
    </dgm:pt>
    <dgm:pt modelId="{DC549F7C-7B63-4EBA-944C-0C5CAC570546}" type="pres">
      <dgm:prSet presAssocID="{85631E1F-364A-4A2A-9989-E896E504955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F7100C5-692A-476D-9242-E6DE2BFA407E}" type="pres">
      <dgm:prSet presAssocID="{9D67B1F7-C4FF-4E1E-94F4-69209A4E7C47}" presName="Name8" presStyleCnt="0"/>
      <dgm:spPr/>
    </dgm:pt>
    <dgm:pt modelId="{753AA43A-5097-42D8-A3EF-20B11215D8F3}" type="pres">
      <dgm:prSet presAssocID="{9D67B1F7-C4FF-4E1E-94F4-69209A4E7C47}" presName="level" presStyleLbl="node1" presStyleIdx="2" presStyleCnt="5">
        <dgm:presLayoutVars>
          <dgm:chMax val="1"/>
          <dgm:bulletEnabled val="1"/>
        </dgm:presLayoutVars>
      </dgm:prSet>
      <dgm:spPr/>
    </dgm:pt>
    <dgm:pt modelId="{7E617F38-6BB2-4E03-8198-FF7E7F898924}" type="pres">
      <dgm:prSet presAssocID="{9D67B1F7-C4FF-4E1E-94F4-69209A4E7C4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9C42FD2-6503-4F77-8487-9B33E0527141}" type="pres">
      <dgm:prSet presAssocID="{53563D61-A301-4644-8AE7-FCAFDA9A58AB}" presName="Name8" presStyleCnt="0"/>
      <dgm:spPr/>
    </dgm:pt>
    <dgm:pt modelId="{E6279944-4AC5-4561-B5D0-64EE0E57E695}" type="pres">
      <dgm:prSet presAssocID="{53563D61-A301-4644-8AE7-FCAFDA9A58AB}" presName="level" presStyleLbl="node1" presStyleIdx="3" presStyleCnt="5">
        <dgm:presLayoutVars>
          <dgm:chMax val="1"/>
          <dgm:bulletEnabled val="1"/>
        </dgm:presLayoutVars>
      </dgm:prSet>
      <dgm:spPr/>
    </dgm:pt>
    <dgm:pt modelId="{2E9D1362-172A-4369-8415-6E089FA67356}" type="pres">
      <dgm:prSet presAssocID="{53563D61-A301-4644-8AE7-FCAFDA9A58A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55855A1-EC9E-41EF-AA5C-B0A6C62BC58F}" type="pres">
      <dgm:prSet presAssocID="{9BC44171-365F-452D-AE92-EBE2E89770BA}" presName="Name8" presStyleCnt="0"/>
      <dgm:spPr/>
    </dgm:pt>
    <dgm:pt modelId="{285279A8-A2FF-4704-92DF-4753853CE322}" type="pres">
      <dgm:prSet presAssocID="{9BC44171-365F-452D-AE92-EBE2E89770BA}" presName="level" presStyleLbl="node1" presStyleIdx="4" presStyleCnt="5">
        <dgm:presLayoutVars>
          <dgm:chMax val="1"/>
          <dgm:bulletEnabled val="1"/>
        </dgm:presLayoutVars>
      </dgm:prSet>
      <dgm:spPr/>
    </dgm:pt>
    <dgm:pt modelId="{48B1057C-5EDF-4EC8-9A6B-B059EB7B0F8E}" type="pres">
      <dgm:prSet presAssocID="{9BC44171-365F-452D-AE92-EBE2E89770B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B12BB04-F4A3-4EE4-8FBB-E48047D2CED0}" type="presOf" srcId="{85631E1F-364A-4A2A-9989-E896E5049557}" destId="{3CE8FECB-ADC6-4195-8C29-ECF1EEE9F8FA}" srcOrd="0" destOrd="0" presId="urn:microsoft.com/office/officeart/2005/8/layout/pyramid1"/>
    <dgm:cxn modelId="{CBBB9C1A-6E62-4C78-89B4-FD250F011216}" type="presOf" srcId="{53563D61-A301-4644-8AE7-FCAFDA9A58AB}" destId="{E6279944-4AC5-4561-B5D0-64EE0E57E695}" srcOrd="0" destOrd="0" presId="urn:microsoft.com/office/officeart/2005/8/layout/pyramid1"/>
    <dgm:cxn modelId="{1263D722-8372-4789-B9F5-BFD8D9C870F1}" srcId="{28FD3D57-F3BB-4E5E-B091-1500A3C92E81}" destId="{9D67B1F7-C4FF-4E1E-94F4-69209A4E7C47}" srcOrd="2" destOrd="0" parTransId="{BD4D3042-AB5C-4E8F-B8BE-BC3A20988EB3}" sibTransId="{B379D14A-425C-47B8-B779-1E5D839E4BC8}"/>
    <dgm:cxn modelId="{15D8F364-6809-49BA-A228-EAE95F4BE6B9}" srcId="{28FD3D57-F3BB-4E5E-B091-1500A3C92E81}" destId="{9BC44171-365F-452D-AE92-EBE2E89770BA}" srcOrd="4" destOrd="0" parTransId="{7679D3FA-0101-42D1-A23D-75BD8EF1DA28}" sibTransId="{FF5F2014-EE5D-4FD1-9103-39F792365AE5}"/>
    <dgm:cxn modelId="{6EB07949-15DD-417E-8D8E-7E15F1BD5B44}" type="presOf" srcId="{28FD3D57-F3BB-4E5E-B091-1500A3C92E81}" destId="{6346E340-6B27-47A2-93A8-AA7F0249167F}" srcOrd="0" destOrd="0" presId="urn:microsoft.com/office/officeart/2005/8/layout/pyramid1"/>
    <dgm:cxn modelId="{F3697A49-7026-40CE-A2B9-71761A0223E3}" srcId="{28FD3D57-F3BB-4E5E-B091-1500A3C92E81}" destId="{53563D61-A301-4644-8AE7-FCAFDA9A58AB}" srcOrd="3" destOrd="0" parTransId="{B60323EE-B859-4184-88BB-62221AE106AB}" sibTransId="{426A8813-506E-429E-87DB-53AA3F5535D1}"/>
    <dgm:cxn modelId="{685D1073-2D3C-412E-A123-0EF4D596743E}" srcId="{28FD3D57-F3BB-4E5E-B091-1500A3C92E81}" destId="{E924DC90-2427-4BE5-A522-6ACD4563EB45}" srcOrd="0" destOrd="0" parTransId="{9E545862-1292-4DB6-B36C-D6247532E625}" sibTransId="{BD5A33EB-119A-4BA7-8787-7DF55D1248BC}"/>
    <dgm:cxn modelId="{4776AD8D-1110-44FA-9D3A-90D205DD7811}" type="presOf" srcId="{9D67B1F7-C4FF-4E1E-94F4-69209A4E7C47}" destId="{7E617F38-6BB2-4E03-8198-FF7E7F898924}" srcOrd="1" destOrd="0" presId="urn:microsoft.com/office/officeart/2005/8/layout/pyramid1"/>
    <dgm:cxn modelId="{3DB803A8-7251-4664-9695-7E3CE5B67A32}" type="presOf" srcId="{9D67B1F7-C4FF-4E1E-94F4-69209A4E7C47}" destId="{753AA43A-5097-42D8-A3EF-20B11215D8F3}" srcOrd="0" destOrd="0" presId="urn:microsoft.com/office/officeart/2005/8/layout/pyramid1"/>
    <dgm:cxn modelId="{689B59B0-BF9D-489D-8A96-D6B2CF499ABF}" srcId="{28FD3D57-F3BB-4E5E-B091-1500A3C92E81}" destId="{85631E1F-364A-4A2A-9989-E896E5049557}" srcOrd="1" destOrd="0" parTransId="{EBE3CA2F-C22D-4DAD-BBB2-CC29F3FBCF68}" sibTransId="{DC75A793-C6A2-4960-947A-450C2653BBC6}"/>
    <dgm:cxn modelId="{3F86B2C8-9594-40E7-ABA9-416E2AF9DB5E}" type="presOf" srcId="{53563D61-A301-4644-8AE7-FCAFDA9A58AB}" destId="{2E9D1362-172A-4369-8415-6E089FA67356}" srcOrd="1" destOrd="0" presId="urn:microsoft.com/office/officeart/2005/8/layout/pyramid1"/>
    <dgm:cxn modelId="{85CC20C9-20D6-4938-8B06-4A4BF5FAFC13}" type="presOf" srcId="{85631E1F-364A-4A2A-9989-E896E5049557}" destId="{DC549F7C-7B63-4EBA-944C-0C5CAC570546}" srcOrd="1" destOrd="0" presId="urn:microsoft.com/office/officeart/2005/8/layout/pyramid1"/>
    <dgm:cxn modelId="{8E98FCCE-A77B-4260-A391-F8BA607617F6}" type="presOf" srcId="{9BC44171-365F-452D-AE92-EBE2E89770BA}" destId="{285279A8-A2FF-4704-92DF-4753853CE322}" srcOrd="0" destOrd="0" presId="urn:microsoft.com/office/officeart/2005/8/layout/pyramid1"/>
    <dgm:cxn modelId="{AB58DADB-8940-4EA4-964D-7D5DE1B04A74}" type="presOf" srcId="{E924DC90-2427-4BE5-A522-6ACD4563EB45}" destId="{864F954D-81D4-4546-B08E-448FBA7A18FE}" srcOrd="0" destOrd="0" presId="urn:microsoft.com/office/officeart/2005/8/layout/pyramid1"/>
    <dgm:cxn modelId="{7DDA8BED-A6C3-48FB-9E88-2BFC677B78DD}" type="presOf" srcId="{E924DC90-2427-4BE5-A522-6ACD4563EB45}" destId="{A8AE7F33-3372-4D78-96A6-FD2B204E9D9D}" srcOrd="1" destOrd="0" presId="urn:microsoft.com/office/officeart/2005/8/layout/pyramid1"/>
    <dgm:cxn modelId="{711511F5-BAAE-49AB-B24B-404CAE42F639}" type="presOf" srcId="{9BC44171-365F-452D-AE92-EBE2E89770BA}" destId="{48B1057C-5EDF-4EC8-9A6B-B059EB7B0F8E}" srcOrd="1" destOrd="0" presId="urn:microsoft.com/office/officeart/2005/8/layout/pyramid1"/>
    <dgm:cxn modelId="{1AB87000-C07D-480B-A189-0BE15EF4F38D}" type="presParOf" srcId="{6346E340-6B27-47A2-93A8-AA7F0249167F}" destId="{8351BCDF-D287-464A-AB10-4261CFFC4E79}" srcOrd="0" destOrd="0" presId="urn:microsoft.com/office/officeart/2005/8/layout/pyramid1"/>
    <dgm:cxn modelId="{CE03B430-D862-44BC-9846-5F8183487706}" type="presParOf" srcId="{8351BCDF-D287-464A-AB10-4261CFFC4E79}" destId="{864F954D-81D4-4546-B08E-448FBA7A18FE}" srcOrd="0" destOrd="0" presId="urn:microsoft.com/office/officeart/2005/8/layout/pyramid1"/>
    <dgm:cxn modelId="{E5C38D08-0578-4479-89E2-23976998D164}" type="presParOf" srcId="{8351BCDF-D287-464A-AB10-4261CFFC4E79}" destId="{A8AE7F33-3372-4D78-96A6-FD2B204E9D9D}" srcOrd="1" destOrd="0" presId="urn:microsoft.com/office/officeart/2005/8/layout/pyramid1"/>
    <dgm:cxn modelId="{A80B9CFC-7CB4-4981-BDDB-531F1B40E71D}" type="presParOf" srcId="{6346E340-6B27-47A2-93A8-AA7F0249167F}" destId="{45295FEF-34B7-47B0-80DB-E881F25871A9}" srcOrd="1" destOrd="0" presId="urn:microsoft.com/office/officeart/2005/8/layout/pyramid1"/>
    <dgm:cxn modelId="{359F762E-F734-4A8D-A774-8A40F4E1BE98}" type="presParOf" srcId="{45295FEF-34B7-47B0-80DB-E881F25871A9}" destId="{3CE8FECB-ADC6-4195-8C29-ECF1EEE9F8FA}" srcOrd="0" destOrd="0" presId="urn:microsoft.com/office/officeart/2005/8/layout/pyramid1"/>
    <dgm:cxn modelId="{819969D3-1031-41BF-9DC8-AC48B864D7B3}" type="presParOf" srcId="{45295FEF-34B7-47B0-80DB-E881F25871A9}" destId="{DC549F7C-7B63-4EBA-944C-0C5CAC570546}" srcOrd="1" destOrd="0" presId="urn:microsoft.com/office/officeart/2005/8/layout/pyramid1"/>
    <dgm:cxn modelId="{A040AF9B-FC14-41CA-BF2E-E76AC0EBFC64}" type="presParOf" srcId="{6346E340-6B27-47A2-93A8-AA7F0249167F}" destId="{BF7100C5-692A-476D-9242-E6DE2BFA407E}" srcOrd="2" destOrd="0" presId="urn:microsoft.com/office/officeart/2005/8/layout/pyramid1"/>
    <dgm:cxn modelId="{04288B41-7DFD-4FC2-8A8D-B63A0A0FE801}" type="presParOf" srcId="{BF7100C5-692A-476D-9242-E6DE2BFA407E}" destId="{753AA43A-5097-42D8-A3EF-20B11215D8F3}" srcOrd="0" destOrd="0" presId="urn:microsoft.com/office/officeart/2005/8/layout/pyramid1"/>
    <dgm:cxn modelId="{79B9A5B4-E40C-4337-B33E-9C47F69544F4}" type="presParOf" srcId="{BF7100C5-692A-476D-9242-E6DE2BFA407E}" destId="{7E617F38-6BB2-4E03-8198-FF7E7F898924}" srcOrd="1" destOrd="0" presId="urn:microsoft.com/office/officeart/2005/8/layout/pyramid1"/>
    <dgm:cxn modelId="{33678D0F-E218-49DE-A7FE-8B4282EE1B07}" type="presParOf" srcId="{6346E340-6B27-47A2-93A8-AA7F0249167F}" destId="{29C42FD2-6503-4F77-8487-9B33E0527141}" srcOrd="3" destOrd="0" presId="urn:microsoft.com/office/officeart/2005/8/layout/pyramid1"/>
    <dgm:cxn modelId="{5DBBD9DD-03C4-45BA-B818-4E70AF7D2AB0}" type="presParOf" srcId="{29C42FD2-6503-4F77-8487-9B33E0527141}" destId="{E6279944-4AC5-4561-B5D0-64EE0E57E695}" srcOrd="0" destOrd="0" presId="urn:microsoft.com/office/officeart/2005/8/layout/pyramid1"/>
    <dgm:cxn modelId="{0A30A20B-147C-46D0-8028-044EC5FEFB16}" type="presParOf" srcId="{29C42FD2-6503-4F77-8487-9B33E0527141}" destId="{2E9D1362-172A-4369-8415-6E089FA67356}" srcOrd="1" destOrd="0" presId="urn:microsoft.com/office/officeart/2005/8/layout/pyramid1"/>
    <dgm:cxn modelId="{6629739C-DFF9-4FED-981E-805B672D0FBF}" type="presParOf" srcId="{6346E340-6B27-47A2-93A8-AA7F0249167F}" destId="{E55855A1-EC9E-41EF-AA5C-B0A6C62BC58F}" srcOrd="4" destOrd="0" presId="urn:microsoft.com/office/officeart/2005/8/layout/pyramid1"/>
    <dgm:cxn modelId="{0397D217-477B-4E88-A040-3CEEAD355F7E}" type="presParOf" srcId="{E55855A1-EC9E-41EF-AA5C-B0A6C62BC58F}" destId="{285279A8-A2FF-4704-92DF-4753853CE322}" srcOrd="0" destOrd="0" presId="urn:microsoft.com/office/officeart/2005/8/layout/pyramid1"/>
    <dgm:cxn modelId="{02168ACE-22E8-4009-A54D-1E9E8F107123}" type="presParOf" srcId="{E55855A1-EC9E-41EF-AA5C-B0A6C62BC58F}" destId="{48B1057C-5EDF-4EC8-9A6B-B059EB7B0F8E}" srcOrd="1" destOrd="0" presId="urn:microsoft.com/office/officeart/2005/8/layout/pyramid1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F954D-81D4-4546-B08E-448FBA7A18FE}">
      <dsp:nvSpPr>
        <dsp:cNvPr id="0" name=""/>
        <dsp:cNvSpPr/>
      </dsp:nvSpPr>
      <dsp:spPr>
        <a:xfrm>
          <a:off x="1419907" y="0"/>
          <a:ext cx="968113" cy="919937"/>
        </a:xfrm>
        <a:prstGeom prst="trapezoid">
          <a:avLst>
            <a:gd name="adj" fmla="val 53392"/>
          </a:avLst>
        </a:prstGeom>
        <a:solidFill>
          <a:schemeClr val="accent1">
            <a:alpha val="2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419907" y="0"/>
        <a:ext cx="968113" cy="919937"/>
      </dsp:txXfrm>
    </dsp:sp>
    <dsp:sp modelId="{3CE8FECB-ADC6-4195-8C29-ECF1EEE9F8FA}">
      <dsp:nvSpPr>
        <dsp:cNvPr id="0" name=""/>
        <dsp:cNvSpPr/>
      </dsp:nvSpPr>
      <dsp:spPr>
        <a:xfrm>
          <a:off x="1059596" y="919937"/>
          <a:ext cx="1688735" cy="661525"/>
        </a:xfrm>
        <a:prstGeom prst="trapezoid">
          <a:avLst>
            <a:gd name="adj" fmla="val 53392"/>
          </a:avLst>
        </a:prstGeom>
        <a:solidFill>
          <a:schemeClr val="accent2">
            <a:alpha val="4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355125" y="919937"/>
        <a:ext cx="1097678" cy="661525"/>
      </dsp:txXfrm>
    </dsp:sp>
    <dsp:sp modelId="{753AA43A-5097-42D8-A3EF-20B11215D8F3}">
      <dsp:nvSpPr>
        <dsp:cNvPr id="0" name=""/>
        <dsp:cNvSpPr/>
      </dsp:nvSpPr>
      <dsp:spPr>
        <a:xfrm>
          <a:off x="706397" y="1581463"/>
          <a:ext cx="2395133" cy="661525"/>
        </a:xfrm>
        <a:prstGeom prst="trapezoid">
          <a:avLst>
            <a:gd name="adj" fmla="val 53392"/>
          </a:avLst>
        </a:prstGeom>
        <a:solidFill>
          <a:schemeClr val="accent3">
            <a:alpha val="6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125546" y="1581463"/>
        <a:ext cx="1556836" cy="661525"/>
      </dsp:txXfrm>
    </dsp:sp>
    <dsp:sp modelId="{E6279944-4AC5-4561-B5D0-64EE0E57E695}">
      <dsp:nvSpPr>
        <dsp:cNvPr id="0" name=""/>
        <dsp:cNvSpPr/>
      </dsp:nvSpPr>
      <dsp:spPr>
        <a:xfrm>
          <a:off x="353198" y="2242989"/>
          <a:ext cx="3101531" cy="661525"/>
        </a:xfrm>
        <a:prstGeom prst="trapezoid">
          <a:avLst>
            <a:gd name="adj" fmla="val 53392"/>
          </a:avLst>
        </a:prstGeom>
        <a:solidFill>
          <a:schemeClr val="accent4">
            <a:lumMod val="75000"/>
            <a:alpha val="7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895966" y="2242989"/>
        <a:ext cx="2015995" cy="661525"/>
      </dsp:txXfrm>
    </dsp:sp>
    <dsp:sp modelId="{285279A8-A2FF-4704-92DF-4753853CE322}">
      <dsp:nvSpPr>
        <dsp:cNvPr id="0" name=""/>
        <dsp:cNvSpPr/>
      </dsp:nvSpPr>
      <dsp:spPr>
        <a:xfrm>
          <a:off x="0" y="2904515"/>
          <a:ext cx="3807928" cy="661525"/>
        </a:xfrm>
        <a:prstGeom prst="trapezoid">
          <a:avLst>
            <a:gd name="adj" fmla="val 53392"/>
          </a:avLst>
        </a:prstGeom>
        <a:solidFill>
          <a:schemeClr val="accent5"/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666387" y="2904515"/>
        <a:ext cx="2475153" cy="661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1E857-FA80-42FD-B162-41B2A2E1E1C0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5F6BE-D3C4-49DD-B713-542D433C8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3F161-EA16-4540-AD6C-54BDB9687A6A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AE9C2-5881-4A10-94B1-2302DB879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5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6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01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195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361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81" y="543613"/>
            <a:ext cx="174011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C64DFBE-D021-44BF-84ED-0689DA9792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8088BE3-25C4-4317-8E12-7D1A9D090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64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1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71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1484"/>
            <a:ext cx="339430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780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20696" y="1552933"/>
            <a:ext cx="1298551" cy="2242953"/>
            <a:chOff x="2627784" y="1825002"/>
            <a:chExt cx="1198166" cy="2069560"/>
          </a:xfrm>
        </p:grpSpPr>
        <p:sp>
          <p:nvSpPr>
            <p:cNvPr id="9" name="Rounded Rectangle 8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3" name="Oval 12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Picture Placeholder 2"/>
          <p:cNvSpPr>
            <a:spLocks noGrp="1"/>
          </p:cNvSpPr>
          <p:nvPr userDrawn="1">
            <p:ph type="pic" idx="1" hasCustomPrompt="1"/>
          </p:nvPr>
        </p:nvSpPr>
        <p:spPr>
          <a:xfrm>
            <a:off x="994588" y="174283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84419" y="229178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24" name="Rounded Rectangle 23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27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74250" y="1586548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31" name="Rounded Rectangle 3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ounded Rectangle 3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4080" y="2548201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4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19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292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968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2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2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46842" y="807554"/>
            <a:ext cx="7050317" cy="352839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403648" y="1131590"/>
            <a:ext cx="6336704" cy="28803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043608" y="2924944"/>
            <a:ext cx="7056784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43608" y="3513851"/>
            <a:ext cx="7056784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pic>
        <p:nvPicPr>
          <p:cNvPr id="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915" y="1318423"/>
            <a:ext cx="985234" cy="146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13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9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84000" y="25735"/>
            <a:ext cx="7560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4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9108504" cy="82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2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7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4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30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7764" y="1731146"/>
            <a:ext cx="2952328" cy="1905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2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3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8" r:id="rId2"/>
    <p:sldLayoutId id="214748368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3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0" r:id="rId4"/>
    <p:sldLayoutId id="2147483674" r:id="rId5"/>
    <p:sldLayoutId id="2147483673" r:id="rId6"/>
    <p:sldLayoutId id="2147483672" r:id="rId7"/>
    <p:sldLayoutId id="2147483675" r:id="rId8"/>
    <p:sldLayoutId id="2147483677" r:id="rId9"/>
    <p:sldLayoutId id="2147483676" r:id="rId10"/>
    <p:sldLayoutId id="2147483682" r:id="rId11"/>
    <p:sldLayoutId id="2147483683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78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-1949" y="3185184"/>
            <a:ext cx="9143998" cy="540000"/>
          </a:xfrm>
          <a:prstGeom prst="rect">
            <a:avLst/>
          </a:prstGeom>
        </p:spPr>
        <p:txBody>
          <a:bodyPr/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설문지 작성 요령과 데이터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EDA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26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7695D39D-D26B-448F-876C-F0DDAE241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87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5542923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1. 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조사연구와 연구과정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Ⅳ.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데이터의 이해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연구과정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C6B6EBA-9687-45C9-87AE-FC5975948DFB}"/>
              </a:ext>
            </a:extLst>
          </p:cNvPr>
          <p:cNvSpPr txBox="1"/>
          <p:nvPr/>
        </p:nvSpPr>
        <p:spPr>
          <a:xfrm>
            <a:off x="1331640" y="2177615"/>
            <a:ext cx="6942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개발된 측정도구는 실제 본조사의 시행에 앞서 사전 시험조사를 통하여 문제점을 보완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10~15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 정도에게 시험삼아 돌려본다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문항이 전체를 포함하는지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오타나 편향적인 단어는 없는지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B9DA5E9-4D29-412D-B1E2-2DD244D8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BA9209-3931-4872-8615-836F10DD0357}"/>
              </a:ext>
            </a:extLst>
          </p:cNvPr>
          <p:cNvSpPr txBox="1"/>
          <p:nvPr/>
        </p:nvSpPr>
        <p:spPr>
          <a:xfrm>
            <a:off x="1078472" y="1639330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6)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사전 시험조사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사전조사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533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5542923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1. 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조사연구와 연구과정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Ⅳ.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데이터의 이해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연구과정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C6B6EBA-9687-45C9-87AE-FC5975948DFB}"/>
              </a:ext>
            </a:extLst>
          </p:cNvPr>
          <p:cNvSpPr txBox="1"/>
          <p:nvPr/>
        </p:nvSpPr>
        <p:spPr>
          <a:xfrm>
            <a:off x="1331640" y="2177615"/>
            <a:ext cx="6942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가능하다면 조사경험이 풍부한 사람들로 조사원을 선발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조사자에게 양질의 정보를 수집할 수 있도록 사전교육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B9DA5E9-4D29-412D-B1E2-2DD244D8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BA9209-3931-4872-8615-836F10DD0357}"/>
              </a:ext>
            </a:extLst>
          </p:cNvPr>
          <p:cNvSpPr txBox="1"/>
          <p:nvPr/>
        </p:nvSpPr>
        <p:spPr>
          <a:xfrm>
            <a:off x="1078472" y="1639330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7)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조사원 선발과 훈련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실사시행</a:t>
            </a:r>
          </a:p>
        </p:txBody>
      </p:sp>
    </p:spTree>
    <p:extLst>
      <p:ext uri="{BB962C8B-B14F-4D97-AF65-F5344CB8AC3E}">
        <p14:creationId xmlns:p14="http://schemas.microsoft.com/office/powerpoint/2010/main" val="4148885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5542923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1. 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조사연구와 연구과정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Ⅳ.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데이터의 이해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연구과정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C6B6EBA-9687-45C9-87AE-FC5975948DFB}"/>
              </a:ext>
            </a:extLst>
          </p:cNvPr>
          <p:cNvSpPr txBox="1"/>
          <p:nvPr/>
        </p:nvSpPr>
        <p:spPr>
          <a:xfrm>
            <a:off x="1331640" y="2177615"/>
            <a:ext cx="6942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수집된 정보와 자료를 적절한 형태로 편집하고 분석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서술형 응답은 범주별로 분류하여 컴퓨터에 입력할 수 있는 형태로 부호화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연구주제나 목적에 맞는 통계적 분석 방법에 의하여 입력한 데이터를 몇 개의 수치나 도표의 형태로 정리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요약하고 분석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B9DA5E9-4D29-412D-B1E2-2DD244D8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BA9209-3931-4872-8615-836F10DD0357}"/>
              </a:ext>
            </a:extLst>
          </p:cNvPr>
          <p:cNvSpPr txBox="1"/>
          <p:nvPr/>
        </p:nvSpPr>
        <p:spPr>
          <a:xfrm>
            <a:off x="1078472" y="1639330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8)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 편집 및 분석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65CD2B-0C81-4B8B-90D2-CAE635B982AA}"/>
              </a:ext>
            </a:extLst>
          </p:cNvPr>
          <p:cNvSpPr txBox="1"/>
          <p:nvPr/>
        </p:nvSpPr>
        <p:spPr>
          <a:xfrm>
            <a:off x="1078472" y="3649662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9)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보고서 작성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08B2D1-1643-41BF-9528-AA2B946BEAE5}"/>
              </a:ext>
            </a:extLst>
          </p:cNvPr>
          <p:cNvSpPr txBox="1"/>
          <p:nvPr/>
        </p:nvSpPr>
        <p:spPr>
          <a:xfrm>
            <a:off x="1350008" y="4133708"/>
            <a:ext cx="487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분석결과를 토대로 최종 보고서를 작성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6841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5542923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2. 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조사연구의 요소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Ⅳ.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데이터의 이해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개념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C6B6EBA-9687-45C9-87AE-FC5975948DFB}"/>
              </a:ext>
            </a:extLst>
          </p:cNvPr>
          <p:cNvSpPr txBox="1"/>
          <p:nvPr/>
        </p:nvSpPr>
        <p:spPr>
          <a:xfrm>
            <a:off x="995876" y="1707654"/>
            <a:ext cx="6942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우리 주위의 일정한 형상들을 일반화 함으로써 현상들을 대표할 수 있는 추상화된 표현이나 용어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B9DA5E9-4D29-412D-B1E2-2DD244D8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448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5542923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2. 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조사연구의 요소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Ⅳ.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데이터의 이해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가설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C6B6EBA-9687-45C9-87AE-FC5975948DFB}"/>
              </a:ext>
            </a:extLst>
          </p:cNvPr>
          <p:cNvSpPr txBox="1"/>
          <p:nvPr/>
        </p:nvSpPr>
        <p:spPr>
          <a:xfrm>
            <a:off x="1331640" y="2143414"/>
            <a:ext cx="6942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현상 간이나 둘 이상의 변수관계를 설명하는 검증되지 않은 명제로 특정 형상에 대한 설명을 가능하게 하도록 독립변수와 종속변수와의 관계형태로 표현하는 것이다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B9DA5E9-4D29-412D-B1E2-2DD244D8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4C49D2-336C-4186-90E9-1086E3B50B73}"/>
              </a:ext>
            </a:extLst>
          </p:cNvPr>
          <p:cNvSpPr txBox="1"/>
          <p:nvPr/>
        </p:nvSpPr>
        <p:spPr>
          <a:xfrm>
            <a:off x="1115616" y="1635646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가설의 의의</a:t>
            </a:r>
          </a:p>
        </p:txBody>
      </p:sp>
    </p:spTree>
    <p:extLst>
      <p:ext uri="{BB962C8B-B14F-4D97-AF65-F5344CB8AC3E}">
        <p14:creationId xmlns:p14="http://schemas.microsoft.com/office/powerpoint/2010/main" val="186116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5542923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2. 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조사연구의 요소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Ⅳ.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데이터의 이해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가설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C6B6EBA-9687-45C9-87AE-FC5975948DFB}"/>
              </a:ext>
            </a:extLst>
          </p:cNvPr>
          <p:cNvSpPr txBox="1"/>
          <p:nvPr/>
        </p:nvSpPr>
        <p:spPr>
          <a:xfrm>
            <a:off x="1331640" y="2143414"/>
            <a:ext cx="6942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귀무가설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별다른 문제가 없는 한 나타날 것으로 예상되는 현상에 대한 기존의 입장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보통 밝히고자 하는 사실의 반대의 내용으로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귀무가설을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설정한다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(H0)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대립가설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연구가설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어떤 사회현상에 관한 연구자의 이론으로부터 도출된 가설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밝히고자 하는 사실을 대립가설로 설정한다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(H1)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B9DA5E9-4D29-412D-B1E2-2DD244D8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4C49D2-336C-4186-90E9-1086E3B50B73}"/>
              </a:ext>
            </a:extLst>
          </p:cNvPr>
          <p:cNvSpPr txBox="1"/>
          <p:nvPr/>
        </p:nvSpPr>
        <p:spPr>
          <a:xfrm>
            <a:off x="1115616" y="1635646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가설의 종류</a:t>
            </a:r>
          </a:p>
        </p:txBody>
      </p:sp>
    </p:spTree>
    <p:extLst>
      <p:ext uri="{BB962C8B-B14F-4D97-AF65-F5344CB8AC3E}">
        <p14:creationId xmlns:p14="http://schemas.microsoft.com/office/powerpoint/2010/main" val="3705818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5542923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2. 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조사연구의 요소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Ⅳ.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데이터의 이해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정의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B9DA5E9-4D29-412D-B1E2-2DD244D8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CEFF32-DEB8-4649-929E-C1CDBC5996D0}"/>
              </a:ext>
            </a:extLst>
          </p:cNvPr>
          <p:cNvSpPr txBox="1"/>
          <p:nvPr/>
        </p:nvSpPr>
        <p:spPr>
          <a:xfrm>
            <a:off x="1331640" y="2143414"/>
            <a:ext cx="69421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어떤 개념을 가시적으로 측정하기 위하여 측정하고자 하는 개념이 갖는 특성을 대표할 수 있는 경험적 지표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막연한 개념을 한 단계 낮은 측정가능한 하위개념들에 의하여 개념을 정의 하는 것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조작적 정의에 의하여 개념에 대한 측정이 가능해진다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760D75-9949-4F1B-8A6B-733A8BD80089}"/>
              </a:ext>
            </a:extLst>
          </p:cNvPr>
          <p:cNvSpPr txBox="1"/>
          <p:nvPr/>
        </p:nvSpPr>
        <p:spPr>
          <a:xfrm>
            <a:off x="1115616" y="1635646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조작적 정의</a:t>
            </a:r>
          </a:p>
        </p:txBody>
      </p:sp>
    </p:spTree>
    <p:extLst>
      <p:ext uri="{BB962C8B-B14F-4D97-AF65-F5344CB8AC3E}">
        <p14:creationId xmlns:p14="http://schemas.microsoft.com/office/powerpoint/2010/main" val="1680027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5542923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2. 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조사연구의 요소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Ⅳ.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데이터의 이해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변수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C6B6EBA-9687-45C9-87AE-FC5975948DFB}"/>
              </a:ext>
            </a:extLst>
          </p:cNvPr>
          <p:cNvSpPr txBox="1"/>
          <p:nvPr/>
        </p:nvSpPr>
        <p:spPr>
          <a:xfrm>
            <a:off x="1331640" y="2143414"/>
            <a:ext cx="6942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독립변수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 변수에 영향을 미치는 변수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종속변수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독립변수에 의하여 영향을 받는 변수로 결과적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예측변수라고도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함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B9DA5E9-4D29-412D-B1E2-2DD244D8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4C49D2-336C-4186-90E9-1086E3B50B73}"/>
              </a:ext>
            </a:extLst>
          </p:cNvPr>
          <p:cNvSpPr txBox="1"/>
          <p:nvPr/>
        </p:nvSpPr>
        <p:spPr>
          <a:xfrm>
            <a:off x="1115616" y="1635646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변수의 종류</a:t>
            </a:r>
          </a:p>
        </p:txBody>
      </p:sp>
    </p:spTree>
    <p:extLst>
      <p:ext uri="{BB962C8B-B14F-4D97-AF65-F5344CB8AC3E}">
        <p14:creationId xmlns:p14="http://schemas.microsoft.com/office/powerpoint/2010/main" val="2840511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5542923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2. 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조사연구의 요소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Ⅳ.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데이터의 이해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예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C6B6EBA-9687-45C9-87AE-FC5975948DFB}"/>
              </a:ext>
            </a:extLst>
          </p:cNvPr>
          <p:cNvSpPr txBox="1"/>
          <p:nvPr/>
        </p:nvSpPr>
        <p:spPr>
          <a:xfrm>
            <a:off x="1331640" y="2116008"/>
            <a:ext cx="69421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가설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부부간의 관계가 좋지 않은 가정의 청소년들은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비행률이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높을 것이다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독립변수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부부관계가 좋지 않은 것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추상적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종속변수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청소년의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비행률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추상적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측정 가능한 대체개념의 정립이 필요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조작적 정의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부부간의 다툼의 횟수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부부간의 대화의 횟수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지위행위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술 마시기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담배 피우기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도피행위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환각 약품이용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무단결석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폭력비행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폭력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돈 뺏기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B9DA5E9-4D29-412D-B1E2-2DD244D8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4C49D2-336C-4186-90E9-1086E3B50B73}"/>
              </a:ext>
            </a:extLst>
          </p:cNvPr>
          <p:cNvSpPr txBox="1"/>
          <p:nvPr/>
        </p:nvSpPr>
        <p:spPr>
          <a:xfrm>
            <a:off x="1115616" y="1635646"/>
            <a:ext cx="443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가정환경과 청소년 비행과의 관계에 대한 연구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226DE7-B3EF-4912-8AD2-B52B42FA6BDC}"/>
              </a:ext>
            </a:extLst>
          </p:cNvPr>
          <p:cNvSpPr/>
          <p:nvPr/>
        </p:nvSpPr>
        <p:spPr>
          <a:xfrm>
            <a:off x="2555776" y="2411166"/>
            <a:ext cx="2880320" cy="30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6C2E6A-F832-4ECC-9328-98917A369EFA}"/>
              </a:ext>
            </a:extLst>
          </p:cNvPr>
          <p:cNvSpPr/>
          <p:nvPr/>
        </p:nvSpPr>
        <p:spPr>
          <a:xfrm>
            <a:off x="2577689" y="2715766"/>
            <a:ext cx="2808312" cy="257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1D9812-174F-4C70-A01B-E5101BA3317D}"/>
              </a:ext>
            </a:extLst>
          </p:cNvPr>
          <p:cNvSpPr/>
          <p:nvPr/>
        </p:nvSpPr>
        <p:spPr>
          <a:xfrm>
            <a:off x="1979712" y="2972960"/>
            <a:ext cx="3168352" cy="304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9E119D-11CF-4C1E-8450-B187FB34DA20}"/>
              </a:ext>
            </a:extLst>
          </p:cNvPr>
          <p:cNvSpPr/>
          <p:nvPr/>
        </p:nvSpPr>
        <p:spPr>
          <a:xfrm>
            <a:off x="5148064" y="2972960"/>
            <a:ext cx="2520280" cy="257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A1B1E6-DE7B-49A5-A6EE-8036DB4CA2E8}"/>
              </a:ext>
            </a:extLst>
          </p:cNvPr>
          <p:cNvSpPr/>
          <p:nvPr/>
        </p:nvSpPr>
        <p:spPr>
          <a:xfrm>
            <a:off x="1692525" y="3277520"/>
            <a:ext cx="2519435" cy="552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882C7A-AECC-4E00-953F-8D241892616E}"/>
              </a:ext>
            </a:extLst>
          </p:cNvPr>
          <p:cNvSpPr/>
          <p:nvPr/>
        </p:nvSpPr>
        <p:spPr>
          <a:xfrm>
            <a:off x="1680575" y="4043900"/>
            <a:ext cx="3539497" cy="881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91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5542923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2. 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조사연구의 요소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Ⅳ.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데이터의 이해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예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C6B6EBA-9687-45C9-87AE-FC5975948DFB}"/>
              </a:ext>
            </a:extLst>
          </p:cNvPr>
          <p:cNvSpPr txBox="1"/>
          <p:nvPr/>
        </p:nvSpPr>
        <p:spPr>
          <a:xfrm>
            <a:off x="1331640" y="2116008"/>
            <a:ext cx="69421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조작화의 유의점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부부간의 대화 횟수가 많다고 하여 부부관계가 반드시 좋다고 할 수 있느냐 하는 의문제기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조작적 정의가 이러한 한계점을 가지고 있음에도 다른 더 좋은 방법이 없기 때문에 사회과학의 연구에서 조작적 정의가 널리 사용되고 있음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B9DA5E9-4D29-412D-B1E2-2DD244D8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4C49D2-336C-4186-90E9-1086E3B50B73}"/>
              </a:ext>
            </a:extLst>
          </p:cNvPr>
          <p:cNvSpPr txBox="1"/>
          <p:nvPr/>
        </p:nvSpPr>
        <p:spPr>
          <a:xfrm>
            <a:off x="1115616" y="1635646"/>
            <a:ext cx="443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가정환경과 청소년 비행과의 관계에 대한 연구</a:t>
            </a:r>
          </a:p>
        </p:txBody>
      </p:sp>
    </p:spTree>
    <p:extLst>
      <p:ext uri="{BB962C8B-B14F-4D97-AF65-F5344CB8AC3E}">
        <p14:creationId xmlns:p14="http://schemas.microsoft.com/office/powerpoint/2010/main" val="275602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7544" y="105518"/>
            <a:ext cx="2267920" cy="776530"/>
          </a:xfrm>
        </p:spPr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ko-KR" altLang="en-US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255431" y="1102695"/>
            <a:ext cx="563666" cy="538036"/>
            <a:chOff x="4298598" y="1406129"/>
            <a:chExt cx="538036" cy="538036"/>
          </a:xfrm>
        </p:grpSpPr>
        <p:sp>
          <p:nvSpPr>
            <p:cNvPr id="63" name="Oval 62"/>
            <p:cNvSpPr/>
            <p:nvPr/>
          </p:nvSpPr>
          <p:spPr>
            <a:xfrm>
              <a:off x="4298598" y="1406129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87596" y="1490481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i="0" dirty="0">
                  <a:solidFill>
                    <a:srgbClr val="111111"/>
                  </a:solidFill>
                  <a:effectLst/>
                  <a:latin typeface="u2000"/>
                </a:rPr>
                <a:t>Ⅳ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253717" y="2771682"/>
            <a:ext cx="563666" cy="538036"/>
            <a:chOff x="4298598" y="2241725"/>
            <a:chExt cx="538036" cy="538036"/>
          </a:xfrm>
        </p:grpSpPr>
        <p:sp>
          <p:nvSpPr>
            <p:cNvPr id="71" name="Oval 70"/>
            <p:cNvSpPr/>
            <p:nvPr/>
          </p:nvSpPr>
          <p:spPr>
            <a:xfrm>
              <a:off x="4298598" y="2241725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87596" y="2326077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i="0" dirty="0">
                  <a:solidFill>
                    <a:srgbClr val="111111"/>
                  </a:solidFill>
                  <a:effectLst/>
                  <a:latin typeface="u2000"/>
                </a:rPr>
                <a:t>Ⅴ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881075" y="1102695"/>
            <a:ext cx="2457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조사 연구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10B41E-D2D1-459B-948B-45E24F186E4A}"/>
              </a:ext>
            </a:extLst>
          </p:cNvPr>
          <p:cNvSpPr txBox="1"/>
          <p:nvPr/>
        </p:nvSpPr>
        <p:spPr>
          <a:xfrm>
            <a:off x="1913640" y="2799364"/>
            <a:ext cx="245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설문지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설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계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401569-2338-41B8-839F-A9C0231C0EAA}"/>
              </a:ext>
            </a:extLst>
          </p:cNvPr>
          <p:cNvSpPr txBox="1"/>
          <p:nvPr/>
        </p:nvSpPr>
        <p:spPr>
          <a:xfrm>
            <a:off x="1881075" y="1677106"/>
            <a:ext cx="2457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조사연구와 연구과정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조사연구의 요소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7B9867-6746-402B-BB74-15D626B224C1}"/>
              </a:ext>
            </a:extLst>
          </p:cNvPr>
          <p:cNvSpPr txBox="1"/>
          <p:nvPr/>
        </p:nvSpPr>
        <p:spPr>
          <a:xfrm>
            <a:off x="1913640" y="3373775"/>
            <a:ext cx="3387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설문지 설계 시 주의할 점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설문지 안내문에 들어가야 할 내용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설문지의 구조 및 배열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응답의 형태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3" name="Group 78">
            <a:extLst>
              <a:ext uri="{FF2B5EF4-FFF2-40B4-BE49-F238E27FC236}">
                <a16:creationId xmlns:a16="http://schemas.microsoft.com/office/drawing/2014/main" id="{FEDD99B3-F824-4A77-9641-C6CB56050A13}"/>
              </a:ext>
            </a:extLst>
          </p:cNvPr>
          <p:cNvGrpSpPr/>
          <p:nvPr/>
        </p:nvGrpSpPr>
        <p:grpSpPr>
          <a:xfrm>
            <a:off x="5098484" y="1102695"/>
            <a:ext cx="563666" cy="538036"/>
            <a:chOff x="4298598" y="1406129"/>
            <a:chExt cx="538036" cy="538036"/>
          </a:xfrm>
        </p:grpSpPr>
        <p:sp>
          <p:nvSpPr>
            <p:cNvPr id="14" name="Oval 62">
              <a:extLst>
                <a:ext uri="{FF2B5EF4-FFF2-40B4-BE49-F238E27FC236}">
                  <a16:creationId xmlns:a16="http://schemas.microsoft.com/office/drawing/2014/main" id="{60C8C726-D729-45BC-8001-8FE96BDCF64C}"/>
                </a:ext>
              </a:extLst>
            </p:cNvPr>
            <p:cNvSpPr/>
            <p:nvPr/>
          </p:nvSpPr>
          <p:spPr>
            <a:xfrm>
              <a:off x="4298598" y="1406129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5CE745-7E88-4505-8A7E-EDBA84F97C00}"/>
                </a:ext>
              </a:extLst>
            </p:cNvPr>
            <p:cNvSpPr txBox="1"/>
            <p:nvPr/>
          </p:nvSpPr>
          <p:spPr>
            <a:xfrm>
              <a:off x="4387596" y="1490481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i="0" dirty="0">
                  <a:solidFill>
                    <a:srgbClr val="111111"/>
                  </a:solidFill>
                  <a:effectLst/>
                  <a:latin typeface="u2000"/>
                </a:rPr>
                <a:t>Ⅵ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E84A518-4F07-4771-8CB9-1E092BB877CA}"/>
              </a:ext>
            </a:extLst>
          </p:cNvPr>
          <p:cNvSpPr txBox="1"/>
          <p:nvPr/>
        </p:nvSpPr>
        <p:spPr>
          <a:xfrm>
            <a:off x="5742511" y="1141721"/>
            <a:ext cx="3040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척도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9BCAAE-D40F-4BE4-A323-57E3A4D36A15}"/>
              </a:ext>
            </a:extLst>
          </p:cNvPr>
          <p:cNvSpPr txBox="1"/>
          <p:nvPr/>
        </p:nvSpPr>
        <p:spPr>
          <a:xfrm>
            <a:off x="5568913" y="1735341"/>
            <a:ext cx="3374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척도의 의미와 기본 유형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명목척도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순서척도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등간척도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비율척도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8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12FB8BE0-854E-4D4B-BC90-68A744C5B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274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Ⅴ. 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설문지 설계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36B6FF8-F1FB-4539-937C-B755B20D8BF6}"/>
              </a:ext>
            </a:extLst>
          </p:cNvPr>
          <p:cNvCxnSpPr>
            <a:cxnSpLocks/>
          </p:cNvCxnSpPr>
          <p:nvPr/>
        </p:nvCxnSpPr>
        <p:spPr>
          <a:xfrm>
            <a:off x="3744416" y="3003798"/>
            <a:ext cx="543609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E72DDDBB-804F-46BF-A58E-32F08487A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335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5542923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1. 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설문지 설계 시 주의할 점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Ⅴ.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설문지 설계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설문지 설계 시 주의할 점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C6B6EBA-9687-45C9-87AE-FC5975948DFB}"/>
              </a:ext>
            </a:extLst>
          </p:cNvPr>
          <p:cNvSpPr txBox="1"/>
          <p:nvPr/>
        </p:nvSpPr>
        <p:spPr>
          <a:xfrm>
            <a:off x="1100933" y="1789758"/>
            <a:ext cx="69421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간단 명료한 단어를 사용하여 질문의 요지를 쉽게 파악할 수 있도록 한다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애매하거나 사람에 따라 다르게 해석될 수 있는 단어는 사용하지 않는다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중립적인 단어를 사용하고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전문용어는 가급적 피한다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거부감을 줄 수 있는 질문이나 단어는 피한다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응답항목에 사용되는 어구는 상호 배타적이어야 한다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특정 응답을 유도할 수 있는 어휘는 사용하지 않는다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B9DA5E9-4D29-412D-B1E2-2DD244D8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893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7271116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2. 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설문지 안내문에 들어가야 할 내용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Ⅴ.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설문지 설계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387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설문지 안내문에 들어가야 할 내용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C6B6EBA-9687-45C9-87AE-FC5975948DFB}"/>
              </a:ext>
            </a:extLst>
          </p:cNvPr>
          <p:cNvSpPr txBox="1"/>
          <p:nvPr/>
        </p:nvSpPr>
        <p:spPr>
          <a:xfrm>
            <a:off x="1100933" y="1789758"/>
            <a:ext cx="69421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조사자의 정보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조사의 목적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 설문지 작성 시간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참여의 가치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익명성 보장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옳고 그름이 없다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솔직히 답변해 달라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B9DA5E9-4D29-412D-B1E2-2DD244D8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468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7271116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3. 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설문지 구조 및 배열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Ⅴ.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설문지 설계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387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설문지 구조 및 배열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C6B6EBA-9687-45C9-87AE-FC5975948DFB}"/>
              </a:ext>
            </a:extLst>
          </p:cNvPr>
          <p:cNvSpPr txBox="1"/>
          <p:nvPr/>
        </p:nvSpPr>
        <p:spPr>
          <a:xfrm>
            <a:off x="1100933" y="1789758"/>
            <a:ext cx="69421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민감한 질문일수록 후속질문들이 선행질문의 영향을 받게 될 가능성이 매우 커지게 된다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전반부 질문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모든 응답자에게 해당되는 질문으로 구성하고 조사의 친밀감이나 거부감을 줄일 수 있는 가벼운 질문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후반부 질문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본 조사의 핵심적 주제에 관련된 질문을 하도록 구성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설문의 길이는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10~15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깔대기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흐름에 따른 설문지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일반적 내용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구체적 내용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	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사실적 내용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추상적 내용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B9DA5E9-4D29-412D-B1E2-2DD244D8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892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7271116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4. 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응답의 형태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Ⅴ.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설문지 설계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387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서술형과 선택형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C6B6EBA-9687-45C9-87AE-FC5975948DFB}"/>
              </a:ext>
            </a:extLst>
          </p:cNvPr>
          <p:cNvSpPr txBox="1"/>
          <p:nvPr/>
        </p:nvSpPr>
        <p:spPr>
          <a:xfrm>
            <a:off x="985571" y="1639330"/>
            <a:ext cx="694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서술형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B9DA5E9-4D29-412D-B1E2-2DD244D8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3F335F-C8D0-4A7C-8BA2-7487D1B8A08A}"/>
              </a:ext>
            </a:extLst>
          </p:cNvPr>
          <p:cNvSpPr txBox="1"/>
          <p:nvPr/>
        </p:nvSpPr>
        <p:spPr>
          <a:xfrm>
            <a:off x="1014243" y="3040551"/>
            <a:ext cx="694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선택형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EAD57C-16C4-4B83-9E2E-80AE5764DE4E}"/>
              </a:ext>
            </a:extLst>
          </p:cNvPr>
          <p:cNvSpPr txBox="1"/>
          <p:nvPr/>
        </p:nvSpPr>
        <p:spPr>
          <a:xfrm>
            <a:off x="1187624" y="2008662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응답자가 자신의 견해를 자유롭게 기술하는 형태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장점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복잡한 내용의 설문조사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탐색적 설문조사에 주로 이용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단점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수집된 자료의 편집과정에서 응답 내용을 분류하고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범주화하는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데 어려움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46A02A-9D9F-45D6-A5C4-0086128A5E62}"/>
              </a:ext>
            </a:extLst>
          </p:cNvPr>
          <p:cNvSpPr txBox="1"/>
          <p:nvPr/>
        </p:nvSpPr>
        <p:spPr>
          <a:xfrm>
            <a:off x="1187624" y="3474287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보기를 제시하고 응답자가 자신의 생각과 가장 가깝다고 생각하는 것을 고르게 하는 형태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장점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측정의 신뢰도가 높고 자료 편집이 용이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단점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선택지가 충분히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완성적이지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못하면 좋지 못한 결과 초래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443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7271116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4. 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응답의 형태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Ⅴ.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설문지 설계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387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범주형과 척도형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B9DA5E9-4D29-412D-B1E2-2DD244D8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EAD57C-16C4-4B83-9E2E-80AE5764DE4E}"/>
              </a:ext>
            </a:extLst>
          </p:cNvPr>
          <p:cNvSpPr txBox="1"/>
          <p:nvPr/>
        </p:nvSpPr>
        <p:spPr>
          <a:xfrm>
            <a:off x="971601" y="1836503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범주형 문항은 상호 배타적이고 독립적이며 전체를 망라해야 한다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척도형은 중간 값을 포함하는 점수체계를 쓰는 것이 일반적이다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5, 7, 11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점 척도를 많이 쓴다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하지만 찬반의 태도를 분명히 하기 위해서 짝수 척도를 쓸 경우가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5578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707654"/>
            <a:ext cx="4824536" cy="1490451"/>
          </a:xfrm>
        </p:spPr>
        <p:txBody>
          <a:bodyPr/>
          <a:lstStyle/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Ⅵ.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척도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36B6FF8-F1FB-4539-937C-B755B20D8BF6}"/>
              </a:ext>
            </a:extLst>
          </p:cNvPr>
          <p:cNvCxnSpPr>
            <a:cxnSpLocks/>
          </p:cNvCxnSpPr>
          <p:nvPr/>
        </p:nvCxnSpPr>
        <p:spPr>
          <a:xfrm>
            <a:off x="3744416" y="3003798"/>
            <a:ext cx="543609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2D307879-53DB-4BB6-BCBD-562D6182E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227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7271116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1. 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척도의 의미와 기본 유형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Ⅵ.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척도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387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측정과 척도의 의미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B9DA5E9-4D29-412D-B1E2-2DD244D8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EAD57C-16C4-4B83-9E2E-80AE5764DE4E}"/>
              </a:ext>
            </a:extLst>
          </p:cNvPr>
          <p:cNvSpPr txBox="1"/>
          <p:nvPr/>
        </p:nvSpPr>
        <p:spPr>
          <a:xfrm>
            <a:off x="971601" y="1836503"/>
            <a:ext cx="7128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측정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특정한 현상을 관찰한 후 일정한 규칙에 의해 수치를 부여하는 것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물이 끓는다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100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도씨라는 수치 부여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척도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측정을 위한 도구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자료를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계량화된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값으로 측정하기 위해 사용되는 일종의 측정도구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온도계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체중계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저울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3403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7271116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2. 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명목척도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Ⅵ.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척도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387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명목척도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B9DA5E9-4D29-412D-B1E2-2DD244D8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EAD57C-16C4-4B83-9E2E-80AE5764DE4E}"/>
              </a:ext>
            </a:extLst>
          </p:cNvPr>
          <p:cNvSpPr txBox="1"/>
          <p:nvPr/>
        </p:nvSpPr>
        <p:spPr>
          <a:xfrm>
            <a:off x="971601" y="1707654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연산의 법칙이 성립하지 않는 척도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단순히 분류의 목적으로 사용되는 척도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그룹에 속하면 다름 그룹에 속하지 않는 상호 배타적인 특성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예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성별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이름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소속 등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연산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143473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7271116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3. 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순서척도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Ⅵ.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척도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387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순서척도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B9DA5E9-4D29-412D-B1E2-2DD244D8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EAD57C-16C4-4B83-9E2E-80AE5764DE4E}"/>
              </a:ext>
            </a:extLst>
          </p:cNvPr>
          <p:cNvSpPr txBox="1"/>
          <p:nvPr/>
        </p:nvSpPr>
        <p:spPr>
          <a:xfrm>
            <a:off x="971601" y="1707654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분류 뿐 아니라 순서를 매길 수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대상끼리의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높고 낮음에 대한 평가는 가능하지만 그 차이가 얼마나 나는지는 알 수 없다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그렇기 때문에 평균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분산과 같은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기술통계량들을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사용하는 것은 불가능하다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학급 석차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키순서 번호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연산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&lt; &gt;</a:t>
            </a:r>
          </a:p>
        </p:txBody>
      </p:sp>
    </p:spTree>
    <p:extLst>
      <p:ext uri="{BB962C8B-B14F-4D97-AF65-F5344CB8AC3E}">
        <p14:creationId xmlns:p14="http://schemas.microsoft.com/office/powerpoint/2010/main" val="372055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8646DD0-FC1A-481C-A06A-88894B0A3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Ⅳ. 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조사연구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36B6FF8-F1FB-4539-937C-B755B20D8BF6}"/>
              </a:ext>
            </a:extLst>
          </p:cNvPr>
          <p:cNvCxnSpPr>
            <a:cxnSpLocks/>
          </p:cNvCxnSpPr>
          <p:nvPr/>
        </p:nvCxnSpPr>
        <p:spPr>
          <a:xfrm>
            <a:off x="3744416" y="3003798"/>
            <a:ext cx="543609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364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7271116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4. </a:t>
            </a:r>
            <a:r>
              <a:rPr lang="ko-KR" altLang="en-US" sz="32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등간척도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Ⅵ.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척도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387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등간척도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B9DA5E9-4D29-412D-B1E2-2DD244D8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EAD57C-16C4-4B83-9E2E-80AE5764DE4E}"/>
              </a:ext>
            </a:extLst>
          </p:cNvPr>
          <p:cNvSpPr txBox="1"/>
          <p:nvPr/>
        </p:nvSpPr>
        <p:spPr>
          <a:xfrm>
            <a:off x="971601" y="1707654"/>
            <a:ext cx="7128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관찰대상의 속성을 상대적 크기로 나타냄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순위를 부여 할 뿐 아니라 어느 정도 큰지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숫자간의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의미가 있음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온도가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도에서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도로 변했을 때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20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도에서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도로 변했을 때 동일하게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도가 변동되었다는 것을 알 수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단위가 일정한 간격으로 정해져 있다는 뜻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분산과 같은 통계량들을 계산할 수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&lt; &gt; + -</a:t>
            </a:r>
          </a:p>
        </p:txBody>
      </p:sp>
    </p:spTree>
    <p:extLst>
      <p:ext uri="{BB962C8B-B14F-4D97-AF65-F5344CB8AC3E}">
        <p14:creationId xmlns:p14="http://schemas.microsoft.com/office/powerpoint/2010/main" val="2712586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7271116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5. 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비율척도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Ⅵ.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척도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387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비율척도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B9DA5E9-4D29-412D-B1E2-2DD244D8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EAD57C-16C4-4B83-9E2E-80AE5764DE4E}"/>
              </a:ext>
            </a:extLst>
          </p:cNvPr>
          <p:cNvSpPr txBox="1"/>
          <p:nvPr/>
        </p:nvSpPr>
        <p:spPr>
          <a:xfrm>
            <a:off x="971601" y="1707654"/>
            <a:ext cx="7128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명목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서열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등간척도에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대한 정보를 포함하면서 비율에 관한 정보까지 담고 있는 척도이다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절대적 기준이 있는 영점이 존재하고 모든 사칙연산이 가능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예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수입이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이라는 것은 수입이 하나도 없다는 것을 뜻한다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2m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자는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1m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자를 두 개 늘어놓은 것과 같고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80kg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쌀은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40kg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짜리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쌀 두포대로 나눌 수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온도가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도씨인 물의 뜨겁기가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도씨의 물의 뜨겁기의 두배가 되지 않는다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또한 온도계의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점은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절대영점이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아니고 물이 어는점을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도씨로 정의한 것뿐이다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&lt; &gt; + - * /</a:t>
            </a:r>
          </a:p>
        </p:txBody>
      </p:sp>
    </p:spTree>
    <p:extLst>
      <p:ext uri="{BB962C8B-B14F-4D97-AF65-F5344CB8AC3E}">
        <p14:creationId xmlns:p14="http://schemas.microsoft.com/office/powerpoint/2010/main" val="2409788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0620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4577820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5955020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7332220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21"/>
          <p:cNvSpPr>
            <a:spLocks noChangeAspect="1"/>
          </p:cNvSpPr>
          <p:nvPr/>
        </p:nvSpPr>
        <p:spPr>
          <a:xfrm>
            <a:off x="3385188" y="2790339"/>
            <a:ext cx="422887" cy="42641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ectangle 23"/>
          <p:cNvSpPr/>
          <p:nvPr/>
        </p:nvSpPr>
        <p:spPr>
          <a:xfrm>
            <a:off x="7506339" y="2873026"/>
            <a:ext cx="443787" cy="261047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6"/>
          <p:cNvSpPr/>
          <p:nvPr/>
        </p:nvSpPr>
        <p:spPr>
          <a:xfrm rot="2700000">
            <a:off x="6200063" y="2732889"/>
            <a:ext cx="301939" cy="5413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9"/>
          <p:cNvSpPr/>
          <p:nvPr/>
        </p:nvSpPr>
        <p:spPr>
          <a:xfrm>
            <a:off x="4783825" y="2825686"/>
            <a:ext cx="380015" cy="35572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186269" y="1532680"/>
            <a:ext cx="5274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3780" y="1333651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Free PPT 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to add title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992977" y="3687138"/>
            <a:ext cx="1207310" cy="676219"/>
            <a:chOff x="1472558" y="998559"/>
            <a:chExt cx="2359771" cy="676219"/>
          </a:xfrm>
        </p:grpSpPr>
        <p:sp>
          <p:nvSpPr>
            <p:cNvPr id="26" name="TextBox 25"/>
            <p:cNvSpPr txBox="1"/>
            <p:nvPr/>
          </p:nvSpPr>
          <p:spPr>
            <a:xfrm>
              <a:off x="1472558" y="1213113"/>
              <a:ext cx="2359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370177" y="3687138"/>
            <a:ext cx="1207310" cy="676219"/>
            <a:chOff x="1472558" y="998559"/>
            <a:chExt cx="2359771" cy="676219"/>
          </a:xfrm>
        </p:grpSpPr>
        <p:sp>
          <p:nvSpPr>
            <p:cNvPr id="32" name="TextBox 31"/>
            <p:cNvSpPr txBox="1"/>
            <p:nvPr/>
          </p:nvSpPr>
          <p:spPr>
            <a:xfrm>
              <a:off x="1472558" y="1213113"/>
              <a:ext cx="2359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747377" y="3687138"/>
            <a:ext cx="1207310" cy="676219"/>
            <a:chOff x="1472558" y="998559"/>
            <a:chExt cx="2359771" cy="676219"/>
          </a:xfrm>
        </p:grpSpPr>
        <p:sp>
          <p:nvSpPr>
            <p:cNvPr id="38" name="TextBox 37"/>
            <p:cNvSpPr txBox="1"/>
            <p:nvPr/>
          </p:nvSpPr>
          <p:spPr>
            <a:xfrm>
              <a:off x="1472558" y="1213113"/>
              <a:ext cx="2359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124577" y="3687138"/>
            <a:ext cx="1207310" cy="676219"/>
            <a:chOff x="1472558" y="998559"/>
            <a:chExt cx="2359771" cy="676219"/>
          </a:xfrm>
        </p:grpSpPr>
        <p:sp>
          <p:nvSpPr>
            <p:cNvPr id="41" name="TextBox 40"/>
            <p:cNvSpPr txBox="1"/>
            <p:nvPr/>
          </p:nvSpPr>
          <p:spPr>
            <a:xfrm>
              <a:off x="1472558" y="1213113"/>
              <a:ext cx="2359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Welcome!!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1A04B3D-1E7D-4E6F-B909-7DC3C7577DD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676736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Our </a:t>
            </a:r>
            <a:r>
              <a:rPr lang="en-US" altLang="ko-KR" dirty="0">
                <a:solidFill>
                  <a:schemeClr val="accent1"/>
                </a:solidFill>
              </a:rPr>
              <a:t>Services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94425" y="127555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94425" y="221779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794425" y="316003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794425" y="4102276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21"/>
          <p:cNvSpPr>
            <a:spLocks noChangeAspect="1"/>
          </p:cNvSpPr>
          <p:nvPr/>
        </p:nvSpPr>
        <p:spPr>
          <a:xfrm>
            <a:off x="936395" y="141616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23"/>
          <p:cNvSpPr/>
          <p:nvPr/>
        </p:nvSpPr>
        <p:spPr>
          <a:xfrm>
            <a:off x="928357" y="430649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6"/>
          <p:cNvSpPr/>
          <p:nvPr/>
        </p:nvSpPr>
        <p:spPr>
          <a:xfrm rot="2700000">
            <a:off x="982911" y="3256459"/>
            <a:ext cx="232250" cy="4163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>
            <a:off x="952883" y="238559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4864933" y="127555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4864933" y="221779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4864933" y="316003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4864933" y="4102277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Donut 24"/>
          <p:cNvSpPr/>
          <p:nvPr/>
        </p:nvSpPr>
        <p:spPr>
          <a:xfrm>
            <a:off x="4997870" y="1407097"/>
            <a:ext cx="343349" cy="34614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ardrop 6"/>
          <p:cNvSpPr/>
          <p:nvPr/>
        </p:nvSpPr>
        <p:spPr>
          <a:xfrm rot="8100000">
            <a:off x="5020339" y="2373204"/>
            <a:ext cx="298411" cy="298411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Rounded Rectangle 27"/>
          <p:cNvSpPr/>
          <p:nvPr/>
        </p:nvSpPr>
        <p:spPr>
          <a:xfrm>
            <a:off x="5014244" y="4281978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ounded Rectangle 7"/>
          <p:cNvSpPr/>
          <p:nvPr/>
        </p:nvSpPr>
        <p:spPr>
          <a:xfrm>
            <a:off x="5002466" y="3306835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558022" y="1220114"/>
            <a:ext cx="2830257" cy="720109"/>
            <a:chOff x="1472558" y="998559"/>
            <a:chExt cx="2765965" cy="720109"/>
          </a:xfrm>
        </p:grpSpPr>
        <p:sp>
          <p:nvSpPr>
            <p:cNvPr id="28" name="TextBox 27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558022" y="2162354"/>
            <a:ext cx="2830257" cy="720109"/>
            <a:chOff x="1472558" y="998559"/>
            <a:chExt cx="2765965" cy="720109"/>
          </a:xfrm>
        </p:grpSpPr>
        <p:sp>
          <p:nvSpPr>
            <p:cNvPr id="55" name="TextBox 54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558022" y="3104594"/>
            <a:ext cx="2830257" cy="720109"/>
            <a:chOff x="1472558" y="998559"/>
            <a:chExt cx="2765965" cy="720109"/>
          </a:xfrm>
        </p:grpSpPr>
        <p:sp>
          <p:nvSpPr>
            <p:cNvPr id="58" name="TextBox 57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558022" y="4046833"/>
            <a:ext cx="2830257" cy="720109"/>
            <a:chOff x="1472558" y="998559"/>
            <a:chExt cx="2765965" cy="720109"/>
          </a:xfrm>
        </p:grpSpPr>
        <p:sp>
          <p:nvSpPr>
            <p:cNvPr id="61" name="TextBox 60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630175" y="1220114"/>
            <a:ext cx="2830257" cy="720109"/>
            <a:chOff x="1472558" y="998559"/>
            <a:chExt cx="2765965" cy="720109"/>
          </a:xfrm>
        </p:grpSpPr>
        <p:sp>
          <p:nvSpPr>
            <p:cNvPr id="64" name="TextBox 6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630175" y="2162354"/>
            <a:ext cx="2830257" cy="720109"/>
            <a:chOff x="1472558" y="998559"/>
            <a:chExt cx="2765965" cy="720109"/>
          </a:xfrm>
        </p:grpSpPr>
        <p:sp>
          <p:nvSpPr>
            <p:cNvPr id="67" name="TextBox 66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630175" y="3104594"/>
            <a:ext cx="2830257" cy="720109"/>
            <a:chOff x="1472558" y="998559"/>
            <a:chExt cx="2765965" cy="720109"/>
          </a:xfrm>
        </p:grpSpPr>
        <p:sp>
          <p:nvSpPr>
            <p:cNvPr id="70" name="TextBox 69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630175" y="4046833"/>
            <a:ext cx="2830257" cy="720109"/>
            <a:chOff x="1472558" y="998559"/>
            <a:chExt cx="2765965" cy="720109"/>
          </a:xfrm>
        </p:grpSpPr>
        <p:sp>
          <p:nvSpPr>
            <p:cNvPr id="73" name="TextBox 72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5426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Our </a:t>
            </a:r>
            <a:r>
              <a:rPr lang="en-US" altLang="ko-KR" dirty="0">
                <a:solidFill>
                  <a:schemeClr val="accent1"/>
                </a:solidFill>
              </a:rPr>
              <a:t>Team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3871101" y="3420499"/>
            <a:ext cx="1401798" cy="1363805"/>
            <a:chOff x="3779911" y="3327771"/>
            <a:chExt cx="1584177" cy="1363805"/>
          </a:xfrm>
        </p:grpSpPr>
        <p:sp>
          <p:nvSpPr>
            <p:cNvPr id="46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47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1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543537" y="3420499"/>
            <a:ext cx="1401798" cy="1363805"/>
            <a:chOff x="3779911" y="3327771"/>
            <a:chExt cx="1584177" cy="1363805"/>
          </a:xfrm>
        </p:grpSpPr>
        <p:sp>
          <p:nvSpPr>
            <p:cNvPr id="51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52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2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057601" y="3420499"/>
            <a:ext cx="1401798" cy="1363805"/>
            <a:chOff x="3779911" y="3327771"/>
            <a:chExt cx="1584177" cy="1363805"/>
          </a:xfrm>
        </p:grpSpPr>
        <p:sp>
          <p:nvSpPr>
            <p:cNvPr id="55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56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3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76253" y="3420499"/>
            <a:ext cx="1401798" cy="1363805"/>
            <a:chOff x="3779911" y="3327771"/>
            <a:chExt cx="1584177" cy="1363805"/>
          </a:xfrm>
        </p:grpSpPr>
        <p:sp>
          <p:nvSpPr>
            <p:cNvPr id="5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60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3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199065" y="3420499"/>
            <a:ext cx="1401798" cy="1363805"/>
            <a:chOff x="3779911" y="3327771"/>
            <a:chExt cx="1584177" cy="1363805"/>
          </a:xfrm>
        </p:grpSpPr>
        <p:sp>
          <p:nvSpPr>
            <p:cNvPr id="6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64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2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75F297FC-D9D3-41D4-9A4E-49EC57A9AB9D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16DE3E64-0034-4F68-A3D5-8B0BAC484112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B5484314-3CC0-43B3-B857-AB68F438F5A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8810DE8D-FEA5-4D52-B990-63B8662ACE03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E00B5D37-35AA-4D3C-9B19-F985473EE7E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5197714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TimeLine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cxnSp>
        <p:nvCxnSpPr>
          <p:cNvPr id="3" name="Straight Connector 2"/>
          <p:cNvCxnSpPr>
            <a:stCxn id="9" idx="6"/>
          </p:cNvCxnSpPr>
          <p:nvPr/>
        </p:nvCxnSpPr>
        <p:spPr>
          <a:xfrm>
            <a:off x="1670688" y="3006407"/>
            <a:ext cx="5984077" cy="8296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7092278" y="2517710"/>
            <a:ext cx="971680" cy="971680"/>
            <a:chOff x="7092280" y="2517710"/>
            <a:chExt cx="971680" cy="971680"/>
          </a:xfrm>
        </p:grpSpPr>
        <p:sp>
          <p:nvSpPr>
            <p:cNvPr id="5" name="Oval 4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201684" y="2627114"/>
              <a:ext cx="752872" cy="7528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54664" y="2862391"/>
            <a:ext cx="288032" cy="288032"/>
            <a:chOff x="611560" y="2851238"/>
            <a:chExt cx="288032" cy="288032"/>
          </a:xfrm>
        </p:grpSpPr>
        <p:sp>
          <p:nvSpPr>
            <p:cNvPr id="8" name="Oval 7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64067" y="2851238"/>
            <a:ext cx="288032" cy="288032"/>
            <a:chOff x="611560" y="2851238"/>
            <a:chExt cx="288032" cy="288032"/>
          </a:xfrm>
        </p:grpSpPr>
        <p:sp>
          <p:nvSpPr>
            <p:cNvPr id="11" name="Oval 10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73470" y="2851238"/>
            <a:ext cx="288032" cy="288032"/>
            <a:chOff x="611560" y="2851238"/>
            <a:chExt cx="288032" cy="288032"/>
          </a:xfrm>
        </p:grpSpPr>
        <p:sp>
          <p:nvSpPr>
            <p:cNvPr id="14" name="Oval 13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82873" y="2851238"/>
            <a:ext cx="288032" cy="288032"/>
            <a:chOff x="611560" y="2851238"/>
            <a:chExt cx="288032" cy="288032"/>
          </a:xfrm>
        </p:grpSpPr>
        <p:sp>
          <p:nvSpPr>
            <p:cNvPr id="17" name="Oval 16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 Placeholder 17"/>
          <p:cNvSpPr txBox="1">
            <a:spLocks/>
          </p:cNvSpPr>
          <p:nvPr/>
        </p:nvSpPr>
        <p:spPr>
          <a:xfrm>
            <a:off x="5304622" y="2281436"/>
            <a:ext cx="1024939" cy="360040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</a:p>
        </p:txBody>
      </p:sp>
      <p:sp>
        <p:nvSpPr>
          <p:cNvPr id="20" name="Text Placeholder 17"/>
          <p:cNvSpPr txBox="1">
            <a:spLocks/>
          </p:cNvSpPr>
          <p:nvPr/>
        </p:nvSpPr>
        <p:spPr>
          <a:xfrm>
            <a:off x="3898485" y="3301074"/>
            <a:ext cx="1024939" cy="360040"/>
          </a:xfrm>
          <a:prstGeom prst="rect">
            <a:avLst/>
          </a:prstGeom>
          <a:ln w="25400">
            <a:solidFill>
              <a:schemeClr val="accent3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</a:p>
        </p:txBody>
      </p:sp>
      <p:sp>
        <p:nvSpPr>
          <p:cNvPr id="21" name="Text Placeholder 17"/>
          <p:cNvSpPr txBox="1">
            <a:spLocks/>
          </p:cNvSpPr>
          <p:nvPr/>
        </p:nvSpPr>
        <p:spPr>
          <a:xfrm>
            <a:off x="2492348" y="2283718"/>
            <a:ext cx="1024939" cy="360040"/>
          </a:xfrm>
          <a:prstGeom prst="rect">
            <a:avLst/>
          </a:prstGeom>
          <a:ln w="25400">
            <a:solidFill>
              <a:schemeClr val="accent4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</a:t>
            </a:r>
          </a:p>
        </p:txBody>
      </p:sp>
      <p:sp>
        <p:nvSpPr>
          <p:cNvPr id="22" name="Text Placeholder 17"/>
          <p:cNvSpPr txBox="1">
            <a:spLocks/>
          </p:cNvSpPr>
          <p:nvPr/>
        </p:nvSpPr>
        <p:spPr>
          <a:xfrm>
            <a:off x="1086211" y="3301034"/>
            <a:ext cx="1024939" cy="360040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8852" y="3775284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81126" y="3775324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87262" y="1345332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74989" y="1347614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 Placeholder 17"/>
          <p:cNvSpPr txBox="1">
            <a:spLocks/>
          </p:cNvSpPr>
          <p:nvPr/>
        </p:nvSpPr>
        <p:spPr>
          <a:xfrm>
            <a:off x="7065649" y="2019205"/>
            <a:ext cx="1024939" cy="36004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48290" y="3579862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Block Arc 14"/>
          <p:cNvSpPr/>
          <p:nvPr/>
        </p:nvSpPr>
        <p:spPr>
          <a:xfrm rot="16200000">
            <a:off x="7363828" y="2780823"/>
            <a:ext cx="428579" cy="42886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792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A107D47D-7D69-4E1C-AD49-1395F3D35BA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Rectangle 6"/>
          <p:cNvSpPr/>
          <p:nvPr/>
        </p:nvSpPr>
        <p:spPr>
          <a:xfrm>
            <a:off x="2123728" y="3507854"/>
            <a:ext cx="4896544" cy="1635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Placeholder 13"/>
          <p:cNvSpPr txBox="1">
            <a:spLocks/>
          </p:cNvSpPr>
          <p:nvPr/>
        </p:nvSpPr>
        <p:spPr>
          <a:xfrm>
            <a:off x="2627784" y="3841955"/>
            <a:ext cx="3888432" cy="96744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 Designed</a:t>
            </a:r>
          </a:p>
        </p:txBody>
      </p:sp>
    </p:spTree>
    <p:extLst>
      <p:ext uri="{BB962C8B-B14F-4D97-AF65-F5344CB8AC3E}">
        <p14:creationId xmlns:p14="http://schemas.microsoft.com/office/powerpoint/2010/main" val="3917025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Chart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420544537"/>
              </p:ext>
            </p:extLst>
          </p:nvPr>
        </p:nvGraphicFramePr>
        <p:xfrm>
          <a:off x="4427984" y="1260000"/>
          <a:ext cx="4200128" cy="3376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val 8"/>
          <p:cNvSpPr/>
          <p:nvPr/>
        </p:nvSpPr>
        <p:spPr>
          <a:xfrm>
            <a:off x="683568" y="124629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83568" y="218853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683568" y="313077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683568" y="4073016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825538" y="138690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817500" y="427723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6"/>
          <p:cNvSpPr/>
          <p:nvPr/>
        </p:nvSpPr>
        <p:spPr>
          <a:xfrm rot="2700000">
            <a:off x="872054" y="3227199"/>
            <a:ext cx="232250" cy="4163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842026" y="235633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447165" y="1190854"/>
            <a:ext cx="2830257" cy="720109"/>
            <a:chOff x="1472558" y="998559"/>
            <a:chExt cx="2765965" cy="720109"/>
          </a:xfrm>
        </p:grpSpPr>
        <p:sp>
          <p:nvSpPr>
            <p:cNvPr id="18" name="TextBox 17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47165" y="2133094"/>
            <a:ext cx="2830257" cy="720109"/>
            <a:chOff x="1472558" y="998559"/>
            <a:chExt cx="2765965" cy="720109"/>
          </a:xfrm>
        </p:grpSpPr>
        <p:sp>
          <p:nvSpPr>
            <p:cNvPr id="21" name="TextBox 20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47165" y="3075334"/>
            <a:ext cx="2830257" cy="720109"/>
            <a:chOff x="1472558" y="998559"/>
            <a:chExt cx="2765965" cy="720109"/>
          </a:xfrm>
        </p:grpSpPr>
        <p:sp>
          <p:nvSpPr>
            <p:cNvPr id="24" name="TextBox 2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47165" y="4017573"/>
            <a:ext cx="2830257" cy="720109"/>
            <a:chOff x="1472558" y="998559"/>
            <a:chExt cx="2765965" cy="720109"/>
          </a:xfrm>
        </p:grpSpPr>
        <p:sp>
          <p:nvSpPr>
            <p:cNvPr id="27" name="TextBox 26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4081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958112" y="627534"/>
            <a:ext cx="2088232" cy="172819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 Designed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6687" y="2499742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242814" y="634849"/>
            <a:ext cx="1800200" cy="386762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 marL="0" indent="0"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DA47-127D-464C-B934-08259AF1F66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003151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329183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모바일 이미지 </a:t>
            </a:r>
            <a:endParaRPr lang="ko-KR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Image </a:t>
            </a:r>
            <a:r>
              <a:rPr lang="en-US" altLang="ko-KR" dirty="0"/>
              <a:t>&amp;</a:t>
            </a:r>
            <a:r>
              <a:rPr lang="en-US" altLang="ko-KR" dirty="0">
                <a:solidFill>
                  <a:schemeClr val="accent1"/>
                </a:solidFill>
              </a:rPr>
              <a:t> Content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1" name="Rounded Rectangle 7"/>
          <p:cNvSpPr/>
          <p:nvPr/>
        </p:nvSpPr>
        <p:spPr>
          <a:xfrm>
            <a:off x="1390706" y="1696740"/>
            <a:ext cx="499167" cy="863848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8"/>
          <p:cNvSpPr/>
          <p:nvPr/>
        </p:nvSpPr>
        <p:spPr>
          <a:xfrm>
            <a:off x="1117265" y="3501009"/>
            <a:ext cx="1061288" cy="843216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652120" y="1420700"/>
            <a:ext cx="93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65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52120" y="3056642"/>
            <a:ext cx="93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35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652120" y="1965530"/>
            <a:ext cx="2771880" cy="923330"/>
            <a:chOff x="5873194" y="1936452"/>
            <a:chExt cx="2527142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5873194" y="2213451"/>
              <a:ext cx="25271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73194" y="1936452"/>
              <a:ext cx="2527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52120" y="3601471"/>
            <a:ext cx="2771880" cy="923330"/>
            <a:chOff x="5873194" y="1936452"/>
            <a:chExt cx="2527142" cy="923330"/>
          </a:xfrm>
        </p:grpSpPr>
        <p:sp>
          <p:nvSpPr>
            <p:cNvPr id="19" name="TextBox 18"/>
            <p:cNvSpPr txBox="1"/>
            <p:nvPr/>
          </p:nvSpPr>
          <p:spPr>
            <a:xfrm>
              <a:off x="5873194" y="2213451"/>
              <a:ext cx="25271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3194" y="1936452"/>
              <a:ext cx="2527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4546292D-3B53-4420-84B3-2452A17233D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57800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5542923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1. 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조사연구와 연구과정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Ⅳ.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데이터의 이해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조사연구란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?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C6B6EBA-9687-45C9-87AE-FC5975948DFB}"/>
              </a:ext>
            </a:extLst>
          </p:cNvPr>
          <p:cNvSpPr txBox="1"/>
          <p:nvPr/>
        </p:nvSpPr>
        <p:spPr>
          <a:xfrm>
            <a:off x="801723" y="1743581"/>
            <a:ext cx="7518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조작적 정의에 따른 신뢰할 수 있고 타당한 측정도구를 통해 연구대상 집단에서 표본을 추출하고 이부터 설문조사나 면접 등에 의하여 데이터를 수집하여 분석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B9DA5E9-4D29-412D-B1E2-2DD244D8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056412E-FB82-4DE1-81E7-330D64432192}"/>
              </a:ext>
            </a:extLst>
          </p:cNvPr>
          <p:cNvSpPr/>
          <p:nvPr/>
        </p:nvSpPr>
        <p:spPr>
          <a:xfrm>
            <a:off x="997711" y="2774633"/>
            <a:ext cx="432048" cy="338554"/>
          </a:xfrm>
          <a:prstGeom prst="rightArrow">
            <a:avLst/>
          </a:prstGeom>
          <a:solidFill>
            <a:srgbClr val="0DD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F8FB3-7EFC-461D-8B16-BF2022631A00}"/>
              </a:ext>
            </a:extLst>
          </p:cNvPr>
          <p:cNvSpPr txBox="1"/>
          <p:nvPr/>
        </p:nvSpPr>
        <p:spPr>
          <a:xfrm>
            <a:off x="1425757" y="2795333"/>
            <a:ext cx="659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사회과학 분야의 주된 연구방법</a:t>
            </a:r>
          </a:p>
        </p:txBody>
      </p:sp>
    </p:spTree>
    <p:extLst>
      <p:ext uri="{BB962C8B-B14F-4D97-AF65-F5344CB8AC3E}">
        <p14:creationId xmlns:p14="http://schemas.microsoft.com/office/powerpoint/2010/main" val="12730455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2">
            <a:extLst>
              <a:ext uri="{FF2B5EF4-FFF2-40B4-BE49-F238E27FC236}">
                <a16:creationId xmlns:a16="http://schemas.microsoft.com/office/drawing/2014/main" id="{BDA82995-0880-4860-B44F-3FC11DD70D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053491"/>
              </p:ext>
            </p:extLst>
          </p:nvPr>
        </p:nvGraphicFramePr>
        <p:xfrm>
          <a:off x="410394" y="1174708"/>
          <a:ext cx="3557083" cy="35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700743"/>
              </p:ext>
            </p:extLst>
          </p:nvPr>
        </p:nvGraphicFramePr>
        <p:xfrm>
          <a:off x="4468933" y="1625333"/>
          <a:ext cx="3919491" cy="2322597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1066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671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151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77661" y="1275606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519506" y="4046123"/>
            <a:ext cx="3827164" cy="720109"/>
            <a:chOff x="1472558" y="998559"/>
            <a:chExt cx="2765965" cy="720109"/>
          </a:xfrm>
        </p:grpSpPr>
        <p:sp>
          <p:nvSpPr>
            <p:cNvPr id="14" name="TextBox 1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36293" y="2725876"/>
            <a:ext cx="93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55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48461" y="2725876"/>
            <a:ext cx="93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95736" y="1599017"/>
            <a:ext cx="93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19672" y="3437587"/>
            <a:ext cx="54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63546" y="3437587"/>
            <a:ext cx="54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46128" y="2003001"/>
            <a:ext cx="54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Table </a:t>
            </a:r>
            <a:r>
              <a:rPr lang="en-US" altLang="ko-KR" dirty="0"/>
              <a:t>&amp; </a:t>
            </a:r>
            <a:r>
              <a:rPr lang="en-US" altLang="ko-KR" dirty="0">
                <a:solidFill>
                  <a:schemeClr val="accent1"/>
                </a:solidFill>
              </a:rPr>
              <a:t>Chart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211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9"/>
          <p:cNvSpPr/>
          <p:nvPr/>
        </p:nvSpPr>
        <p:spPr>
          <a:xfrm>
            <a:off x="5140178" y="1517667"/>
            <a:ext cx="504055" cy="504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A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직사각형 15"/>
          <p:cNvSpPr/>
          <p:nvPr/>
        </p:nvSpPr>
        <p:spPr>
          <a:xfrm>
            <a:off x="5140178" y="2151969"/>
            <a:ext cx="504055" cy="504000"/>
          </a:xfrm>
          <a:prstGeom prst="ellipse">
            <a:avLst/>
          </a:prstGeom>
          <a:solidFill>
            <a:schemeClr val="accent2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B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직사각형 17"/>
          <p:cNvSpPr/>
          <p:nvPr/>
        </p:nvSpPr>
        <p:spPr>
          <a:xfrm>
            <a:off x="5140178" y="2775677"/>
            <a:ext cx="504055" cy="504000"/>
          </a:xfrm>
          <a:prstGeom prst="ellipse">
            <a:avLst/>
          </a:prstGeom>
          <a:solidFill>
            <a:schemeClr val="accent3"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C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직사각형 19"/>
          <p:cNvSpPr/>
          <p:nvPr/>
        </p:nvSpPr>
        <p:spPr>
          <a:xfrm>
            <a:off x="5140178" y="3399385"/>
            <a:ext cx="504055" cy="504000"/>
          </a:xfrm>
          <a:prstGeom prst="ellipse">
            <a:avLst/>
          </a:prstGeom>
          <a:solidFill>
            <a:schemeClr val="accent4">
              <a:alpha val="7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D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직사각형 21"/>
          <p:cNvSpPr/>
          <p:nvPr/>
        </p:nvSpPr>
        <p:spPr>
          <a:xfrm>
            <a:off x="5140178" y="4023093"/>
            <a:ext cx="504055" cy="504000"/>
          </a:xfrm>
          <a:prstGeom prst="ellipse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E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직선 연결선 2"/>
          <p:cNvCxnSpPr/>
          <p:nvPr/>
        </p:nvCxnSpPr>
        <p:spPr>
          <a:xfrm>
            <a:off x="3015942" y="1769667"/>
            <a:ext cx="201622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24"/>
          <p:cNvCxnSpPr/>
          <p:nvPr/>
        </p:nvCxnSpPr>
        <p:spPr>
          <a:xfrm>
            <a:off x="3375982" y="2403969"/>
            <a:ext cx="165618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25"/>
          <p:cNvCxnSpPr/>
          <p:nvPr/>
        </p:nvCxnSpPr>
        <p:spPr>
          <a:xfrm>
            <a:off x="3736022" y="3027677"/>
            <a:ext cx="129614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6"/>
          <p:cNvCxnSpPr/>
          <p:nvPr/>
        </p:nvCxnSpPr>
        <p:spPr>
          <a:xfrm>
            <a:off x="4132166" y="3651385"/>
            <a:ext cx="90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7"/>
          <p:cNvCxnSpPr/>
          <p:nvPr/>
        </p:nvCxnSpPr>
        <p:spPr>
          <a:xfrm>
            <a:off x="4528110" y="4275093"/>
            <a:ext cx="50405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5749233" y="1431557"/>
            <a:ext cx="2830257" cy="676219"/>
            <a:chOff x="1472558" y="998559"/>
            <a:chExt cx="2765965" cy="676219"/>
          </a:xfrm>
        </p:grpSpPr>
        <p:sp>
          <p:nvSpPr>
            <p:cNvPr id="31" name="TextBox 30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749233" y="2057914"/>
            <a:ext cx="2830257" cy="676219"/>
            <a:chOff x="1472558" y="998559"/>
            <a:chExt cx="2765965" cy="676219"/>
          </a:xfrm>
        </p:grpSpPr>
        <p:sp>
          <p:nvSpPr>
            <p:cNvPr id="34" name="TextBox 33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749233" y="2684271"/>
            <a:ext cx="2830257" cy="676219"/>
            <a:chOff x="1472558" y="998559"/>
            <a:chExt cx="2765965" cy="676219"/>
          </a:xfrm>
        </p:grpSpPr>
        <p:sp>
          <p:nvSpPr>
            <p:cNvPr id="37" name="TextBox 36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749233" y="3310628"/>
            <a:ext cx="2830257" cy="676219"/>
            <a:chOff x="1472558" y="998559"/>
            <a:chExt cx="2765965" cy="676219"/>
          </a:xfrm>
        </p:grpSpPr>
        <p:sp>
          <p:nvSpPr>
            <p:cNvPr id="40" name="TextBox 39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49233" y="3936983"/>
            <a:ext cx="2830257" cy="676219"/>
            <a:chOff x="1472558" y="998559"/>
            <a:chExt cx="2765965" cy="676219"/>
          </a:xfrm>
        </p:grpSpPr>
        <p:sp>
          <p:nvSpPr>
            <p:cNvPr id="43" name="TextBox 42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Chart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aphicFrame>
        <p:nvGraphicFramePr>
          <p:cNvPr id="29" name="SmartArt Placeholder 13">
            <a:extLst>
              <a:ext uri="{FF2B5EF4-FFF2-40B4-BE49-F238E27FC236}">
                <a16:creationId xmlns:a16="http://schemas.microsoft.com/office/drawing/2014/main" id="{3EBE4ED4-C58E-4D4D-AB93-644278D344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5310023"/>
              </p:ext>
            </p:extLst>
          </p:nvPr>
        </p:nvGraphicFramePr>
        <p:xfrm>
          <a:off x="612169" y="1149092"/>
          <a:ext cx="3807929" cy="3566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6" name="직사각형 9">
            <a:extLst>
              <a:ext uri="{FF2B5EF4-FFF2-40B4-BE49-F238E27FC236}">
                <a16:creationId xmlns:a16="http://schemas.microsoft.com/office/drawing/2014/main" id="{E156B583-BB30-496B-A91A-4E537D30184C}"/>
              </a:ext>
            </a:extLst>
          </p:cNvPr>
          <p:cNvSpPr/>
          <p:nvPr/>
        </p:nvSpPr>
        <p:spPr>
          <a:xfrm>
            <a:off x="2341932" y="1637759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A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직사각형 15">
            <a:extLst>
              <a:ext uri="{FF2B5EF4-FFF2-40B4-BE49-F238E27FC236}">
                <a16:creationId xmlns:a16="http://schemas.microsoft.com/office/drawing/2014/main" id="{F52629E1-39A1-445E-9359-6A1F4D350669}"/>
              </a:ext>
            </a:extLst>
          </p:cNvPr>
          <p:cNvSpPr/>
          <p:nvPr/>
        </p:nvSpPr>
        <p:spPr>
          <a:xfrm>
            <a:off x="2341932" y="2280448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B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직사각형 17">
            <a:extLst>
              <a:ext uri="{FF2B5EF4-FFF2-40B4-BE49-F238E27FC236}">
                <a16:creationId xmlns:a16="http://schemas.microsoft.com/office/drawing/2014/main" id="{DBED8BAC-7703-490A-97DA-E0AE242DDB00}"/>
              </a:ext>
            </a:extLst>
          </p:cNvPr>
          <p:cNvSpPr/>
          <p:nvPr/>
        </p:nvSpPr>
        <p:spPr>
          <a:xfrm>
            <a:off x="2341932" y="2923137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C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직사각형 19">
            <a:extLst>
              <a:ext uri="{FF2B5EF4-FFF2-40B4-BE49-F238E27FC236}">
                <a16:creationId xmlns:a16="http://schemas.microsoft.com/office/drawing/2014/main" id="{9E97F621-4F8D-4511-A512-FF657F799481}"/>
              </a:ext>
            </a:extLst>
          </p:cNvPr>
          <p:cNvSpPr/>
          <p:nvPr/>
        </p:nvSpPr>
        <p:spPr>
          <a:xfrm>
            <a:off x="2341932" y="3565826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D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직사각형 21">
            <a:extLst>
              <a:ext uri="{FF2B5EF4-FFF2-40B4-BE49-F238E27FC236}">
                <a16:creationId xmlns:a16="http://schemas.microsoft.com/office/drawing/2014/main" id="{295654F3-2D5B-43B4-B031-8E01D19B16D5}"/>
              </a:ext>
            </a:extLst>
          </p:cNvPr>
          <p:cNvSpPr/>
          <p:nvPr/>
        </p:nvSpPr>
        <p:spPr>
          <a:xfrm>
            <a:off x="2341932" y="4208516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E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759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058481" y="1384229"/>
            <a:ext cx="1195786" cy="1195786"/>
            <a:chOff x="1235576" y="1353749"/>
            <a:chExt cx="1195786" cy="1195786"/>
          </a:xfrm>
        </p:grpSpPr>
        <p:sp>
          <p:nvSpPr>
            <p:cNvPr id="39" name="Teardrop 38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81386" y="1384229"/>
            <a:ext cx="1195786" cy="1195786"/>
            <a:chOff x="1235576" y="1353749"/>
            <a:chExt cx="1195786" cy="1195786"/>
          </a:xfrm>
        </p:grpSpPr>
        <p:sp>
          <p:nvSpPr>
            <p:cNvPr id="42" name="Teardrop 41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04291" y="1384229"/>
            <a:ext cx="1195786" cy="1195786"/>
            <a:chOff x="1235576" y="1353749"/>
            <a:chExt cx="1195786" cy="1195786"/>
          </a:xfrm>
        </p:grpSpPr>
        <p:sp>
          <p:nvSpPr>
            <p:cNvPr id="45" name="Teardrop 44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Infographic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235576" y="1384229"/>
            <a:ext cx="1195786" cy="1195786"/>
            <a:chOff x="1235576" y="1353749"/>
            <a:chExt cx="1195786" cy="1195786"/>
          </a:xfrm>
        </p:grpSpPr>
        <p:sp>
          <p:nvSpPr>
            <p:cNvPr id="4" name="Teardrop 3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7" name="Oval 21"/>
          <p:cNvSpPr>
            <a:spLocks noChangeAspect="1"/>
          </p:cNvSpPr>
          <p:nvPr/>
        </p:nvSpPr>
        <p:spPr>
          <a:xfrm>
            <a:off x="1624157" y="1771061"/>
            <a:ext cx="418625" cy="42212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ectangle 9"/>
          <p:cNvSpPr/>
          <p:nvPr/>
        </p:nvSpPr>
        <p:spPr>
          <a:xfrm>
            <a:off x="3468281" y="1806051"/>
            <a:ext cx="376185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ounded Rectangle 27"/>
          <p:cNvSpPr/>
          <p:nvPr/>
        </p:nvSpPr>
        <p:spPr>
          <a:xfrm>
            <a:off x="7092906" y="1821368"/>
            <a:ext cx="418557" cy="32150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ounded Rectangle 7"/>
          <p:cNvSpPr/>
          <p:nvPr/>
        </p:nvSpPr>
        <p:spPr>
          <a:xfrm>
            <a:off x="5281846" y="1811741"/>
            <a:ext cx="394864" cy="34076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058135" y="3115822"/>
            <a:ext cx="1550670" cy="1417356"/>
            <a:chOff x="803640" y="3362835"/>
            <a:chExt cx="2059657" cy="1417356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81040" y="3115822"/>
            <a:ext cx="1550670" cy="1417356"/>
            <a:chOff x="803640" y="3362835"/>
            <a:chExt cx="2059657" cy="1417356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703945" y="3115822"/>
            <a:ext cx="1550670" cy="1417356"/>
            <a:chOff x="803640" y="3362835"/>
            <a:chExt cx="2059657" cy="1417356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26849" y="3115822"/>
            <a:ext cx="1550670" cy="1417356"/>
            <a:chOff x="803640" y="3362835"/>
            <a:chExt cx="2059657" cy="1417356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99980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Image </a:t>
            </a:r>
            <a:r>
              <a:rPr lang="en-US" altLang="ko-KR" dirty="0"/>
              <a:t>&amp;</a:t>
            </a:r>
            <a:r>
              <a:rPr lang="en-US" altLang="ko-KR" dirty="0">
                <a:solidFill>
                  <a:schemeClr val="accent1"/>
                </a:solidFill>
              </a:rPr>
              <a:t> Content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449688" y="2443031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5878996" y="2443031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7308304" y="2443031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320398" y="1245513"/>
            <a:ext cx="4103602" cy="966197"/>
            <a:chOff x="4320398" y="1245513"/>
            <a:chExt cx="4103602" cy="966197"/>
          </a:xfrm>
        </p:grpSpPr>
        <p:sp>
          <p:nvSpPr>
            <p:cNvPr id="20" name="TextBox 19"/>
            <p:cNvSpPr txBox="1"/>
            <p:nvPr/>
          </p:nvSpPr>
          <p:spPr>
            <a:xfrm>
              <a:off x="4320399" y="1565379"/>
              <a:ext cx="4103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text. This text can be replaced with your own text. You can simply impress your audience and add a unique zing.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rapezoid 13"/>
          <p:cNvSpPr/>
          <p:nvPr/>
        </p:nvSpPr>
        <p:spPr>
          <a:xfrm>
            <a:off x="6101134" y="2701472"/>
            <a:ext cx="470125" cy="397518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ed Rectangle 7"/>
          <p:cNvSpPr/>
          <p:nvPr/>
        </p:nvSpPr>
        <p:spPr>
          <a:xfrm>
            <a:off x="7627663" y="2661686"/>
            <a:ext cx="275683" cy="477091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ounded Rectangle 25"/>
          <p:cNvSpPr/>
          <p:nvPr/>
        </p:nvSpPr>
        <p:spPr>
          <a:xfrm>
            <a:off x="4737237" y="2661686"/>
            <a:ext cx="339302" cy="477091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330824" y="3646049"/>
            <a:ext cx="1152128" cy="676219"/>
            <a:chOff x="1472558" y="998559"/>
            <a:chExt cx="2310904" cy="676219"/>
          </a:xfrm>
        </p:grpSpPr>
        <p:sp>
          <p:nvSpPr>
            <p:cNvPr id="27" name="TextBox 26"/>
            <p:cNvSpPr txBox="1"/>
            <p:nvPr/>
          </p:nvSpPr>
          <p:spPr>
            <a:xfrm>
              <a:off x="1472558" y="1213113"/>
              <a:ext cx="2310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60132" y="3646049"/>
            <a:ext cx="1152128" cy="676219"/>
            <a:chOff x="1472558" y="998559"/>
            <a:chExt cx="2310904" cy="676219"/>
          </a:xfrm>
        </p:grpSpPr>
        <p:sp>
          <p:nvSpPr>
            <p:cNvPr id="33" name="TextBox 32"/>
            <p:cNvSpPr txBox="1"/>
            <p:nvPr/>
          </p:nvSpPr>
          <p:spPr>
            <a:xfrm>
              <a:off x="1472558" y="1213113"/>
              <a:ext cx="2310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189440" y="3646049"/>
            <a:ext cx="1152128" cy="676219"/>
            <a:chOff x="1472558" y="998559"/>
            <a:chExt cx="2310904" cy="676219"/>
          </a:xfrm>
        </p:grpSpPr>
        <p:sp>
          <p:nvSpPr>
            <p:cNvPr id="36" name="TextBox 35"/>
            <p:cNvSpPr txBox="1"/>
            <p:nvPr/>
          </p:nvSpPr>
          <p:spPr>
            <a:xfrm>
              <a:off x="1472558" y="1213113"/>
              <a:ext cx="2310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5C7265-AF98-4C42-8BB0-6AA31A5D9EB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9124453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>
            <a:stCxn id="14" idx="0"/>
            <a:endCxn id="16" idx="3"/>
          </p:cNvCxnSpPr>
          <p:nvPr/>
        </p:nvCxnSpPr>
        <p:spPr>
          <a:xfrm flipV="1">
            <a:off x="3027803" y="2243404"/>
            <a:ext cx="2144971" cy="69314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0"/>
            <a:endCxn id="18" idx="3"/>
          </p:cNvCxnSpPr>
          <p:nvPr/>
        </p:nvCxnSpPr>
        <p:spPr>
          <a:xfrm flipV="1">
            <a:off x="3027803" y="2555382"/>
            <a:ext cx="3459136" cy="38117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20" idx="2"/>
          </p:cNvCxnSpPr>
          <p:nvPr/>
        </p:nvCxnSpPr>
        <p:spPr>
          <a:xfrm>
            <a:off x="3027803" y="2936552"/>
            <a:ext cx="3849228" cy="54844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0"/>
            <a:endCxn id="19" idx="2"/>
          </p:cNvCxnSpPr>
          <p:nvPr/>
        </p:nvCxnSpPr>
        <p:spPr>
          <a:xfrm>
            <a:off x="3027803" y="2936552"/>
            <a:ext cx="2554867" cy="119032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1773083" y="1765985"/>
            <a:ext cx="2510885" cy="25108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15613" y="2125512"/>
            <a:ext cx="1681564" cy="168156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692861" y="2867540"/>
            <a:ext cx="1727068" cy="678649"/>
            <a:chOff x="3233964" y="1954419"/>
            <a:chExt cx="1410044" cy="678649"/>
          </a:xfrm>
        </p:grpSpPr>
        <p:sp>
          <p:nvSpPr>
            <p:cNvPr id="11" name="TextBox 10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39063" y="2936552"/>
            <a:ext cx="1578925" cy="1056546"/>
            <a:chOff x="-475010" y="1114177"/>
            <a:chExt cx="3085230" cy="1056546"/>
          </a:xfrm>
        </p:grpSpPr>
        <p:sp>
          <p:nvSpPr>
            <p:cNvPr id="14" name="TextBox 13"/>
            <p:cNvSpPr txBox="1"/>
            <p:nvPr/>
          </p:nvSpPr>
          <p:spPr>
            <a:xfrm>
              <a:off x="-475010" y="1114177"/>
              <a:ext cx="308240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460976" y="1339726"/>
              <a:ext cx="30711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sp>
        <p:nvSpPr>
          <p:cNvPr id="16" name="Oval 15"/>
          <p:cNvSpPr/>
          <p:nvPr/>
        </p:nvSpPr>
        <p:spPr>
          <a:xfrm>
            <a:off x="5004049" y="1260001"/>
            <a:ext cx="1152128" cy="11521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6314185" y="1548499"/>
            <a:ext cx="1179637" cy="1179637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5582670" y="3624101"/>
            <a:ext cx="1005554" cy="100555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6877031" y="2693120"/>
            <a:ext cx="1583750" cy="1583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21"/>
          <p:cNvSpPr>
            <a:spLocks noChangeAspect="1"/>
          </p:cNvSpPr>
          <p:nvPr/>
        </p:nvSpPr>
        <p:spPr>
          <a:xfrm>
            <a:off x="2685952" y="2139995"/>
            <a:ext cx="685146" cy="69086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Rounded Rectangle 27"/>
          <p:cNvSpPr/>
          <p:nvPr/>
        </p:nvSpPr>
        <p:spPr>
          <a:xfrm>
            <a:off x="5370814" y="1675295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Rounded Rectangle 7"/>
          <p:cNvSpPr/>
          <p:nvPr/>
        </p:nvSpPr>
        <p:spPr>
          <a:xfrm>
            <a:off x="7471454" y="2920041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7" name="Group 36"/>
          <p:cNvGrpSpPr/>
          <p:nvPr/>
        </p:nvGrpSpPr>
        <p:grpSpPr>
          <a:xfrm>
            <a:off x="6805372" y="3358782"/>
            <a:ext cx="1727068" cy="678649"/>
            <a:chOff x="3233964" y="1954419"/>
            <a:chExt cx="1410044" cy="678649"/>
          </a:xfrm>
        </p:grpSpPr>
        <p:sp>
          <p:nvSpPr>
            <p:cNvPr id="38" name="TextBox 37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3" name="Rectangle 23"/>
          <p:cNvSpPr/>
          <p:nvPr/>
        </p:nvSpPr>
        <p:spPr>
          <a:xfrm>
            <a:off x="5786966" y="3940548"/>
            <a:ext cx="596962" cy="351148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Rectangle 16"/>
          <p:cNvSpPr/>
          <p:nvPr/>
        </p:nvSpPr>
        <p:spPr>
          <a:xfrm rot="2700000">
            <a:off x="1405268" y="2389069"/>
            <a:ext cx="302254" cy="54188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9"/>
          <p:cNvSpPr/>
          <p:nvPr/>
        </p:nvSpPr>
        <p:spPr>
          <a:xfrm>
            <a:off x="6714270" y="1948086"/>
            <a:ext cx="406438" cy="38046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3715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727201"/>
              </p:ext>
            </p:extLst>
          </p:nvPr>
        </p:nvGraphicFramePr>
        <p:xfrm>
          <a:off x="719999" y="1632288"/>
          <a:ext cx="7704000" cy="1975814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6829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B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C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D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F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9255" y="3959822"/>
            <a:ext cx="738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text. This text can be replaced with your own text. You can simply impress your audience and add a unique zing and appeal to your Reports and Presentations with our Templates. </a:t>
            </a:r>
          </a:p>
        </p:txBody>
      </p:sp>
      <p:sp>
        <p:nvSpPr>
          <p:cNvPr id="5" name="자유형 8"/>
          <p:cNvSpPr/>
          <p:nvPr/>
        </p:nvSpPr>
        <p:spPr>
          <a:xfrm flipV="1">
            <a:off x="792199" y="3833986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9"/>
          <p:cNvSpPr/>
          <p:nvPr/>
        </p:nvSpPr>
        <p:spPr>
          <a:xfrm>
            <a:off x="792199" y="4686271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9854" y="1288032"/>
            <a:ext cx="189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Table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3012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3"/>
          <p:cNvSpPr txBox="1">
            <a:spLocks/>
          </p:cNvSpPr>
          <p:nvPr/>
        </p:nvSpPr>
        <p:spPr>
          <a:xfrm>
            <a:off x="467544" y="594742"/>
            <a:ext cx="1763768" cy="937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544" y="1674909"/>
            <a:ext cx="16197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6912688" y="2212159"/>
            <a:ext cx="1763768" cy="937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accent2"/>
                </a:solidFill>
                <a:cs typeface="Arial" pitchFamily="34" charset="0"/>
              </a:rPr>
              <a:t>Presentation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56705" y="3292326"/>
            <a:ext cx="16197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0AA381-1535-4181-8CCD-E4B694F484B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E0970874-CF5D-455D-9352-080052BFDE3E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8870642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Table </a:t>
            </a:r>
            <a:r>
              <a:rPr lang="en-US" altLang="ko-KR" dirty="0"/>
              <a:t>&amp; </a:t>
            </a:r>
            <a:r>
              <a:rPr lang="en-US" altLang="ko-KR" dirty="0">
                <a:solidFill>
                  <a:schemeClr val="accent1"/>
                </a:solidFill>
              </a:rPr>
              <a:t>Chart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0791" y="1275606"/>
            <a:ext cx="166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037244"/>
              </p:ext>
            </p:extLst>
          </p:nvPr>
        </p:nvGraphicFramePr>
        <p:xfrm>
          <a:off x="4788026" y="1603588"/>
          <a:ext cx="3652921" cy="1616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2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99299" y="1275606"/>
            <a:ext cx="166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28679"/>
              </p:ext>
            </p:extLst>
          </p:nvPr>
        </p:nvGraphicFramePr>
        <p:xfrm>
          <a:off x="706534" y="1603588"/>
          <a:ext cx="3652921" cy="1616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2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683568" y="3493538"/>
            <a:ext cx="1008112" cy="1082810"/>
            <a:chOff x="683568" y="3493538"/>
            <a:chExt cx="854571" cy="1082810"/>
          </a:xfrm>
        </p:grpSpPr>
        <p:sp>
          <p:nvSpPr>
            <p:cNvPr id="33" name="TextBox 32"/>
            <p:cNvSpPr txBox="1"/>
            <p:nvPr/>
          </p:nvSpPr>
          <p:spPr>
            <a:xfrm>
              <a:off x="686969" y="3493538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A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3568" y="3762142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B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3568" y="4030746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C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3568" y="4299349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D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47" name="Chart 46"/>
          <p:cNvGraphicFramePr/>
          <p:nvPr>
            <p:extLst>
              <p:ext uri="{D42A27DB-BD31-4B8C-83A1-F6EECF244321}">
                <p14:modId xmlns:p14="http://schemas.microsoft.com/office/powerpoint/2010/main" val="1828590026"/>
              </p:ext>
            </p:extLst>
          </p:nvPr>
        </p:nvGraphicFramePr>
        <p:xfrm>
          <a:off x="1524000" y="3363838"/>
          <a:ext cx="2759968" cy="1347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4644008" y="3589973"/>
            <a:ext cx="3846457" cy="966197"/>
            <a:chOff x="4320398" y="1245513"/>
            <a:chExt cx="4103602" cy="966197"/>
          </a:xfrm>
        </p:grpSpPr>
        <p:sp>
          <p:nvSpPr>
            <p:cNvPr id="49" name="TextBox 48"/>
            <p:cNvSpPr txBox="1"/>
            <p:nvPr/>
          </p:nvSpPr>
          <p:spPr>
            <a:xfrm>
              <a:off x="4320399" y="1565379"/>
              <a:ext cx="4103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text. This text can be replaced with your own text. You can simply impress your audience and add a unique zing.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9259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27950" y="1349355"/>
            <a:ext cx="3744416" cy="3306604"/>
            <a:chOff x="2166950" y="1239188"/>
            <a:chExt cx="3298100" cy="3348192"/>
          </a:xfrm>
        </p:grpSpPr>
        <p:sp>
          <p:nvSpPr>
            <p:cNvPr id="7" name="Flowchart: Extract 6"/>
            <p:cNvSpPr/>
            <p:nvPr/>
          </p:nvSpPr>
          <p:spPr>
            <a:xfrm>
              <a:off x="3006000" y="1239188"/>
              <a:ext cx="1620000" cy="1620000"/>
            </a:xfrm>
            <a:prstGeom prst="flowChartExtra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Flowchart: Extract 11"/>
            <p:cNvSpPr/>
            <p:nvPr/>
          </p:nvSpPr>
          <p:spPr>
            <a:xfrm>
              <a:off x="2166950" y="2967380"/>
              <a:ext cx="1620000" cy="1620000"/>
            </a:xfrm>
            <a:prstGeom prst="flowChartExtra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Flowchart: Extract 12"/>
            <p:cNvSpPr/>
            <p:nvPr/>
          </p:nvSpPr>
          <p:spPr>
            <a:xfrm>
              <a:off x="3845050" y="2967380"/>
              <a:ext cx="1620000" cy="1620000"/>
            </a:xfrm>
            <a:prstGeom prst="flowChartExtra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Flowchart: Merge 13"/>
            <p:cNvSpPr/>
            <p:nvPr/>
          </p:nvSpPr>
          <p:spPr>
            <a:xfrm>
              <a:off x="3060000" y="2942888"/>
              <a:ext cx="1512000" cy="1512000"/>
            </a:xfrm>
            <a:prstGeom prst="flowChartMerg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Text Placeholder 13"/>
          <p:cNvSpPr txBox="1">
            <a:spLocks/>
          </p:cNvSpPr>
          <p:nvPr/>
        </p:nvSpPr>
        <p:spPr>
          <a:xfrm>
            <a:off x="705935" y="1328340"/>
            <a:ext cx="2293105" cy="73935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5935" y="1958270"/>
            <a:ext cx="1777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Rounded Rectangle 27"/>
          <p:cNvSpPr/>
          <p:nvPr/>
        </p:nvSpPr>
        <p:spPr>
          <a:xfrm>
            <a:off x="4043452" y="3965355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ounded Rectangle 7"/>
          <p:cNvSpPr/>
          <p:nvPr/>
        </p:nvSpPr>
        <p:spPr>
          <a:xfrm>
            <a:off x="2125640" y="3946098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396180" y="2293034"/>
            <a:ext cx="555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80984" y="228371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80984" y="350785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895795" y="2283718"/>
            <a:ext cx="1404398" cy="1045551"/>
            <a:chOff x="1472558" y="998559"/>
            <a:chExt cx="2765965" cy="1045551"/>
          </a:xfrm>
        </p:grpSpPr>
        <p:sp>
          <p:nvSpPr>
            <p:cNvPr id="26" name="TextBox 25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980598" y="2283718"/>
            <a:ext cx="1404398" cy="1045551"/>
            <a:chOff x="1472558" y="998559"/>
            <a:chExt cx="2765965" cy="1045551"/>
          </a:xfrm>
        </p:grpSpPr>
        <p:sp>
          <p:nvSpPr>
            <p:cNvPr id="29" name="TextBox 28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80598" y="3507854"/>
            <a:ext cx="1404398" cy="1045551"/>
            <a:chOff x="1472558" y="998559"/>
            <a:chExt cx="2765965" cy="1045551"/>
          </a:xfrm>
        </p:grpSpPr>
        <p:sp>
          <p:nvSpPr>
            <p:cNvPr id="32" name="TextBox 31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637686" y="1349355"/>
            <a:ext cx="358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34" name="Oval 21"/>
          <p:cNvSpPr>
            <a:spLocks noChangeAspect="1"/>
          </p:cNvSpPr>
          <p:nvPr/>
        </p:nvSpPr>
        <p:spPr>
          <a:xfrm>
            <a:off x="3014657" y="3255132"/>
            <a:ext cx="571001" cy="57577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Rectangle 16"/>
          <p:cNvSpPr/>
          <p:nvPr/>
        </p:nvSpPr>
        <p:spPr>
          <a:xfrm>
            <a:off x="3095211" y="2264852"/>
            <a:ext cx="444052" cy="291837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5958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329183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모바일 이미지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l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  Image</a:t>
            </a:r>
            <a:r>
              <a:rPr lang="en-US" altLang="ko-KR" sz="3600" b="1" dirty="0">
                <a:cs typeface="Arial" pitchFamily="34" charset="0"/>
              </a:rPr>
              <a:t> &amp; </a:t>
            </a:r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Content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71134" y="1340867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71134" y="2249844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71134" y="3158821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271134" y="4067798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96778" y="1286720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96778" y="2195697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96778" y="3104674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96778" y="4013651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Oval 21"/>
          <p:cNvSpPr>
            <a:spLocks noChangeAspect="1"/>
          </p:cNvSpPr>
          <p:nvPr/>
        </p:nvSpPr>
        <p:spPr>
          <a:xfrm>
            <a:off x="5377511" y="1445885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Rectangle 9"/>
          <p:cNvSpPr/>
          <p:nvPr/>
        </p:nvSpPr>
        <p:spPr>
          <a:xfrm>
            <a:off x="5393999" y="2382050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ounded Rectangle 27"/>
          <p:cNvSpPr/>
          <p:nvPr/>
        </p:nvSpPr>
        <p:spPr>
          <a:xfrm>
            <a:off x="5377537" y="4211906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Rounded Rectangle 7"/>
          <p:cNvSpPr/>
          <p:nvPr/>
        </p:nvSpPr>
        <p:spPr>
          <a:xfrm>
            <a:off x="5394057" y="3295448"/>
            <a:ext cx="306820" cy="26478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282492" y="408391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57331C1-790B-4813-B307-5663001090D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18942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5542923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1. 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조사연구와 연구과정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Ⅳ.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데이터의 이해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연구과정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C6B6EBA-9687-45C9-87AE-FC5975948DFB}"/>
              </a:ext>
            </a:extLst>
          </p:cNvPr>
          <p:cNvSpPr txBox="1"/>
          <p:nvPr/>
        </p:nvSpPr>
        <p:spPr>
          <a:xfrm>
            <a:off x="1331640" y="2177615"/>
            <a:ext cx="6942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어떠한 이유로 자료를 수집하여야 하는가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모집단의 어떤 특성을 측정하고 추정하여 하는가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모집단에 관한 어떤 의문 사항 또는 질문에 대하여 답을 얻기를 원하는가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B9DA5E9-4D29-412D-B1E2-2DD244D8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BA9209-3931-4872-8615-836F10DD0357}"/>
              </a:ext>
            </a:extLst>
          </p:cNvPr>
          <p:cNvSpPr txBox="1"/>
          <p:nvPr/>
        </p:nvSpPr>
        <p:spPr>
          <a:xfrm>
            <a:off x="1078472" y="1639330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1)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조사연구의 주제 및 과제 선정</a:t>
            </a:r>
          </a:p>
        </p:txBody>
      </p:sp>
    </p:spTree>
    <p:extLst>
      <p:ext uri="{BB962C8B-B14F-4D97-AF65-F5344CB8AC3E}">
        <p14:creationId xmlns:p14="http://schemas.microsoft.com/office/powerpoint/2010/main" val="9516007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Quad Arrow 6"/>
          <p:cNvSpPr/>
          <p:nvPr/>
        </p:nvSpPr>
        <p:spPr>
          <a:xfrm>
            <a:off x="899592" y="1325260"/>
            <a:ext cx="3738094" cy="3342342"/>
          </a:xfrm>
          <a:prstGeom prst="quadArrow">
            <a:avLst>
              <a:gd name="adj1" fmla="val 3495"/>
              <a:gd name="adj2" fmla="val 4359"/>
              <a:gd name="adj3" fmla="val 56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2909724" y="1666126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1187624" y="1666126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187624" y="3147814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2909724" y="3147814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21449" y="2121626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43549" y="2121625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43549" y="3603314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1449" y="3603313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76056" y="2811765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48264" y="2811765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932040" y="1771711"/>
            <a:ext cx="1584176" cy="713152"/>
            <a:chOff x="5004048" y="1666126"/>
            <a:chExt cx="1584176" cy="713152"/>
          </a:xfrm>
        </p:grpSpPr>
        <p:sp>
          <p:nvSpPr>
            <p:cNvPr id="20" name="TextBox 19"/>
            <p:cNvSpPr txBox="1"/>
            <p:nvPr/>
          </p:nvSpPr>
          <p:spPr>
            <a:xfrm>
              <a:off x="5004048" y="1880680"/>
              <a:ext cx="158417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Presentation Designed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04048" y="1666126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04248" y="1771711"/>
            <a:ext cx="1584176" cy="713152"/>
            <a:chOff x="5004048" y="1666126"/>
            <a:chExt cx="1584176" cy="713152"/>
          </a:xfrm>
        </p:grpSpPr>
        <p:sp>
          <p:nvSpPr>
            <p:cNvPr id="24" name="TextBox 23"/>
            <p:cNvSpPr txBox="1"/>
            <p:nvPr/>
          </p:nvSpPr>
          <p:spPr>
            <a:xfrm>
              <a:off x="5004048" y="1880680"/>
              <a:ext cx="158417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Presentation Designed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04048" y="1666126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834576" y="3541245"/>
            <a:ext cx="358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113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Table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629396"/>
              </p:ext>
            </p:extLst>
          </p:nvPr>
        </p:nvGraphicFramePr>
        <p:xfrm>
          <a:off x="780928" y="1260000"/>
          <a:ext cx="7713516" cy="346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2108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Image</a:t>
            </a:r>
            <a:r>
              <a:rPr lang="en-US" altLang="ko-KR" dirty="0"/>
              <a:t> &amp; </a:t>
            </a:r>
            <a:r>
              <a:rPr lang="en-US" altLang="ko-KR" dirty="0">
                <a:solidFill>
                  <a:schemeClr val="accent1"/>
                </a:solidFill>
              </a:rPr>
              <a:t>Content 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084867" y="3951510"/>
            <a:ext cx="1224136" cy="676219"/>
            <a:chOff x="1472558" y="998559"/>
            <a:chExt cx="2765965" cy="676219"/>
          </a:xfrm>
        </p:grpSpPr>
        <p:sp>
          <p:nvSpPr>
            <p:cNvPr id="54" name="TextBox 53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074086" y="1272210"/>
            <a:ext cx="1224136" cy="676219"/>
            <a:chOff x="1472558" y="998559"/>
            <a:chExt cx="2765965" cy="676219"/>
          </a:xfrm>
        </p:grpSpPr>
        <p:sp>
          <p:nvSpPr>
            <p:cNvPr id="57" name="TextBox 56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052525" y="1535940"/>
            <a:ext cx="1224136" cy="676219"/>
            <a:chOff x="1472558" y="998559"/>
            <a:chExt cx="2765965" cy="676219"/>
          </a:xfrm>
        </p:grpSpPr>
        <p:sp>
          <p:nvSpPr>
            <p:cNvPr id="60" name="TextBox 59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063305" y="3761062"/>
            <a:ext cx="1224136" cy="676219"/>
            <a:chOff x="1472558" y="998559"/>
            <a:chExt cx="2765965" cy="676219"/>
          </a:xfrm>
        </p:grpSpPr>
        <p:sp>
          <p:nvSpPr>
            <p:cNvPr id="63" name="TextBox 62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769110" y="1378548"/>
            <a:ext cx="305045" cy="305045"/>
            <a:chOff x="5508104" y="555526"/>
            <a:chExt cx="360040" cy="360040"/>
          </a:xfrm>
        </p:grpSpPr>
        <p:sp>
          <p:nvSpPr>
            <p:cNvPr id="74" name="Oval 73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L-Shape 74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47686" y="1626938"/>
            <a:ext cx="305045" cy="305045"/>
            <a:chOff x="5508104" y="555526"/>
            <a:chExt cx="360040" cy="360040"/>
          </a:xfrm>
        </p:grpSpPr>
        <p:sp>
          <p:nvSpPr>
            <p:cNvPr id="78" name="Oval 77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L-Shape 78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758398" y="3761062"/>
            <a:ext cx="305045" cy="305045"/>
            <a:chOff x="5508104" y="555526"/>
            <a:chExt cx="360040" cy="360040"/>
          </a:xfrm>
        </p:grpSpPr>
        <p:sp>
          <p:nvSpPr>
            <p:cNvPr id="81" name="Oval 80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L-Shape 81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79822" y="3951510"/>
            <a:ext cx="305045" cy="305045"/>
            <a:chOff x="5508104" y="555526"/>
            <a:chExt cx="360040" cy="360040"/>
          </a:xfrm>
        </p:grpSpPr>
        <p:sp>
          <p:nvSpPr>
            <p:cNvPr id="84" name="Oval 83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L-Shape 84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AAB7F6-990B-40A7-9607-07B117E206C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8ACE076-5F35-4078-BE40-A407EA7DF6F7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10673E93-A5E7-467D-A0C7-7869663687D3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12779EF3-1DC1-4B53-96E7-CE6E037FAF1C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2264464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2932411" y="1321736"/>
            <a:ext cx="3237359" cy="323735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Infographic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808790" y="2174206"/>
            <a:ext cx="1493952" cy="1493952"/>
            <a:chOff x="7092280" y="2517710"/>
            <a:chExt cx="971680" cy="971680"/>
          </a:xfrm>
        </p:grpSpPr>
        <p:sp>
          <p:nvSpPr>
            <p:cNvPr id="36" name="Oval 35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170399" y="2595829"/>
              <a:ext cx="815441" cy="815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Block Arc 14"/>
          <p:cNvSpPr/>
          <p:nvPr/>
        </p:nvSpPr>
        <p:spPr>
          <a:xfrm rot="16200000">
            <a:off x="4159627" y="2521879"/>
            <a:ext cx="798080" cy="79860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176942" y="3888146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/>
          <p:cNvSpPr/>
          <p:nvPr/>
        </p:nvSpPr>
        <p:spPr>
          <a:xfrm>
            <a:off x="3259392" y="3888146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40"/>
          <p:cNvSpPr/>
          <p:nvPr/>
        </p:nvSpPr>
        <p:spPr>
          <a:xfrm>
            <a:off x="2555776" y="2569331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41"/>
          <p:cNvSpPr/>
          <p:nvPr/>
        </p:nvSpPr>
        <p:spPr>
          <a:xfrm>
            <a:off x="3259392" y="1250516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42"/>
          <p:cNvSpPr/>
          <p:nvPr/>
        </p:nvSpPr>
        <p:spPr>
          <a:xfrm>
            <a:off x="5176942" y="1250516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43"/>
          <p:cNvSpPr/>
          <p:nvPr/>
        </p:nvSpPr>
        <p:spPr>
          <a:xfrm>
            <a:off x="5868144" y="2569331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Oval 21"/>
          <p:cNvSpPr>
            <a:spLocks noChangeAspect="1"/>
          </p:cNvSpPr>
          <p:nvPr/>
        </p:nvSpPr>
        <p:spPr>
          <a:xfrm>
            <a:off x="3396176" y="1386141"/>
            <a:ext cx="418667" cy="42216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Rounded Rectangle 27"/>
          <p:cNvSpPr/>
          <p:nvPr/>
        </p:nvSpPr>
        <p:spPr>
          <a:xfrm>
            <a:off x="3396799" y="4074083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Rounded Rectangle 7"/>
          <p:cNvSpPr/>
          <p:nvPr/>
        </p:nvSpPr>
        <p:spPr>
          <a:xfrm>
            <a:off x="2705031" y="2745639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Rectangle 9"/>
          <p:cNvSpPr/>
          <p:nvPr/>
        </p:nvSpPr>
        <p:spPr>
          <a:xfrm>
            <a:off x="6026759" y="2739967"/>
            <a:ext cx="376185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Rounded Rectangle 7"/>
          <p:cNvSpPr/>
          <p:nvPr/>
        </p:nvSpPr>
        <p:spPr>
          <a:xfrm>
            <a:off x="5408279" y="4035195"/>
            <a:ext cx="230741" cy="399316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4" name="Group 53"/>
          <p:cNvGrpSpPr/>
          <p:nvPr/>
        </p:nvGrpSpPr>
        <p:grpSpPr>
          <a:xfrm>
            <a:off x="1008844" y="1135558"/>
            <a:ext cx="2091091" cy="923330"/>
            <a:chOff x="2113657" y="4283314"/>
            <a:chExt cx="2120135" cy="923330"/>
          </a:xfrm>
        </p:grpSpPr>
        <p:sp>
          <p:nvSpPr>
            <p:cNvPr id="55" name="TextBox 54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23528" y="2466386"/>
            <a:ext cx="2091091" cy="923330"/>
            <a:chOff x="2113657" y="4283314"/>
            <a:chExt cx="2120135" cy="923330"/>
          </a:xfrm>
        </p:grpSpPr>
        <p:sp>
          <p:nvSpPr>
            <p:cNvPr id="58" name="TextBox 57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08844" y="3773188"/>
            <a:ext cx="2091091" cy="923330"/>
            <a:chOff x="2113657" y="4283314"/>
            <a:chExt cx="2120135" cy="923330"/>
          </a:xfrm>
        </p:grpSpPr>
        <p:sp>
          <p:nvSpPr>
            <p:cNvPr id="61" name="TextBox 60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121412" y="1131590"/>
            <a:ext cx="2091091" cy="923330"/>
            <a:chOff x="2113657" y="4283314"/>
            <a:chExt cx="2120135" cy="923330"/>
          </a:xfrm>
        </p:grpSpPr>
        <p:sp>
          <p:nvSpPr>
            <p:cNvPr id="64" name="TextBox 63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60232" y="2462418"/>
            <a:ext cx="2091091" cy="923330"/>
            <a:chOff x="2113657" y="4283314"/>
            <a:chExt cx="2120135" cy="923330"/>
          </a:xfrm>
        </p:grpSpPr>
        <p:sp>
          <p:nvSpPr>
            <p:cNvPr id="67" name="TextBox 66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121412" y="3769220"/>
            <a:ext cx="2091091" cy="923330"/>
            <a:chOff x="2113657" y="4283314"/>
            <a:chExt cx="2120135" cy="923330"/>
          </a:xfrm>
        </p:grpSpPr>
        <p:sp>
          <p:nvSpPr>
            <p:cNvPr id="70" name="TextBox 69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Rectangle 23"/>
          <p:cNvSpPr/>
          <p:nvPr/>
        </p:nvSpPr>
        <p:spPr>
          <a:xfrm>
            <a:off x="5300490" y="1454502"/>
            <a:ext cx="446317" cy="26253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5172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D7F44ED2-A650-4761-8BF0-BCA57FDD9939}"/>
              </a:ext>
            </a:extLst>
          </p:cNvPr>
          <p:cNvGrpSpPr/>
          <p:nvPr/>
        </p:nvGrpSpPr>
        <p:grpSpPr>
          <a:xfrm>
            <a:off x="2377981" y="1298157"/>
            <a:ext cx="5997577" cy="3498892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26" name="Freeform 8">
              <a:extLst>
                <a:ext uri="{FF2B5EF4-FFF2-40B4-BE49-F238E27FC236}">
                  <a16:creationId xmlns:a16="http://schemas.microsoft.com/office/drawing/2014/main" id="{C3B3FAD8-64A8-436B-AC4D-186D6781DE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9">
              <a:extLst>
                <a:ext uri="{FF2B5EF4-FFF2-40B4-BE49-F238E27FC236}">
                  <a16:creationId xmlns:a16="http://schemas.microsoft.com/office/drawing/2014/main" id="{97B0539C-386C-4D97-BE1E-2DF1955A22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0">
              <a:extLst>
                <a:ext uri="{FF2B5EF4-FFF2-40B4-BE49-F238E27FC236}">
                  <a16:creationId xmlns:a16="http://schemas.microsoft.com/office/drawing/2014/main" id="{D4CB02D9-4AD3-4FA4-A08B-10D2838734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1">
              <a:extLst>
                <a:ext uri="{FF2B5EF4-FFF2-40B4-BE49-F238E27FC236}">
                  <a16:creationId xmlns:a16="http://schemas.microsoft.com/office/drawing/2014/main" id="{39D4B937-FA00-44A1-8767-EF69E54747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Worldmap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Infographic</a:t>
            </a:r>
            <a:endParaRPr lang="ko-KR" altLang="en-US" dirty="0"/>
          </a:p>
        </p:txBody>
      </p:sp>
      <p:sp>
        <p:nvSpPr>
          <p:cNvPr id="285" name="Oval 284"/>
          <p:cNvSpPr/>
          <p:nvPr/>
        </p:nvSpPr>
        <p:spPr>
          <a:xfrm>
            <a:off x="2747346" y="979145"/>
            <a:ext cx="897680" cy="8976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Oval 285"/>
          <p:cNvSpPr/>
          <p:nvPr/>
        </p:nvSpPr>
        <p:spPr>
          <a:xfrm>
            <a:off x="6126682" y="1020199"/>
            <a:ext cx="758707" cy="7587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Oval 286"/>
          <p:cNvSpPr/>
          <p:nvPr/>
        </p:nvSpPr>
        <p:spPr>
          <a:xfrm>
            <a:off x="4839315" y="2338526"/>
            <a:ext cx="701783" cy="7017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Oval 287"/>
          <p:cNvSpPr/>
          <p:nvPr/>
        </p:nvSpPr>
        <p:spPr>
          <a:xfrm>
            <a:off x="7705196" y="3043017"/>
            <a:ext cx="701783" cy="7017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Oval 288"/>
          <p:cNvSpPr/>
          <p:nvPr/>
        </p:nvSpPr>
        <p:spPr>
          <a:xfrm>
            <a:off x="3130107" y="3311737"/>
            <a:ext cx="758707" cy="7587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TextBox 289"/>
          <p:cNvSpPr txBox="1"/>
          <p:nvPr/>
        </p:nvSpPr>
        <p:spPr>
          <a:xfrm>
            <a:off x="720001" y="3003798"/>
            <a:ext cx="1907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 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2719898" y="1197152"/>
            <a:ext cx="93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25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4775099" y="2472110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6099554" y="1190605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115742" y="3491035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7649606" y="3166544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302" name="Straight Arrow Connector 301"/>
          <p:cNvCxnSpPr>
            <a:stCxn id="285" idx="4"/>
          </p:cNvCxnSpPr>
          <p:nvPr/>
        </p:nvCxnSpPr>
        <p:spPr>
          <a:xfrm>
            <a:off x="3196186" y="1876825"/>
            <a:ext cx="148214" cy="40689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>
            <a:stCxn id="287" idx="4"/>
          </p:cNvCxnSpPr>
          <p:nvPr/>
        </p:nvCxnSpPr>
        <p:spPr>
          <a:xfrm>
            <a:off x="5190207" y="3040309"/>
            <a:ext cx="350891" cy="70449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stCxn id="288" idx="3"/>
          </p:cNvCxnSpPr>
          <p:nvPr/>
        </p:nvCxnSpPr>
        <p:spPr>
          <a:xfrm flipH="1">
            <a:off x="7524328" y="3642026"/>
            <a:ext cx="283642" cy="51390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86" idx="4"/>
          </p:cNvCxnSpPr>
          <p:nvPr/>
        </p:nvCxnSpPr>
        <p:spPr>
          <a:xfrm>
            <a:off x="6506036" y="1778906"/>
            <a:ext cx="226204" cy="122464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3888814" y="3789895"/>
            <a:ext cx="395155" cy="20501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0" name="Group 319"/>
          <p:cNvGrpSpPr/>
          <p:nvPr/>
        </p:nvGrpSpPr>
        <p:grpSpPr>
          <a:xfrm>
            <a:off x="720001" y="2080271"/>
            <a:ext cx="1584176" cy="713152"/>
            <a:chOff x="5004048" y="1666126"/>
            <a:chExt cx="1584176" cy="713152"/>
          </a:xfrm>
        </p:grpSpPr>
        <p:sp>
          <p:nvSpPr>
            <p:cNvPr id="321" name="TextBox 320"/>
            <p:cNvSpPr txBox="1"/>
            <p:nvPr/>
          </p:nvSpPr>
          <p:spPr>
            <a:xfrm>
              <a:off x="5004048" y="1880680"/>
              <a:ext cx="158417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Presentation Designed</a:t>
              </a: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5004048" y="1666126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06015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Worldmap </a:t>
            </a:r>
            <a:r>
              <a:rPr lang="en-US" altLang="ko-KR" dirty="0"/>
              <a:t>Infographic</a:t>
            </a:r>
            <a:endParaRPr lang="ko-KR" altLang="en-US" dirty="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>
            <a:off x="611560" y="1498909"/>
            <a:ext cx="4338608" cy="2657018"/>
          </a:xfrm>
          <a:custGeom>
            <a:avLst/>
            <a:gdLst>
              <a:gd name="T0" fmla="*/ 3609 w 5720"/>
              <a:gd name="T1" fmla="*/ 2874 h 3503"/>
              <a:gd name="T2" fmla="*/ 5106 w 5720"/>
              <a:gd name="T3" fmla="*/ 1874 h 3503"/>
              <a:gd name="T4" fmla="*/ 5015 w 5720"/>
              <a:gd name="T5" fmla="*/ 1600 h 3503"/>
              <a:gd name="T6" fmla="*/ 5022 w 5720"/>
              <a:gd name="T7" fmla="*/ 1512 h 3503"/>
              <a:gd name="T8" fmla="*/ 4997 w 5720"/>
              <a:gd name="T9" fmla="*/ 1441 h 3503"/>
              <a:gd name="T10" fmla="*/ 3851 w 5720"/>
              <a:gd name="T11" fmla="*/ 701 h 3503"/>
              <a:gd name="T12" fmla="*/ 3740 w 5720"/>
              <a:gd name="T13" fmla="*/ 838 h 3503"/>
              <a:gd name="T14" fmla="*/ 3769 w 5720"/>
              <a:gd name="T15" fmla="*/ 1236 h 3503"/>
              <a:gd name="T16" fmla="*/ 3844 w 5720"/>
              <a:gd name="T17" fmla="*/ 954 h 3503"/>
              <a:gd name="T18" fmla="*/ 298 w 5720"/>
              <a:gd name="T19" fmla="*/ 240 h 3503"/>
              <a:gd name="T20" fmla="*/ 466 w 5720"/>
              <a:gd name="T21" fmla="*/ 185 h 3503"/>
              <a:gd name="T22" fmla="*/ 2104 w 5720"/>
              <a:gd name="T23" fmla="*/ 283 h 3503"/>
              <a:gd name="T24" fmla="*/ 3060 w 5720"/>
              <a:gd name="T25" fmla="*/ 354 h 3503"/>
              <a:gd name="T26" fmla="*/ 3537 w 5720"/>
              <a:gd name="T27" fmla="*/ 438 h 3503"/>
              <a:gd name="T28" fmla="*/ 3411 w 5720"/>
              <a:gd name="T29" fmla="*/ 594 h 3503"/>
              <a:gd name="T30" fmla="*/ 3731 w 5720"/>
              <a:gd name="T31" fmla="*/ 598 h 3503"/>
              <a:gd name="T32" fmla="*/ 4077 w 5720"/>
              <a:gd name="T33" fmla="*/ 643 h 3503"/>
              <a:gd name="T34" fmla="*/ 4128 w 5720"/>
              <a:gd name="T35" fmla="*/ 929 h 3503"/>
              <a:gd name="T36" fmla="*/ 4293 w 5720"/>
              <a:gd name="T37" fmla="*/ 1105 h 3503"/>
              <a:gd name="T38" fmla="*/ 4375 w 5720"/>
              <a:gd name="T39" fmla="*/ 1229 h 3503"/>
              <a:gd name="T40" fmla="*/ 4866 w 5720"/>
              <a:gd name="T41" fmla="*/ 800 h 3503"/>
              <a:gd name="T42" fmla="*/ 5313 w 5720"/>
              <a:gd name="T43" fmla="*/ 440 h 3503"/>
              <a:gd name="T44" fmla="*/ 5424 w 5720"/>
              <a:gd name="T45" fmla="*/ 127 h 3503"/>
              <a:gd name="T46" fmla="*/ 5678 w 5720"/>
              <a:gd name="T47" fmla="*/ 376 h 3503"/>
              <a:gd name="T48" fmla="*/ 5551 w 5720"/>
              <a:gd name="T49" fmla="*/ 600 h 3503"/>
              <a:gd name="T50" fmla="*/ 5446 w 5720"/>
              <a:gd name="T51" fmla="*/ 838 h 3503"/>
              <a:gd name="T52" fmla="*/ 5482 w 5720"/>
              <a:gd name="T53" fmla="*/ 970 h 3503"/>
              <a:gd name="T54" fmla="*/ 5197 w 5720"/>
              <a:gd name="T55" fmla="*/ 1183 h 3503"/>
              <a:gd name="T56" fmla="*/ 5140 w 5720"/>
              <a:gd name="T57" fmla="*/ 1434 h 3503"/>
              <a:gd name="T58" fmla="*/ 5155 w 5720"/>
              <a:gd name="T59" fmla="*/ 1538 h 3503"/>
              <a:gd name="T60" fmla="*/ 5073 w 5720"/>
              <a:gd name="T61" fmla="*/ 1600 h 3503"/>
              <a:gd name="T62" fmla="*/ 5064 w 5720"/>
              <a:gd name="T63" fmla="*/ 1701 h 3503"/>
              <a:gd name="T64" fmla="*/ 5133 w 5720"/>
              <a:gd name="T65" fmla="*/ 1976 h 3503"/>
              <a:gd name="T66" fmla="*/ 5048 w 5720"/>
              <a:gd name="T67" fmla="*/ 2083 h 3503"/>
              <a:gd name="T68" fmla="*/ 4797 w 5720"/>
              <a:gd name="T69" fmla="*/ 2347 h 3503"/>
              <a:gd name="T70" fmla="*/ 4669 w 5720"/>
              <a:gd name="T71" fmla="*/ 2505 h 3503"/>
              <a:gd name="T72" fmla="*/ 4768 w 5720"/>
              <a:gd name="T73" fmla="*/ 2923 h 3503"/>
              <a:gd name="T74" fmla="*/ 4909 w 5720"/>
              <a:gd name="T75" fmla="*/ 3414 h 3503"/>
              <a:gd name="T76" fmla="*/ 4702 w 5720"/>
              <a:gd name="T77" fmla="*/ 3350 h 3503"/>
              <a:gd name="T78" fmla="*/ 4549 w 5720"/>
              <a:gd name="T79" fmla="*/ 3112 h 3503"/>
              <a:gd name="T80" fmla="*/ 4197 w 5720"/>
              <a:gd name="T81" fmla="*/ 2905 h 3503"/>
              <a:gd name="T82" fmla="*/ 3875 w 5720"/>
              <a:gd name="T83" fmla="*/ 2863 h 3503"/>
              <a:gd name="T84" fmla="*/ 3706 w 5720"/>
              <a:gd name="T85" fmla="*/ 2885 h 3503"/>
              <a:gd name="T86" fmla="*/ 3713 w 5720"/>
              <a:gd name="T87" fmla="*/ 2952 h 3503"/>
              <a:gd name="T88" fmla="*/ 3733 w 5720"/>
              <a:gd name="T89" fmla="*/ 3043 h 3503"/>
              <a:gd name="T90" fmla="*/ 3582 w 5720"/>
              <a:gd name="T91" fmla="*/ 3038 h 3503"/>
              <a:gd name="T92" fmla="*/ 3326 w 5720"/>
              <a:gd name="T93" fmla="*/ 2989 h 3503"/>
              <a:gd name="T94" fmla="*/ 2886 w 5720"/>
              <a:gd name="T95" fmla="*/ 3140 h 3503"/>
              <a:gd name="T96" fmla="*/ 2855 w 5720"/>
              <a:gd name="T97" fmla="*/ 3160 h 3503"/>
              <a:gd name="T98" fmla="*/ 2758 w 5720"/>
              <a:gd name="T99" fmla="*/ 3334 h 3503"/>
              <a:gd name="T100" fmla="*/ 2657 w 5720"/>
              <a:gd name="T101" fmla="*/ 3458 h 3503"/>
              <a:gd name="T102" fmla="*/ 2264 w 5720"/>
              <a:gd name="T103" fmla="*/ 2936 h 3503"/>
              <a:gd name="T104" fmla="*/ 1884 w 5720"/>
              <a:gd name="T105" fmla="*/ 2901 h 3503"/>
              <a:gd name="T106" fmla="*/ 1378 w 5720"/>
              <a:gd name="T107" fmla="*/ 2652 h 3503"/>
              <a:gd name="T108" fmla="*/ 577 w 5720"/>
              <a:gd name="T109" fmla="*/ 2358 h 3503"/>
              <a:gd name="T110" fmla="*/ 344 w 5720"/>
              <a:gd name="T111" fmla="*/ 2047 h 3503"/>
              <a:gd name="T112" fmla="*/ 111 w 5720"/>
              <a:gd name="T113" fmla="*/ 1700 h 3503"/>
              <a:gd name="T114" fmla="*/ 84 w 5720"/>
              <a:gd name="T115" fmla="*/ 1530 h 3503"/>
              <a:gd name="T116" fmla="*/ 31 w 5720"/>
              <a:gd name="T117" fmla="*/ 1225 h 3503"/>
              <a:gd name="T118" fmla="*/ 98 w 5720"/>
              <a:gd name="T119" fmla="*/ 841 h 3503"/>
              <a:gd name="T120" fmla="*/ 280 w 5720"/>
              <a:gd name="T121" fmla="*/ 278 h 3503"/>
              <a:gd name="T122" fmla="*/ 433 w 5720"/>
              <a:gd name="T123" fmla="*/ 107 h 3503"/>
              <a:gd name="T124" fmla="*/ 466 w 5720"/>
              <a:gd name="T125" fmla="*/ 9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0" h="3503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92080" y="1275606"/>
            <a:ext cx="1457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70%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2080" y="2075825"/>
            <a:ext cx="3131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 . Easy to change colors, photos and Text.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92080" y="3003549"/>
            <a:ext cx="3131920" cy="1720315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60172" y="3762501"/>
            <a:ext cx="219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Rounded Rectangle 27"/>
          <p:cNvSpPr/>
          <p:nvPr/>
        </p:nvSpPr>
        <p:spPr>
          <a:xfrm>
            <a:off x="6648740" y="3280952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2555776" y="2932113"/>
            <a:ext cx="720080" cy="720080"/>
          </a:xfrm>
          <a:prstGeom prst="ellips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827584" y="2467378"/>
            <a:ext cx="576064" cy="576064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2375835" y="1839039"/>
            <a:ext cx="372671" cy="372671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83768" y="1253504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20355" y="4224166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576" y="3786993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0" name="Straight Arrow Connector 19"/>
          <p:cNvCxnSpPr>
            <a:stCxn id="14" idx="5"/>
            <a:endCxn id="18" idx="0"/>
          </p:cNvCxnSpPr>
          <p:nvPr/>
        </p:nvCxnSpPr>
        <p:spPr>
          <a:xfrm>
            <a:off x="3170403" y="3546740"/>
            <a:ext cx="398024" cy="67742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6"/>
            <a:endCxn id="17" idx="2"/>
          </p:cNvCxnSpPr>
          <p:nvPr/>
        </p:nvCxnSpPr>
        <p:spPr>
          <a:xfrm flipV="1">
            <a:off x="2748506" y="1622836"/>
            <a:ext cx="383334" cy="402539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9" idx="0"/>
          </p:cNvCxnSpPr>
          <p:nvPr/>
        </p:nvCxnSpPr>
        <p:spPr>
          <a:xfrm>
            <a:off x="1115616" y="3043442"/>
            <a:ext cx="288032" cy="74355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0079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Columns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50834" y="1351177"/>
            <a:ext cx="2880320" cy="3179419"/>
            <a:chOff x="515169" y="2020164"/>
            <a:chExt cx="2585081" cy="3179419"/>
          </a:xfrm>
        </p:grpSpPr>
        <p:sp>
          <p:nvSpPr>
            <p:cNvPr id="5" name="TextBox 4"/>
            <p:cNvSpPr txBox="1"/>
            <p:nvPr/>
          </p:nvSpPr>
          <p:spPr>
            <a:xfrm>
              <a:off x="515169" y="2337261"/>
              <a:ext cx="258508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Easy to change colors, photos and Text.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A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42417" y="1351177"/>
            <a:ext cx="2880320" cy="3179419"/>
            <a:chOff x="3316274" y="2010639"/>
            <a:chExt cx="2585081" cy="3179419"/>
          </a:xfrm>
        </p:grpSpPr>
        <p:sp>
          <p:nvSpPr>
            <p:cNvPr id="8" name="TextBox 7"/>
            <p:cNvSpPr txBox="1"/>
            <p:nvPr/>
          </p:nvSpPr>
          <p:spPr>
            <a:xfrm>
              <a:off x="3316274" y="2327736"/>
              <a:ext cx="258508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Easy to change colors, photos and Text.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B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 Placeholder 4"/>
          <p:cNvSpPr txBox="1">
            <a:spLocks/>
          </p:cNvSpPr>
          <p:nvPr/>
        </p:nvSpPr>
        <p:spPr>
          <a:xfrm>
            <a:off x="1619672" y="699542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5261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Columns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50834" y="1353234"/>
            <a:ext cx="2880320" cy="1517426"/>
            <a:chOff x="515169" y="2020164"/>
            <a:chExt cx="2585081" cy="1517426"/>
          </a:xfrm>
        </p:grpSpPr>
        <p:sp>
          <p:nvSpPr>
            <p:cNvPr id="17" name="TextBox 16"/>
            <p:cNvSpPr txBox="1"/>
            <p:nvPr/>
          </p:nvSpPr>
          <p:spPr>
            <a:xfrm>
              <a:off x="515169" y="2337261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A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42417" y="1353234"/>
            <a:ext cx="2880320" cy="1517426"/>
            <a:chOff x="3316274" y="2010639"/>
            <a:chExt cx="2585081" cy="1517426"/>
          </a:xfrm>
        </p:grpSpPr>
        <p:sp>
          <p:nvSpPr>
            <p:cNvPr id="20" name="TextBox 19"/>
            <p:cNvSpPr txBox="1"/>
            <p:nvPr/>
          </p:nvSpPr>
          <p:spPr>
            <a:xfrm>
              <a:off x="3316274" y="2327736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B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50834" y="3092493"/>
            <a:ext cx="2880320" cy="1517426"/>
            <a:chOff x="515169" y="2020164"/>
            <a:chExt cx="2585081" cy="1517426"/>
          </a:xfrm>
        </p:grpSpPr>
        <p:sp>
          <p:nvSpPr>
            <p:cNvPr id="23" name="TextBox 22"/>
            <p:cNvSpPr txBox="1"/>
            <p:nvPr/>
          </p:nvSpPr>
          <p:spPr>
            <a:xfrm>
              <a:off x="515169" y="2337261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C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42417" y="3092493"/>
            <a:ext cx="2880320" cy="1517426"/>
            <a:chOff x="3316274" y="2010639"/>
            <a:chExt cx="2585081" cy="1517426"/>
          </a:xfrm>
        </p:grpSpPr>
        <p:sp>
          <p:nvSpPr>
            <p:cNvPr id="26" name="TextBox 25"/>
            <p:cNvSpPr txBox="1"/>
            <p:nvPr/>
          </p:nvSpPr>
          <p:spPr>
            <a:xfrm>
              <a:off x="3316274" y="2327736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D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 Placeholder 4"/>
          <p:cNvSpPr txBox="1">
            <a:spLocks/>
          </p:cNvSpPr>
          <p:nvPr/>
        </p:nvSpPr>
        <p:spPr>
          <a:xfrm>
            <a:off x="1619672" y="699542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cs typeface="Arial" pitchFamily="34" charset="0"/>
              </a:rPr>
              <a:t>This text can be replaced with your own text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6580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+mj-lt"/>
              </a:rPr>
              <a:t>Thank you</a:t>
            </a:r>
            <a:endParaRPr lang="ko-KR" altLang="en-US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+mn-lt"/>
              </a:rPr>
              <a:t>This text can be replaced with your own text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54373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FD8057-F913-47B0-B913-3D0E2E4B5E6F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47EB75-7F00-422B-BFB3-65AAD176FBF7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D8D122-D700-4F8F-8531-0C0713D68EA4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D74E9C-C38B-4B4A-8A1E-7469EF601379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2" name="Diamond 5">
            <a:extLst>
              <a:ext uri="{FF2B5EF4-FFF2-40B4-BE49-F238E27FC236}">
                <a16:creationId xmlns:a16="http://schemas.microsoft.com/office/drawing/2014/main" id="{1A5D209D-4B54-4F25-BE98-2BE66866218E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Isosceles Triangle 51">
            <a:extLst>
              <a:ext uri="{FF2B5EF4-FFF2-40B4-BE49-F238E27FC236}">
                <a16:creationId xmlns:a16="http://schemas.microsoft.com/office/drawing/2014/main" id="{6169C8DF-82FF-4D47-AEA0-1EEA7630C5E6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Isosceles Triangle 57">
            <a:extLst>
              <a:ext uri="{FF2B5EF4-FFF2-40B4-BE49-F238E27FC236}">
                <a16:creationId xmlns:a16="http://schemas.microsoft.com/office/drawing/2014/main" id="{CF1446B8-F9ED-4606-A638-D489EF22A8B1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5" name="Rectangle 7">
            <a:extLst>
              <a:ext uri="{FF2B5EF4-FFF2-40B4-BE49-F238E27FC236}">
                <a16:creationId xmlns:a16="http://schemas.microsoft.com/office/drawing/2014/main" id="{3BA58014-7A74-4D8E-8070-D07BE7CC39AF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Parallelogram 15">
            <a:extLst>
              <a:ext uri="{FF2B5EF4-FFF2-40B4-BE49-F238E27FC236}">
                <a16:creationId xmlns:a16="http://schemas.microsoft.com/office/drawing/2014/main" id="{CE96CB34-3BB5-4A93-8533-BA3DBA51CB4B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Freeform 19">
            <a:extLst>
              <a:ext uri="{FF2B5EF4-FFF2-40B4-BE49-F238E27FC236}">
                <a16:creationId xmlns:a16="http://schemas.microsoft.com/office/drawing/2014/main" id="{F7D1EACE-22BD-43BD-AF9C-815BD51F8417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30">
            <a:extLst>
              <a:ext uri="{FF2B5EF4-FFF2-40B4-BE49-F238E27FC236}">
                <a16:creationId xmlns:a16="http://schemas.microsoft.com/office/drawing/2014/main" id="{3410FFFC-E9BF-441A-8F5C-2E8156BBAE96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Rectangle 7">
            <a:extLst>
              <a:ext uri="{FF2B5EF4-FFF2-40B4-BE49-F238E27FC236}">
                <a16:creationId xmlns:a16="http://schemas.microsoft.com/office/drawing/2014/main" id="{4E6FACDF-7FE0-4C3C-9C36-4911C19AA619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Rectangle 15">
            <a:extLst>
              <a:ext uri="{FF2B5EF4-FFF2-40B4-BE49-F238E27FC236}">
                <a16:creationId xmlns:a16="http://schemas.microsoft.com/office/drawing/2014/main" id="{3E68C411-9BE7-4991-9E0C-806EDCFD8FC8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Pie 24">
            <a:extLst>
              <a:ext uri="{FF2B5EF4-FFF2-40B4-BE49-F238E27FC236}">
                <a16:creationId xmlns:a16="http://schemas.microsoft.com/office/drawing/2014/main" id="{E647FFBD-5172-4EC0-A229-F23A9A55EDC1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Parallelogram 30">
            <a:extLst>
              <a:ext uri="{FF2B5EF4-FFF2-40B4-BE49-F238E27FC236}">
                <a16:creationId xmlns:a16="http://schemas.microsoft.com/office/drawing/2014/main" id="{4D87C8D1-008B-4A24-8E78-5AE14C46D560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Block Arc 14">
            <a:extLst>
              <a:ext uri="{FF2B5EF4-FFF2-40B4-BE49-F238E27FC236}">
                <a16:creationId xmlns:a16="http://schemas.microsoft.com/office/drawing/2014/main" id="{D0E49C63-B522-4ECD-A44D-100768571906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Block Arc 41">
            <a:extLst>
              <a:ext uri="{FF2B5EF4-FFF2-40B4-BE49-F238E27FC236}">
                <a16:creationId xmlns:a16="http://schemas.microsoft.com/office/drawing/2014/main" id="{DBBF7BE6-B17E-4BD0-906E-952E9631E0EC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Right Triangle 17">
            <a:extLst>
              <a:ext uri="{FF2B5EF4-FFF2-40B4-BE49-F238E27FC236}">
                <a16:creationId xmlns:a16="http://schemas.microsoft.com/office/drawing/2014/main" id="{B459DA03-4A5B-463C-A3F6-F56CC5645262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Oval 27">
            <a:extLst>
              <a:ext uri="{FF2B5EF4-FFF2-40B4-BE49-F238E27FC236}">
                <a16:creationId xmlns:a16="http://schemas.microsoft.com/office/drawing/2014/main" id="{2C416D6E-69C9-47D2-87C8-9653612FF608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Parallelogram 15">
            <a:extLst>
              <a:ext uri="{FF2B5EF4-FFF2-40B4-BE49-F238E27FC236}">
                <a16:creationId xmlns:a16="http://schemas.microsoft.com/office/drawing/2014/main" id="{A3DEBB29-5C16-43F5-BC0D-46C69E553D25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Round Same Side Corner Rectangle 21">
            <a:extLst>
              <a:ext uri="{FF2B5EF4-FFF2-40B4-BE49-F238E27FC236}">
                <a16:creationId xmlns:a16="http://schemas.microsoft.com/office/drawing/2014/main" id="{7D59858B-670C-4CFE-9358-4E2DEB78C6D1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Oval 26">
            <a:extLst>
              <a:ext uri="{FF2B5EF4-FFF2-40B4-BE49-F238E27FC236}">
                <a16:creationId xmlns:a16="http://schemas.microsoft.com/office/drawing/2014/main" id="{FD76ADA6-24F9-4420-B47D-B6F84F018200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Freeform 32">
            <a:extLst>
              <a:ext uri="{FF2B5EF4-FFF2-40B4-BE49-F238E27FC236}">
                <a16:creationId xmlns:a16="http://schemas.microsoft.com/office/drawing/2014/main" id="{78C785F6-E69A-4927-A04A-6D07C85F67B6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10">
            <a:extLst>
              <a:ext uri="{FF2B5EF4-FFF2-40B4-BE49-F238E27FC236}">
                <a16:creationId xmlns:a16="http://schemas.microsoft.com/office/drawing/2014/main" id="{4DBF524C-720B-4D2F-B3FB-928DE06E0811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ounded Rectangle 32">
            <a:extLst>
              <a:ext uri="{FF2B5EF4-FFF2-40B4-BE49-F238E27FC236}">
                <a16:creationId xmlns:a16="http://schemas.microsoft.com/office/drawing/2014/main" id="{D26A955F-C517-473D-B603-E9E923FC4ABC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Trapezoid 13">
            <a:extLst>
              <a:ext uri="{FF2B5EF4-FFF2-40B4-BE49-F238E27FC236}">
                <a16:creationId xmlns:a16="http://schemas.microsoft.com/office/drawing/2014/main" id="{0FD0CD98-C47B-4855-899F-6547932DF975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7">
            <a:extLst>
              <a:ext uri="{FF2B5EF4-FFF2-40B4-BE49-F238E27FC236}">
                <a16:creationId xmlns:a16="http://schemas.microsoft.com/office/drawing/2014/main" id="{CAD9AE0F-2DB8-422B-ABDF-442F63954794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Rectangle 18">
            <a:extLst>
              <a:ext uri="{FF2B5EF4-FFF2-40B4-BE49-F238E27FC236}">
                <a16:creationId xmlns:a16="http://schemas.microsoft.com/office/drawing/2014/main" id="{F539EBCF-0A16-43BD-9312-87848568B864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ounded Rectangle 25">
            <a:extLst>
              <a:ext uri="{FF2B5EF4-FFF2-40B4-BE49-F238E27FC236}">
                <a16:creationId xmlns:a16="http://schemas.microsoft.com/office/drawing/2014/main" id="{4F4B2DF6-193D-4620-AB03-61BED82BAEC9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Chord 14">
            <a:extLst>
              <a:ext uri="{FF2B5EF4-FFF2-40B4-BE49-F238E27FC236}">
                <a16:creationId xmlns:a16="http://schemas.microsoft.com/office/drawing/2014/main" id="{1C38733C-DD7A-440A-94AF-9E59D12DA1F8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Rounded Rectangle 6">
            <a:extLst>
              <a:ext uri="{FF2B5EF4-FFF2-40B4-BE49-F238E27FC236}">
                <a16:creationId xmlns:a16="http://schemas.microsoft.com/office/drawing/2014/main" id="{D489E222-3C96-4E32-B62A-B13BC2AA5FE9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Oval 66">
            <a:extLst>
              <a:ext uri="{FF2B5EF4-FFF2-40B4-BE49-F238E27FC236}">
                <a16:creationId xmlns:a16="http://schemas.microsoft.com/office/drawing/2014/main" id="{0D16E370-17A2-4C2A-8CFE-7021C8AA1CBF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Isosceles Triangle 13">
            <a:extLst>
              <a:ext uri="{FF2B5EF4-FFF2-40B4-BE49-F238E27FC236}">
                <a16:creationId xmlns:a16="http://schemas.microsoft.com/office/drawing/2014/main" id="{EE6A88F1-DF3C-4D1A-A0AE-50902484D74B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Smiley Face 14">
            <a:extLst>
              <a:ext uri="{FF2B5EF4-FFF2-40B4-BE49-F238E27FC236}">
                <a16:creationId xmlns:a16="http://schemas.microsoft.com/office/drawing/2014/main" id="{A56A5A3D-8CA6-4153-8016-05D21B9A704A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Smiley Face 12">
            <a:extLst>
              <a:ext uri="{FF2B5EF4-FFF2-40B4-BE49-F238E27FC236}">
                <a16:creationId xmlns:a16="http://schemas.microsoft.com/office/drawing/2014/main" id="{A9673A9A-655C-4961-94AE-05D834AE76C5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Smiley Face 15">
            <a:extLst>
              <a:ext uri="{FF2B5EF4-FFF2-40B4-BE49-F238E27FC236}">
                <a16:creationId xmlns:a16="http://schemas.microsoft.com/office/drawing/2014/main" id="{C6395CDD-4EC0-4D73-830E-0F2AAC85B45D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Oval 37">
            <a:extLst>
              <a:ext uri="{FF2B5EF4-FFF2-40B4-BE49-F238E27FC236}">
                <a16:creationId xmlns:a16="http://schemas.microsoft.com/office/drawing/2014/main" id="{F868ABB1-CBFC-4C89-975E-BD2117A3FAB8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Smiley Face 14">
            <a:extLst>
              <a:ext uri="{FF2B5EF4-FFF2-40B4-BE49-F238E27FC236}">
                <a16:creationId xmlns:a16="http://schemas.microsoft.com/office/drawing/2014/main" id="{48E325EE-A190-487C-93CD-4BFC5278FDE5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Rectangle 16">
            <a:extLst>
              <a:ext uri="{FF2B5EF4-FFF2-40B4-BE49-F238E27FC236}">
                <a16:creationId xmlns:a16="http://schemas.microsoft.com/office/drawing/2014/main" id="{BCFD7457-35B2-4E2F-8513-0DD5E4CBF0BD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Rectangle 9">
            <a:extLst>
              <a:ext uri="{FF2B5EF4-FFF2-40B4-BE49-F238E27FC236}">
                <a16:creationId xmlns:a16="http://schemas.microsoft.com/office/drawing/2014/main" id="{B625B452-723D-4CF7-95BD-934E24FEB2F0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Round Same Side Corner Rectangle 6">
            <a:extLst>
              <a:ext uri="{FF2B5EF4-FFF2-40B4-BE49-F238E27FC236}">
                <a16:creationId xmlns:a16="http://schemas.microsoft.com/office/drawing/2014/main" id="{2157CEB0-CAA5-4C14-975A-76AC2314C7C6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Frame 17">
            <a:extLst>
              <a:ext uri="{FF2B5EF4-FFF2-40B4-BE49-F238E27FC236}">
                <a16:creationId xmlns:a16="http://schemas.microsoft.com/office/drawing/2014/main" id="{ED5632B2-F04E-4EE8-AC83-3C35B6B904F1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Rounded Rectangle 5">
            <a:extLst>
              <a:ext uri="{FF2B5EF4-FFF2-40B4-BE49-F238E27FC236}">
                <a16:creationId xmlns:a16="http://schemas.microsoft.com/office/drawing/2014/main" id="{DFAF31E9-E106-4059-B9CD-2B72E20F0133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ardrop 1">
            <a:extLst>
              <a:ext uri="{FF2B5EF4-FFF2-40B4-BE49-F238E27FC236}">
                <a16:creationId xmlns:a16="http://schemas.microsoft.com/office/drawing/2014/main" id="{08BA0D3D-DB23-47E5-8EE6-45F25C8B02C8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Rectangle 130">
            <a:extLst>
              <a:ext uri="{FF2B5EF4-FFF2-40B4-BE49-F238E27FC236}">
                <a16:creationId xmlns:a16="http://schemas.microsoft.com/office/drawing/2014/main" id="{A09A58F0-AE60-4E2B-ABE9-0A6B4A7279AE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Right Triangle 17">
            <a:extLst>
              <a:ext uri="{FF2B5EF4-FFF2-40B4-BE49-F238E27FC236}">
                <a16:creationId xmlns:a16="http://schemas.microsoft.com/office/drawing/2014/main" id="{3DCC9550-A710-44A1-874C-98428F6360C2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Right Triangle 17">
            <a:extLst>
              <a:ext uri="{FF2B5EF4-FFF2-40B4-BE49-F238E27FC236}">
                <a16:creationId xmlns:a16="http://schemas.microsoft.com/office/drawing/2014/main" id="{3BBB46E1-F63B-47F2-9808-A60D010001AE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26C8237D-4A18-4999-9AC4-90E1C4AC6394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Oval 44">
            <a:extLst>
              <a:ext uri="{FF2B5EF4-FFF2-40B4-BE49-F238E27FC236}">
                <a16:creationId xmlns:a16="http://schemas.microsoft.com/office/drawing/2014/main" id="{551A597D-0520-4276-BE84-A7D30DFF691A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4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5542923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1. 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조사연구와 연구과정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Ⅳ.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데이터의 이해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연구과정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C6B6EBA-9687-45C9-87AE-FC5975948DFB}"/>
              </a:ext>
            </a:extLst>
          </p:cNvPr>
          <p:cNvSpPr txBox="1"/>
          <p:nvPr/>
        </p:nvSpPr>
        <p:spPr>
          <a:xfrm>
            <a:off x="1331640" y="2177615"/>
            <a:ext cx="694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현실적으로 조사가 가능한 개체들만으로 구성된 추출 들을 만든다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B9DA5E9-4D29-412D-B1E2-2DD244D8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BA9209-3931-4872-8615-836F10DD0357}"/>
              </a:ext>
            </a:extLst>
          </p:cNvPr>
          <p:cNvSpPr txBox="1"/>
          <p:nvPr/>
        </p:nvSpPr>
        <p:spPr>
          <a:xfrm>
            <a:off x="1078472" y="1639330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2)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연구대상 모집단 및 표본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추출틀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정의</a:t>
            </a:r>
          </a:p>
        </p:txBody>
      </p:sp>
    </p:spTree>
    <p:extLst>
      <p:ext uri="{BB962C8B-B14F-4D97-AF65-F5344CB8AC3E}">
        <p14:creationId xmlns:p14="http://schemas.microsoft.com/office/powerpoint/2010/main" val="18820764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Placeholder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68F12F-DEA2-4956-B727-7BD7F4544705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B01A36-B956-43E5-A3A4-B3DAAE315B3F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B2A2AB-F514-4151-BF47-5E9D9C29E90B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8B15B-0C32-4A44-97A1-6F4E73C6F365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6941B46E-52DD-4503-AAB6-570BE7415DA8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B6881B6A-B992-48F5-9C29-B84D1D021A4E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5B670CF5-308D-43D3-A83D-731F70D2C4E6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144FB5EA-B0B3-4739-802B-7422D765DD05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F6B77F4D-30B4-4319-A634-9BEFA59EB2AE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0A90B505-038B-4D82-A107-C5259329227E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4AF5DC0B-2E38-4597-A1FB-A2F7FC795756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EEDA3997-E3A9-428F-9DE6-6546F7E41F04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1C65AD91-D5AD-4754-B517-9E10130B87E7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F2C77DE5-3497-4D16-8066-C7AC8D29DBF7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1156852B-5F08-42F4-A54C-C320E93B696D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F30E2CAA-417D-4C8B-B7E5-A78E03247ECD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B73AD251-1007-4D2A-B683-CED78E10EFD1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DE67DBCF-6EC1-44B9-AA1F-4ACCE775B381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6DF22072-02F2-46CC-A682-184CC5A29494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07B4627B-C857-40D7-986C-C17B658C1706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106F1B49-F0C1-467A-90B2-D0C53BB6D28E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D165FE23-F80E-421E-A1D8-D591154D78EB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Rounded Rectangle 6">
            <a:extLst>
              <a:ext uri="{FF2B5EF4-FFF2-40B4-BE49-F238E27FC236}">
                <a16:creationId xmlns:a16="http://schemas.microsoft.com/office/drawing/2014/main" id="{23835C8D-026B-4E7B-A964-E0680BDD549E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ounded Rectangle 6">
            <a:extLst>
              <a:ext uri="{FF2B5EF4-FFF2-40B4-BE49-F238E27FC236}">
                <a16:creationId xmlns:a16="http://schemas.microsoft.com/office/drawing/2014/main" id="{82412276-D25D-4AA7-A4FD-B2B6ABE386B1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Rounded Rectangle 6">
            <a:extLst>
              <a:ext uri="{FF2B5EF4-FFF2-40B4-BE49-F238E27FC236}">
                <a16:creationId xmlns:a16="http://schemas.microsoft.com/office/drawing/2014/main" id="{DEE98BB9-404E-48DE-99F0-50355324D0B1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Teardrop 6">
            <a:extLst>
              <a:ext uri="{FF2B5EF4-FFF2-40B4-BE49-F238E27FC236}">
                <a16:creationId xmlns:a16="http://schemas.microsoft.com/office/drawing/2014/main" id="{5D827D4F-CF0A-481A-9AC6-5005A5E80CD3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Donut 24">
            <a:extLst>
              <a:ext uri="{FF2B5EF4-FFF2-40B4-BE49-F238E27FC236}">
                <a16:creationId xmlns:a16="http://schemas.microsoft.com/office/drawing/2014/main" id="{C668782D-21A6-4E67-919E-8C8CE8763B75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Chord 38">
            <a:extLst>
              <a:ext uri="{FF2B5EF4-FFF2-40B4-BE49-F238E27FC236}">
                <a16:creationId xmlns:a16="http://schemas.microsoft.com/office/drawing/2014/main" id="{2BF6D7EF-0F63-4F91-B1C1-2B889FDB524E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Heart 38">
            <a:extLst>
              <a:ext uri="{FF2B5EF4-FFF2-40B4-BE49-F238E27FC236}">
                <a16:creationId xmlns:a16="http://schemas.microsoft.com/office/drawing/2014/main" id="{C75FC0AF-D546-4B85-800C-5833B47DC606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Round Same Side Corner Rectangle 19">
            <a:extLst>
              <a:ext uri="{FF2B5EF4-FFF2-40B4-BE49-F238E27FC236}">
                <a16:creationId xmlns:a16="http://schemas.microsoft.com/office/drawing/2014/main" id="{4C393668-23A4-4F9D-9769-4F4640D9BBB3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ectangle 23">
            <a:extLst>
              <a:ext uri="{FF2B5EF4-FFF2-40B4-BE49-F238E27FC236}">
                <a16:creationId xmlns:a16="http://schemas.microsoft.com/office/drawing/2014/main" id="{436964FA-C222-442A-8559-DD90C9551AAA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Oval 31">
            <a:extLst>
              <a:ext uri="{FF2B5EF4-FFF2-40B4-BE49-F238E27FC236}">
                <a16:creationId xmlns:a16="http://schemas.microsoft.com/office/drawing/2014/main" id="{58993352-6575-463F-A483-19A3CD33B0B3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466A3BEC-BCC9-4268-B60C-DECEFFA927CA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val 31">
            <a:extLst>
              <a:ext uri="{FF2B5EF4-FFF2-40B4-BE49-F238E27FC236}">
                <a16:creationId xmlns:a16="http://schemas.microsoft.com/office/drawing/2014/main" id="{80AD10ED-DEDC-49D1-BEB4-188C8CD55F5F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ardrop 17">
            <a:extLst>
              <a:ext uri="{FF2B5EF4-FFF2-40B4-BE49-F238E27FC236}">
                <a16:creationId xmlns:a16="http://schemas.microsoft.com/office/drawing/2014/main" id="{C7FCC4FF-4DE4-4025-97E9-EA9B119F8949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ectangle 23">
            <a:extLst>
              <a:ext uri="{FF2B5EF4-FFF2-40B4-BE49-F238E27FC236}">
                <a16:creationId xmlns:a16="http://schemas.microsoft.com/office/drawing/2014/main" id="{BDF4CA22-A164-40A7-A983-DBF7577D76B0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Round Same Side Corner Rectangle 8">
            <a:extLst>
              <a:ext uri="{FF2B5EF4-FFF2-40B4-BE49-F238E27FC236}">
                <a16:creationId xmlns:a16="http://schemas.microsoft.com/office/drawing/2014/main" id="{391AF272-6D56-4A07-8A65-09B4D137C4BE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 Same Side Corner Rectangle 20">
            <a:extLst>
              <a:ext uri="{FF2B5EF4-FFF2-40B4-BE49-F238E27FC236}">
                <a16:creationId xmlns:a16="http://schemas.microsoft.com/office/drawing/2014/main" id="{C5CA96BB-22E0-4EFF-BAB1-59C271B0EE9C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Donut 87">
            <a:extLst>
              <a:ext uri="{FF2B5EF4-FFF2-40B4-BE49-F238E27FC236}">
                <a16:creationId xmlns:a16="http://schemas.microsoft.com/office/drawing/2014/main" id="{087ED47C-5376-44DF-A081-9D1A2FB4B777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Donut 90">
            <a:extLst>
              <a:ext uri="{FF2B5EF4-FFF2-40B4-BE49-F238E27FC236}">
                <a16:creationId xmlns:a16="http://schemas.microsoft.com/office/drawing/2014/main" id="{66F09DF9-0FED-4D2C-AF75-2A04EF8FED34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Oval 6">
            <a:extLst>
              <a:ext uri="{FF2B5EF4-FFF2-40B4-BE49-F238E27FC236}">
                <a16:creationId xmlns:a16="http://schemas.microsoft.com/office/drawing/2014/main" id="{F5CC9D2E-7AEE-4F3F-9992-AD28AF93F1EE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Block Arc 25">
            <a:extLst>
              <a:ext uri="{FF2B5EF4-FFF2-40B4-BE49-F238E27FC236}">
                <a16:creationId xmlns:a16="http://schemas.microsoft.com/office/drawing/2014/main" id="{9ABD3111-3E60-4179-82C5-F12FCB2BF358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Block Arc 31">
            <a:extLst>
              <a:ext uri="{FF2B5EF4-FFF2-40B4-BE49-F238E27FC236}">
                <a16:creationId xmlns:a16="http://schemas.microsoft.com/office/drawing/2014/main" id="{48DC39CC-321D-4C66-9160-257D22429E71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Freeform 53">
            <a:extLst>
              <a:ext uri="{FF2B5EF4-FFF2-40B4-BE49-F238E27FC236}">
                <a16:creationId xmlns:a16="http://schemas.microsoft.com/office/drawing/2014/main" id="{CB23773B-3D7E-4D3D-A455-C0E8A473A5B1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Block Arc 10">
            <a:extLst>
              <a:ext uri="{FF2B5EF4-FFF2-40B4-BE49-F238E27FC236}">
                <a16:creationId xmlns:a16="http://schemas.microsoft.com/office/drawing/2014/main" id="{59437E0F-D1C6-46D3-9076-DBD351D9B6E8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Freeform 55">
            <a:extLst>
              <a:ext uri="{FF2B5EF4-FFF2-40B4-BE49-F238E27FC236}">
                <a16:creationId xmlns:a16="http://schemas.microsoft.com/office/drawing/2014/main" id="{BB062C87-89E1-4961-85EC-620B60036748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36">
            <a:extLst>
              <a:ext uri="{FF2B5EF4-FFF2-40B4-BE49-F238E27FC236}">
                <a16:creationId xmlns:a16="http://schemas.microsoft.com/office/drawing/2014/main" id="{00123421-AFF9-4047-95C8-48965F87EF88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Oval 21">
            <a:extLst>
              <a:ext uri="{FF2B5EF4-FFF2-40B4-BE49-F238E27FC236}">
                <a16:creationId xmlns:a16="http://schemas.microsoft.com/office/drawing/2014/main" id="{2A3CFB3C-2DD4-41CD-A827-2CF8283658B0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Oval 32">
            <a:extLst>
              <a:ext uri="{FF2B5EF4-FFF2-40B4-BE49-F238E27FC236}">
                <a16:creationId xmlns:a16="http://schemas.microsoft.com/office/drawing/2014/main" id="{7D648EE8-DF3C-49CE-9765-A9390576BA50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577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Placeholder 5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C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EB7B0EC-0A14-4A41-9021-E88064E17E54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2AFCA928-FBF3-46AA-A51A-41E2BF24DD2E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F8AFF82A-F46B-42F7-A3B0-BDE428BEEE06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4340971-4DAB-4D8E-9F5F-DE500D2FF5E2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AA56E91F-CB89-4CCB-9A61-4DF49770932C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2CBCE8AB-4A19-4BCE-AC92-CE2F0371A4A8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2D1EFDF9-5642-4DBA-BA10-C90101E7CA76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E807EF1A-C086-4CF1-A6AB-719AC6AF91E1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B3386EB6-F0C7-4284-AEB7-FD9EA6E54231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E55625E8-84CA-4179-A7BF-DBDBB4D09566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512EB908-F092-4695-936A-1372E9A992F4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B1E5A9B8-8C13-4F8A-B9FE-0A03065E3EB2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B790F98E-B011-4731-9009-D32F4C3E6866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FD603B40-9693-4F9A-A5F6-60FDB6731A4A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5E8FCC08-4C62-499B-90A8-7C165D0D14B4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2150390E-AA40-402A-9E3F-C2BD55B046D2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FC461ACE-D9CA-4916-9440-750E341A254D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27026B2D-385F-49CE-9825-51B06ADAEAC9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3E924744-2808-44E3-A435-6555AC10ED02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50C49581-3759-441E-A16D-EF8193D98A1A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EDC071A4-0048-4972-9227-7B4C1CF0629F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0D1F5B77-D614-4DF9-A2CD-E085100B519B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55666E9F-5B86-4B65-AD08-292D8523FE60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C36C05E4-F3F1-4369-B804-5A88403C42D5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4026E504-B74E-4C68-B573-3C450D044F04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41A94FBE-5C1D-46A5-B66E-88C345864034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0782EE7D-ACEC-4ACA-B25C-E71B3A5ADC8D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2B5237D5-1FC4-4376-977C-A0E16124DD3C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683D3E55-77E0-4DBA-9A4F-E57DD245083B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AED13411-C87F-4221-A0E2-A6E0F5C9E033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AEC2B58-6E07-4BCB-9BA7-9EE1E22C28B2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F3331940-ECFD-4D01-9702-A0F081696A16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AE827829-1AAA-48CE-ABF0-DBDF132E6248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Oval 25">
            <a:extLst>
              <a:ext uri="{FF2B5EF4-FFF2-40B4-BE49-F238E27FC236}">
                <a16:creationId xmlns:a16="http://schemas.microsoft.com/office/drawing/2014/main" id="{B60FD4DA-4BCF-48B5-AAD7-7A491764874F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Block Arc 20">
            <a:extLst>
              <a:ext uri="{FF2B5EF4-FFF2-40B4-BE49-F238E27FC236}">
                <a16:creationId xmlns:a16="http://schemas.microsoft.com/office/drawing/2014/main" id="{8CDE9899-35C5-4EE2-817E-8D3213647FB0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Block Arc 11">
            <a:extLst>
              <a:ext uri="{FF2B5EF4-FFF2-40B4-BE49-F238E27FC236}">
                <a16:creationId xmlns:a16="http://schemas.microsoft.com/office/drawing/2014/main" id="{819EC331-42D0-4CD4-A56E-6DD66C9A6B73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Rectangle 21">
            <a:extLst>
              <a:ext uri="{FF2B5EF4-FFF2-40B4-BE49-F238E27FC236}">
                <a16:creationId xmlns:a16="http://schemas.microsoft.com/office/drawing/2014/main" id="{54C5AC21-DE51-42EA-8F10-B9B27DE962FD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Round Same Side Corner Rectangle 8">
            <a:extLst>
              <a:ext uri="{FF2B5EF4-FFF2-40B4-BE49-F238E27FC236}">
                <a16:creationId xmlns:a16="http://schemas.microsoft.com/office/drawing/2014/main" id="{F8E284A6-DD7B-4286-9878-9131735222BC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Rounded Rectangle 51">
            <a:extLst>
              <a:ext uri="{FF2B5EF4-FFF2-40B4-BE49-F238E27FC236}">
                <a16:creationId xmlns:a16="http://schemas.microsoft.com/office/drawing/2014/main" id="{E111BB52-6B40-43CC-810E-9B4510AC158A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Isosceles Triangle 5">
            <a:extLst>
              <a:ext uri="{FF2B5EF4-FFF2-40B4-BE49-F238E27FC236}">
                <a16:creationId xmlns:a16="http://schemas.microsoft.com/office/drawing/2014/main" id="{A819C56E-3374-4934-88C8-3F902B6683D4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rapezoid 22">
            <a:extLst>
              <a:ext uri="{FF2B5EF4-FFF2-40B4-BE49-F238E27FC236}">
                <a16:creationId xmlns:a16="http://schemas.microsoft.com/office/drawing/2014/main" id="{E8E2F9FE-6863-475D-8834-B8428AE679AF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Rounded Rectangle 20">
            <a:extLst>
              <a:ext uri="{FF2B5EF4-FFF2-40B4-BE49-F238E27FC236}">
                <a16:creationId xmlns:a16="http://schemas.microsoft.com/office/drawing/2014/main" id="{4F875B9C-8AF6-4C94-A98B-BBB174AE1FE2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rapezoid 28">
            <a:extLst>
              <a:ext uri="{FF2B5EF4-FFF2-40B4-BE49-F238E27FC236}">
                <a16:creationId xmlns:a16="http://schemas.microsoft.com/office/drawing/2014/main" id="{C23CFD66-CE34-4C58-899F-0DDBFB9C7012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Rounded Rectangle 2">
            <a:extLst>
              <a:ext uri="{FF2B5EF4-FFF2-40B4-BE49-F238E27FC236}">
                <a16:creationId xmlns:a16="http://schemas.microsoft.com/office/drawing/2014/main" id="{CA98E44F-BAB7-4FA2-8CFF-770B138114C7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Rounded Rectangle 8">
            <a:extLst>
              <a:ext uri="{FF2B5EF4-FFF2-40B4-BE49-F238E27FC236}">
                <a16:creationId xmlns:a16="http://schemas.microsoft.com/office/drawing/2014/main" id="{1CE26E49-8063-4882-A55E-446C019398DE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Rounded Rectangle 2">
            <a:extLst>
              <a:ext uri="{FF2B5EF4-FFF2-40B4-BE49-F238E27FC236}">
                <a16:creationId xmlns:a16="http://schemas.microsoft.com/office/drawing/2014/main" id="{F5F8A5F7-1B88-4F42-A4D4-2F8AFFEF77D8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Rounded Rectangle 3">
            <a:extLst>
              <a:ext uri="{FF2B5EF4-FFF2-40B4-BE49-F238E27FC236}">
                <a16:creationId xmlns:a16="http://schemas.microsoft.com/office/drawing/2014/main" id="{DBB70C78-5BEB-4FEC-BABB-F86C6668EB12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Rounded Rectangle 10">
            <a:extLst>
              <a:ext uri="{FF2B5EF4-FFF2-40B4-BE49-F238E27FC236}">
                <a16:creationId xmlns:a16="http://schemas.microsoft.com/office/drawing/2014/main" id="{2E39B6E2-5E20-413B-957C-5B004D39535F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Block Arc 6">
            <a:extLst>
              <a:ext uri="{FF2B5EF4-FFF2-40B4-BE49-F238E27FC236}">
                <a16:creationId xmlns:a16="http://schemas.microsoft.com/office/drawing/2014/main" id="{89E60B73-A748-4F1C-8FCA-2D3A8A329C01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0" name="Left Arrow 1">
            <a:extLst>
              <a:ext uri="{FF2B5EF4-FFF2-40B4-BE49-F238E27FC236}">
                <a16:creationId xmlns:a16="http://schemas.microsoft.com/office/drawing/2014/main" id="{322A5AFE-730D-491B-8EE4-A6A7AFDDA4A5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Oval 35">
            <a:extLst>
              <a:ext uri="{FF2B5EF4-FFF2-40B4-BE49-F238E27FC236}">
                <a16:creationId xmlns:a16="http://schemas.microsoft.com/office/drawing/2014/main" id="{847A4433-3017-4B76-B01B-2FCC2E5FB8C1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EBE35BC-FA34-4E17-99F0-20603CB185B8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6C22F7C-8AE6-433A-9377-54898AF14743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4AE8B20-6E73-4461-8FC7-CD38CC1EA13C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555A6DA-B7A7-43B0-AFE0-48BF47F3EEFD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4764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5542923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1. 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조사연구와 연구과정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Ⅳ.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데이터의 이해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연구과정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C6B6EBA-9687-45C9-87AE-FC5975948DFB}"/>
              </a:ext>
            </a:extLst>
          </p:cNvPr>
          <p:cNvSpPr txBox="1"/>
          <p:nvPr/>
        </p:nvSpPr>
        <p:spPr>
          <a:xfrm>
            <a:off x="1331640" y="2177615"/>
            <a:ext cx="6942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예측할 수 없는 지연에 충분히 대응할 수 있도록 일정표를 작성하고 관련된 예산을 편성한다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B9DA5E9-4D29-412D-B1E2-2DD244D8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BA9209-3931-4872-8615-836F10DD0357}"/>
              </a:ext>
            </a:extLst>
          </p:cNvPr>
          <p:cNvSpPr txBox="1"/>
          <p:nvPr/>
        </p:nvSpPr>
        <p:spPr>
          <a:xfrm>
            <a:off x="1078472" y="163933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3)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연구일정 수립 및 비용산정 </a:t>
            </a:r>
          </a:p>
        </p:txBody>
      </p:sp>
    </p:spTree>
    <p:extLst>
      <p:ext uri="{BB962C8B-B14F-4D97-AF65-F5344CB8AC3E}">
        <p14:creationId xmlns:p14="http://schemas.microsoft.com/office/powerpoint/2010/main" val="2280814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5542923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1. 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조사연구와 연구과정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Ⅳ.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데이터의 이해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연구과정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C6B6EBA-9687-45C9-87AE-FC5975948DFB}"/>
              </a:ext>
            </a:extLst>
          </p:cNvPr>
          <p:cNvSpPr txBox="1"/>
          <p:nvPr/>
        </p:nvSpPr>
        <p:spPr>
          <a:xfrm>
            <a:off x="1331640" y="2177615"/>
            <a:ext cx="69421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일반적으로 표본의 크기가 크게 되면 조사결과의 정도가 높아지지만 조사비용이 증가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표본크기는 조사의 정도와 비용을 고려하여 결정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다양한 표본추출 절차를 고려하여 추정의 정도를 높일 수 있는 표본추출방법을 선택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ex)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무작위 추출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층화 추출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집락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추출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B9DA5E9-4D29-412D-B1E2-2DD244D8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BA9209-3931-4872-8615-836F10DD0357}"/>
              </a:ext>
            </a:extLst>
          </p:cNvPr>
          <p:cNvSpPr txBox="1"/>
          <p:nvPr/>
        </p:nvSpPr>
        <p:spPr>
          <a:xfrm>
            <a:off x="1078472" y="1639330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4)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표본설계 및 표본추출</a:t>
            </a:r>
          </a:p>
        </p:txBody>
      </p:sp>
    </p:spTree>
    <p:extLst>
      <p:ext uri="{BB962C8B-B14F-4D97-AF65-F5344CB8AC3E}">
        <p14:creationId xmlns:p14="http://schemas.microsoft.com/office/powerpoint/2010/main" val="221669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5542923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1. 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조사연구와 연구과정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Ⅳ.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데이터의 이해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연구과정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C6B6EBA-9687-45C9-87AE-FC5975948DFB}"/>
              </a:ext>
            </a:extLst>
          </p:cNvPr>
          <p:cNvSpPr txBox="1"/>
          <p:nvPr/>
        </p:nvSpPr>
        <p:spPr>
          <a:xfrm>
            <a:off x="1331640" y="2177615"/>
            <a:ext cx="69421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잘 만들어진 측정도구의 의해서만 조사의 목적을 달성할 수 있는 정보를 얻을 수 있음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사회과학분야의 조사연구에서 주로 사용되는 측정도구는 설문지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특정 도구는 조사방법을 고려하여 개발하고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타당성 및 신뢰도를 검증해야 한다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</p:txBody>
      </p: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B9DA5E9-4D29-412D-B1E2-2DD244D8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BA9209-3931-4872-8615-836F10DD0357}"/>
              </a:ext>
            </a:extLst>
          </p:cNvPr>
          <p:cNvSpPr txBox="1"/>
          <p:nvPr/>
        </p:nvSpPr>
        <p:spPr>
          <a:xfrm>
            <a:off x="1078472" y="1639330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5)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측정도구 설계</a:t>
            </a:r>
          </a:p>
        </p:txBody>
      </p:sp>
    </p:spTree>
    <p:extLst>
      <p:ext uri="{BB962C8B-B14F-4D97-AF65-F5344CB8AC3E}">
        <p14:creationId xmlns:p14="http://schemas.microsoft.com/office/powerpoint/2010/main" val="358820435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4385</TotalTime>
  <Words>3521</Words>
  <Application>Microsoft Office PowerPoint</Application>
  <PresentationFormat>화면 슬라이드 쇼(16:9)</PresentationFormat>
  <Paragraphs>626</Paragraphs>
  <Slides>61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61</vt:i4>
      </vt:variant>
    </vt:vector>
  </HeadingPairs>
  <TitlesOfParts>
    <vt:vector size="71" baseType="lpstr">
      <vt:lpstr>u2000</vt:lpstr>
      <vt:lpstr>맑은 고딕</vt:lpstr>
      <vt:lpstr>배달의민족 도현</vt:lpstr>
      <vt:lpstr>배달의민족 주아</vt:lpstr>
      <vt:lpstr>배달의민족 한나는 열한살</vt:lpstr>
      <vt:lpstr>Arial</vt:lpstr>
      <vt:lpstr>Wingdings</vt:lpstr>
      <vt:lpstr>Cover and End Slide Master</vt:lpstr>
      <vt:lpstr>Contents Slide Master</vt:lpstr>
      <vt:lpstr>Section Break Slide Master</vt:lpstr>
      <vt:lpstr>설문지 작성 요령과 데이터 EDA</vt:lpstr>
      <vt:lpstr>  목차</vt:lpstr>
      <vt:lpstr>Ⅳ. 조사연구</vt:lpstr>
      <vt:lpstr>  1. 조사연구와 연구과정 </vt:lpstr>
      <vt:lpstr>  1. 조사연구와 연구과정 </vt:lpstr>
      <vt:lpstr>  1. 조사연구와 연구과정 </vt:lpstr>
      <vt:lpstr>  1. 조사연구와 연구과정 </vt:lpstr>
      <vt:lpstr>  1. 조사연구와 연구과정 </vt:lpstr>
      <vt:lpstr>  1. 조사연구와 연구과정 </vt:lpstr>
      <vt:lpstr>  1. 조사연구와 연구과정 </vt:lpstr>
      <vt:lpstr>  1. 조사연구와 연구과정 </vt:lpstr>
      <vt:lpstr>  1. 조사연구와 연구과정 </vt:lpstr>
      <vt:lpstr>  2. 조사연구의 요소</vt:lpstr>
      <vt:lpstr>  2. 조사연구의 요소</vt:lpstr>
      <vt:lpstr>  2. 조사연구의 요소</vt:lpstr>
      <vt:lpstr>  2. 조사연구의 요소</vt:lpstr>
      <vt:lpstr>  2. 조사연구의 요소</vt:lpstr>
      <vt:lpstr>  2. 조사연구의 요소</vt:lpstr>
      <vt:lpstr>  2. 조사연구의 요소</vt:lpstr>
      <vt:lpstr>Ⅴ. 설문지 설계</vt:lpstr>
      <vt:lpstr>  1. 설문지 설계 시 주의할 점</vt:lpstr>
      <vt:lpstr>  2. 설문지 안내문에 들어가야 할 내용</vt:lpstr>
      <vt:lpstr>  3. 설문지 구조 및 배열</vt:lpstr>
      <vt:lpstr>  4. 응답의 형태</vt:lpstr>
      <vt:lpstr>  4. 응답의 형태</vt:lpstr>
      <vt:lpstr>Ⅵ. 척도</vt:lpstr>
      <vt:lpstr>  1. 척도의 의미와 기본 유형</vt:lpstr>
      <vt:lpstr>  2. 명목척도</vt:lpstr>
      <vt:lpstr>  3. 순서척도</vt:lpstr>
      <vt:lpstr>  4. 등간척도</vt:lpstr>
      <vt:lpstr>  5. 비율척도</vt:lpstr>
      <vt:lpstr>Welcome!!</vt:lpstr>
      <vt:lpstr> Our Services</vt:lpstr>
      <vt:lpstr> Our Team Layout</vt:lpstr>
      <vt:lpstr> TimeLine Layout</vt:lpstr>
      <vt:lpstr>PowerPoint 프레젠테이션</vt:lpstr>
      <vt:lpstr>  Chart Layout</vt:lpstr>
      <vt:lpstr>PowerPoint 프레젠테이션</vt:lpstr>
      <vt:lpstr> Image &amp; Content</vt:lpstr>
      <vt:lpstr> Table &amp; Chart</vt:lpstr>
      <vt:lpstr> Chart Layout</vt:lpstr>
      <vt:lpstr> Infographic Layout</vt:lpstr>
      <vt:lpstr> Image &amp; Content</vt:lpstr>
      <vt:lpstr> Infographic Layout</vt:lpstr>
      <vt:lpstr> Table Layout</vt:lpstr>
      <vt:lpstr>PowerPoint 프레젠테이션</vt:lpstr>
      <vt:lpstr> Table &amp; Chart</vt:lpstr>
      <vt:lpstr> Infographic Layout</vt:lpstr>
      <vt:lpstr>  Image &amp; Content</vt:lpstr>
      <vt:lpstr> Infographic Layout</vt:lpstr>
      <vt:lpstr> Table Layout</vt:lpstr>
      <vt:lpstr> Image &amp; Content </vt:lpstr>
      <vt:lpstr> Infographic Layout</vt:lpstr>
      <vt:lpstr> Worldmap Infographic</vt:lpstr>
      <vt:lpstr> Worldmap Infographic</vt:lpstr>
      <vt:lpstr>Columns Layout</vt:lpstr>
      <vt:lpstr>Columns Layout</vt:lpstr>
      <vt:lpstr>Thank you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18654</cp:lastModifiedBy>
  <cp:revision>173</cp:revision>
  <dcterms:created xsi:type="dcterms:W3CDTF">2016-11-07T07:00:36Z</dcterms:created>
  <dcterms:modified xsi:type="dcterms:W3CDTF">2021-05-17T14:19:28Z</dcterms:modified>
</cp:coreProperties>
</file>