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Karla Regular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JVFOcte6KR9w5FQGUkxgi89G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Regula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Regular-italic.fntdata"/><Relationship Id="rId30" Type="http://schemas.openxmlformats.org/officeDocument/2006/relationships/font" Target="fonts/KarlaRegular-bold.fntdata"/><Relationship Id="rId11" Type="http://schemas.openxmlformats.org/officeDocument/2006/relationships/slide" Target="slides/slide7.xml"/><Relationship Id="rId33" Type="http://schemas.openxmlformats.org/officeDocument/2006/relationships/font" Target="fonts/Karla-regular.fntdata"/><Relationship Id="rId10" Type="http://schemas.openxmlformats.org/officeDocument/2006/relationships/slide" Target="slides/slide6.xml"/><Relationship Id="rId32" Type="http://schemas.openxmlformats.org/officeDocument/2006/relationships/font" Target="fonts/KarlaRegular-boldItalic.fntdata"/><Relationship Id="rId13" Type="http://schemas.openxmlformats.org/officeDocument/2006/relationships/slide" Target="slides/slide9.xml"/><Relationship Id="rId35" Type="http://schemas.openxmlformats.org/officeDocument/2006/relationships/font" Target="fonts/Karla-italic.fntdata"/><Relationship Id="rId12" Type="http://schemas.openxmlformats.org/officeDocument/2006/relationships/slide" Target="slides/slide8.xml"/><Relationship Id="rId34" Type="http://schemas.openxmlformats.org/officeDocument/2006/relationships/font" Target="fonts/Karla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Karl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55723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e055723e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055723e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055723ea2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055723ea2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e055723ea2_3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55723ea2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e055723ea2_3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055723ea2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e055723ea2_3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55723ea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055723ea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55723e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055723ea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55723ea2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055723e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55723ea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055723ea2_3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xxamh9lvGJZmklfzXZNLSab4afylDO4G/view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ibt-power.com/bkencel/Lithium-Ion-tech.html" TargetMode="External"/><Relationship Id="rId4" Type="http://schemas.openxmlformats.org/officeDocument/2006/relationships/hyperlink" Target="https://richnam.com/322" TargetMode="External"/><Relationship Id="rId5" Type="http://schemas.openxmlformats.org/officeDocument/2006/relationships/hyperlink" Target="https://manualzz.com/doc/11414317/aa-energizer-l91-product-datasheet-specification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gif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914581" y="1611085"/>
            <a:ext cx="3338286" cy="3338286"/>
          </a:xfrm>
          <a:prstGeom prst="ellipse">
            <a:avLst/>
          </a:prstGeom>
          <a:solidFill>
            <a:srgbClr val="FFDC4B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857593" y="1665744"/>
            <a:ext cx="3338286" cy="3338286"/>
          </a:xfrm>
          <a:prstGeom prst="ellipse">
            <a:avLst/>
          </a:prstGeom>
          <a:solidFill>
            <a:srgbClr val="46D98E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6400" y="290286"/>
            <a:ext cx="478971" cy="478971"/>
          </a:xfrm>
          <a:prstGeom prst="rect">
            <a:avLst/>
          </a:prstGeom>
          <a:solidFill>
            <a:srgbClr val="FFD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461981" y="4732098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766039" y="472921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070098" y="472921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388672" y="472921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461981" y="5044158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9766039" y="504127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070098" y="504127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388672" y="504127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461981" y="5356218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766039" y="535333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0070098" y="535333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388672" y="535333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461981" y="5668278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766039" y="566539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070098" y="566539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388672" y="5665390"/>
            <a:ext cx="118790" cy="1187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145313" y="3879908"/>
            <a:ext cx="966983" cy="966983"/>
          </a:xfrm>
          <a:prstGeom prst="donut">
            <a:avLst>
              <a:gd fmla="val 14493" name="adj"/>
            </a:avLst>
          </a:prstGeom>
          <a:solidFill>
            <a:srgbClr val="FFDC4B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45885" y="2489925"/>
            <a:ext cx="65880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배터리 테스터 설계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85371" y="4297104"/>
            <a:ext cx="7445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조장			             조원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박범수(2018732016)</a:t>
            </a:r>
            <a:r>
              <a:rPr b="1" lang="ko-KR" sz="2000">
                <a:solidFill>
                  <a:schemeClr val="dk1"/>
                </a:solidFill>
              </a:rPr>
              <a:t>     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조규상(2018732006)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    주종민(2018732010)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2934678" y="452821"/>
            <a:ext cx="56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 시나리오 – </a:t>
            </a:r>
            <a:r>
              <a:rPr b="1" lang="ko-KR" sz="3200">
                <a:solidFill>
                  <a:schemeClr val="dk1"/>
                </a:solidFill>
              </a:rPr>
              <a:t>A + D 회로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1306605" y="1932283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4056639" y="1932271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9138145" y="193228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609250" y="3281000"/>
            <a:ext cx="2156700" cy="1874100"/>
          </a:xfrm>
          <a:prstGeom prst="roundRect">
            <a:avLst>
              <a:gd fmla="val 16667" name="adj"/>
            </a:avLst>
          </a:prstGeom>
          <a:solidFill>
            <a:srgbClr val="48DB9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rPr>
              <a:t>다양한</a:t>
            </a:r>
            <a:r>
              <a:rPr lang="ko-KR" sz="18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rPr>
              <a:t> 잔량의 건전지 준비</a:t>
            </a:r>
            <a:endParaRPr sz="1800">
              <a:solidFill>
                <a:schemeClr val="dk1"/>
              </a:solidFill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8340738" y="4489375"/>
            <a:ext cx="2356800" cy="1931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잔량 출력</a:t>
            </a:r>
            <a:endParaRPr b="1"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8340750" y="2026150"/>
            <a:ext cx="2356800" cy="1931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rPr>
              <a:t>내부 저항 출력</a:t>
            </a:r>
            <a:endParaRPr sz="1800">
              <a:solidFill>
                <a:schemeClr val="dk1"/>
              </a:solidFill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3289038" y="3252350"/>
            <a:ext cx="2356800" cy="1931400"/>
          </a:xfrm>
          <a:prstGeom prst="roundRect">
            <a:avLst>
              <a:gd fmla="val 16667" name="adj"/>
            </a:avLst>
          </a:prstGeom>
          <a:solidFill>
            <a:srgbClr val="FFDC4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아두이노로 출력 전압 측정</a:t>
            </a:r>
            <a:endParaRPr b="1"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9071508" y="1270355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5901550" y="2990550"/>
            <a:ext cx="1965600" cy="96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스위치 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5901550" y="4489375"/>
            <a:ext cx="1965600" cy="96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719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스위치 OFF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055723ea2_0_0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e055723ea2_0_0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e055723ea2_0_0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e055723ea2_0_0"/>
          <p:cNvSpPr txBox="1"/>
          <p:nvPr/>
        </p:nvSpPr>
        <p:spPr>
          <a:xfrm>
            <a:off x="2934678" y="452821"/>
            <a:ext cx="56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 시나리오 – 회로 A +D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e055723ea2_0_0"/>
          <p:cNvSpPr/>
          <p:nvPr/>
        </p:nvSpPr>
        <p:spPr>
          <a:xfrm>
            <a:off x="10765480" y="457618"/>
            <a:ext cx="600300" cy="6003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e055723ea2_0_0"/>
          <p:cNvSpPr/>
          <p:nvPr/>
        </p:nvSpPr>
        <p:spPr>
          <a:xfrm>
            <a:off x="96475" y="4351350"/>
            <a:ext cx="2083500" cy="1097700"/>
          </a:xfrm>
          <a:prstGeom prst="roundRect">
            <a:avLst>
              <a:gd fmla="val 16667" name="adj"/>
            </a:avLst>
          </a:prstGeom>
          <a:solidFill>
            <a:srgbClr val="48DB93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잔량의 건전지 준비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ge055723e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625" y="1634600"/>
            <a:ext cx="2932175" cy="18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e055723e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625" y="1634600"/>
            <a:ext cx="3137644" cy="18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e055723ea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0925" y="1668962"/>
            <a:ext cx="3114400" cy="18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e055723ea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201787" y="3414000"/>
            <a:ext cx="1761525" cy="31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055723ea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2981675" y="3424900"/>
            <a:ext cx="1733400" cy="3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e055723ea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9531564" y="3425175"/>
            <a:ext cx="1733125" cy="30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e055723ea2_0_0"/>
          <p:cNvSpPr/>
          <p:nvPr/>
        </p:nvSpPr>
        <p:spPr>
          <a:xfrm>
            <a:off x="96349" y="1998288"/>
            <a:ext cx="2083500" cy="1191300"/>
          </a:xfrm>
          <a:prstGeom prst="roundRect">
            <a:avLst>
              <a:gd fmla="val 16667" name="adj"/>
            </a:avLst>
          </a:prstGeom>
          <a:solidFill>
            <a:srgbClr val="FFDC4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아두이노로 출력 전압 측정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9983734" y="4800073"/>
            <a:ext cx="3430800" cy="3430800"/>
          </a:xfrm>
          <a:prstGeom prst="donut">
            <a:avLst>
              <a:gd fmla="val 19433" name="adj"/>
            </a:avLst>
          </a:prstGeom>
          <a:solidFill>
            <a:srgbClr val="46D98E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2450263" y="473100"/>
            <a:ext cx="654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</a:rPr>
              <a:t>테스터 외부 디자인</a:t>
            </a: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회로 A + D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6771861" y="2928730"/>
            <a:ext cx="42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697475"/>
            <a:ext cx="6209875" cy="45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055723ea2_0_55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e055723ea2_0_55"/>
          <p:cNvSpPr/>
          <p:nvPr/>
        </p:nvSpPr>
        <p:spPr>
          <a:xfrm>
            <a:off x="9983734" y="4800073"/>
            <a:ext cx="3430800" cy="3430800"/>
          </a:xfrm>
          <a:prstGeom prst="donut">
            <a:avLst>
              <a:gd fmla="val 19433" name="adj"/>
            </a:avLst>
          </a:prstGeom>
          <a:solidFill>
            <a:srgbClr val="46D98E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e055723ea2_0_55"/>
          <p:cNvSpPr txBox="1"/>
          <p:nvPr/>
        </p:nvSpPr>
        <p:spPr>
          <a:xfrm>
            <a:off x="1005200" y="950542"/>
            <a:ext cx="60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시연 – 회로 A + D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e055723ea2_0_55"/>
          <p:cNvSpPr txBox="1"/>
          <p:nvPr/>
        </p:nvSpPr>
        <p:spPr>
          <a:xfrm>
            <a:off x="6771861" y="2928730"/>
            <a:ext cx="42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ge055723ea2_0_55" title="KakaoTalk_20210612_22245908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375" y="1881362"/>
            <a:ext cx="7121250" cy="401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55723ea2_3_80"/>
          <p:cNvSpPr/>
          <p:nvPr/>
        </p:nvSpPr>
        <p:spPr>
          <a:xfrm>
            <a:off x="11260869" y="4799506"/>
            <a:ext cx="205500" cy="2058600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e055723ea2_3_80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e055723ea2_3_80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e055723ea2_3_80"/>
          <p:cNvSpPr/>
          <p:nvPr/>
        </p:nvSpPr>
        <p:spPr>
          <a:xfrm>
            <a:off x="10428499" y="516158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e055723ea2_3_80"/>
          <p:cNvSpPr/>
          <p:nvPr/>
        </p:nvSpPr>
        <p:spPr>
          <a:xfrm>
            <a:off x="10689016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e055723ea2_3_80"/>
          <p:cNvSpPr/>
          <p:nvPr/>
        </p:nvSpPr>
        <p:spPr>
          <a:xfrm>
            <a:off x="10935021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e055723ea2_3_80"/>
          <p:cNvSpPr/>
          <p:nvPr/>
        </p:nvSpPr>
        <p:spPr>
          <a:xfrm>
            <a:off x="11195535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e055723ea2_3_80"/>
          <p:cNvSpPr/>
          <p:nvPr/>
        </p:nvSpPr>
        <p:spPr>
          <a:xfrm>
            <a:off x="10428499" y="5421198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e055723ea2_3_80"/>
          <p:cNvSpPr/>
          <p:nvPr/>
        </p:nvSpPr>
        <p:spPr>
          <a:xfrm>
            <a:off x="10689016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e055723ea2_3_80"/>
          <p:cNvSpPr/>
          <p:nvPr/>
        </p:nvSpPr>
        <p:spPr>
          <a:xfrm>
            <a:off x="10935021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e055723ea2_3_80"/>
          <p:cNvSpPr/>
          <p:nvPr/>
        </p:nvSpPr>
        <p:spPr>
          <a:xfrm>
            <a:off x="11195535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e055723ea2_3_80"/>
          <p:cNvSpPr/>
          <p:nvPr/>
        </p:nvSpPr>
        <p:spPr>
          <a:xfrm>
            <a:off x="10428499" y="5698915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e055723ea2_3_80"/>
          <p:cNvSpPr/>
          <p:nvPr/>
        </p:nvSpPr>
        <p:spPr>
          <a:xfrm>
            <a:off x="10689016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e055723ea2_3_80"/>
          <p:cNvSpPr/>
          <p:nvPr/>
        </p:nvSpPr>
        <p:spPr>
          <a:xfrm>
            <a:off x="10935021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e055723ea2_3_80"/>
          <p:cNvSpPr/>
          <p:nvPr/>
        </p:nvSpPr>
        <p:spPr>
          <a:xfrm>
            <a:off x="11195535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ge055723ea2_3_80"/>
          <p:cNvSpPr/>
          <p:nvPr/>
        </p:nvSpPr>
        <p:spPr>
          <a:xfrm>
            <a:off x="10428499" y="5976632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e055723ea2_3_80"/>
          <p:cNvSpPr/>
          <p:nvPr/>
        </p:nvSpPr>
        <p:spPr>
          <a:xfrm>
            <a:off x="10689016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e055723ea2_3_80"/>
          <p:cNvSpPr/>
          <p:nvPr/>
        </p:nvSpPr>
        <p:spPr>
          <a:xfrm>
            <a:off x="10935021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e055723ea2_3_80"/>
          <p:cNvSpPr/>
          <p:nvPr/>
        </p:nvSpPr>
        <p:spPr>
          <a:xfrm>
            <a:off x="11195535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e055723ea2_3_80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e055723ea2_3_80"/>
          <p:cNvSpPr txBox="1"/>
          <p:nvPr/>
        </p:nvSpPr>
        <p:spPr>
          <a:xfrm>
            <a:off x="3955208" y="1248448"/>
            <a:ext cx="428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결과 분석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e055723ea2_3_80"/>
          <p:cNvSpPr txBox="1"/>
          <p:nvPr/>
        </p:nvSpPr>
        <p:spPr>
          <a:xfrm>
            <a:off x="2947080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055723ea2_3_80"/>
          <p:cNvSpPr txBox="1"/>
          <p:nvPr/>
        </p:nvSpPr>
        <p:spPr>
          <a:xfrm>
            <a:off x="5714989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e055723ea2_3_80"/>
          <p:cNvSpPr txBox="1"/>
          <p:nvPr/>
        </p:nvSpPr>
        <p:spPr>
          <a:xfrm>
            <a:off x="8606995" y="3136505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e055723ea2_3_80"/>
          <p:cNvSpPr txBox="1"/>
          <p:nvPr/>
        </p:nvSpPr>
        <p:spPr>
          <a:xfrm>
            <a:off x="2215825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목표 달성도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e055723ea2_3_80"/>
          <p:cNvSpPr txBox="1"/>
          <p:nvPr/>
        </p:nvSpPr>
        <p:spPr>
          <a:xfrm>
            <a:off x="4892100" y="4361400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미달성 원인 분석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e055723ea2_3_80"/>
          <p:cNvSpPr txBox="1"/>
          <p:nvPr/>
        </p:nvSpPr>
        <p:spPr>
          <a:xfrm>
            <a:off x="7875750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해결 방안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e055723ea2_3_80"/>
          <p:cNvSpPr/>
          <p:nvPr/>
        </p:nvSpPr>
        <p:spPr>
          <a:xfrm>
            <a:off x="4156203" y="791044"/>
            <a:ext cx="3879600" cy="1638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/>
          <p:nvPr/>
        </p:nvSpPr>
        <p:spPr>
          <a:xfrm>
            <a:off x="10267493" y="457618"/>
            <a:ext cx="496215" cy="496215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383691" y="5606203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4769700" y="755025"/>
            <a:ext cx="265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달성도(%)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2"/>
          <p:cNvPicPr preferRelativeResize="0"/>
          <p:nvPr/>
        </p:nvPicPr>
        <p:blipFill rotWithShape="1">
          <a:blip r:embed="rId3">
            <a:alphaModFix/>
          </a:blip>
          <a:srcRect b="2429" l="1243" r="2352" t="15218"/>
          <a:stretch/>
        </p:blipFill>
        <p:spPr>
          <a:xfrm>
            <a:off x="2525938" y="1768763"/>
            <a:ext cx="7140124" cy="33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/>
          <p:nvPr/>
        </p:nvSpPr>
        <p:spPr>
          <a:xfrm>
            <a:off x="1029724" y="1670002"/>
            <a:ext cx="5024700" cy="2166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6328899" y="1670002"/>
            <a:ext cx="5024700" cy="2166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10267493" y="457618"/>
            <a:ext cx="496215" cy="496215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30545" y="51478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965233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1399921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1834608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30545" y="54889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965233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1399921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1834608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530545" y="58300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965233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1399921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1834608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530545" y="6171130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965233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1399921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1834608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1430171" y="4519083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3"/>
          <p:cNvSpPr txBox="1"/>
          <p:nvPr/>
        </p:nvSpPr>
        <p:spPr>
          <a:xfrm>
            <a:off x="965233" y="953836"/>
            <a:ext cx="33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한계점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6392200" y="1829900"/>
            <a:ext cx="489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코드화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배터리 종류마다 전압 특성이 달라 코드의 기준 전압의 수정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	(만충 전압, 방전 전압)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3"/>
          <p:cNvSpPr txBox="1"/>
          <p:nvPr/>
        </p:nvSpPr>
        <p:spPr>
          <a:xfrm>
            <a:off x="1078175" y="1829900"/>
            <a:ext cx="4927800" cy="18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측정과정에서도 배터리 소모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특성에 따라 차이가 존재하여 오차 존재 가능 (ex.내부저항, 배터리용량)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055723ea2_3_184"/>
          <p:cNvSpPr/>
          <p:nvPr/>
        </p:nvSpPr>
        <p:spPr>
          <a:xfrm>
            <a:off x="10267493" y="457618"/>
            <a:ext cx="496200" cy="4962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e055723ea2_3_184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e055723ea2_3_184"/>
          <p:cNvSpPr/>
          <p:nvPr/>
        </p:nvSpPr>
        <p:spPr>
          <a:xfrm>
            <a:off x="-5" y="5676641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e055723ea2_3_184"/>
          <p:cNvSpPr/>
          <p:nvPr/>
        </p:nvSpPr>
        <p:spPr>
          <a:xfrm>
            <a:off x="434683" y="5673753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e055723ea2_3_184"/>
          <p:cNvSpPr/>
          <p:nvPr/>
        </p:nvSpPr>
        <p:spPr>
          <a:xfrm>
            <a:off x="869371" y="5673753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e055723ea2_3_184"/>
          <p:cNvSpPr/>
          <p:nvPr/>
        </p:nvSpPr>
        <p:spPr>
          <a:xfrm>
            <a:off x="1304058" y="5673753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e055723ea2_3_184"/>
          <p:cNvSpPr/>
          <p:nvPr/>
        </p:nvSpPr>
        <p:spPr>
          <a:xfrm>
            <a:off x="-5" y="6017729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e055723ea2_3_184"/>
          <p:cNvSpPr/>
          <p:nvPr/>
        </p:nvSpPr>
        <p:spPr>
          <a:xfrm>
            <a:off x="434683" y="6014841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e055723ea2_3_184"/>
          <p:cNvSpPr/>
          <p:nvPr/>
        </p:nvSpPr>
        <p:spPr>
          <a:xfrm>
            <a:off x="869371" y="6014841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e055723ea2_3_184"/>
          <p:cNvSpPr/>
          <p:nvPr/>
        </p:nvSpPr>
        <p:spPr>
          <a:xfrm>
            <a:off x="1304058" y="6014841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e055723ea2_3_184"/>
          <p:cNvSpPr/>
          <p:nvPr/>
        </p:nvSpPr>
        <p:spPr>
          <a:xfrm>
            <a:off x="-5" y="6358817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e055723ea2_3_184"/>
          <p:cNvSpPr/>
          <p:nvPr/>
        </p:nvSpPr>
        <p:spPr>
          <a:xfrm>
            <a:off x="434683" y="6355929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e055723ea2_3_184"/>
          <p:cNvSpPr/>
          <p:nvPr/>
        </p:nvSpPr>
        <p:spPr>
          <a:xfrm>
            <a:off x="869371" y="6355929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e055723ea2_3_184"/>
          <p:cNvSpPr/>
          <p:nvPr/>
        </p:nvSpPr>
        <p:spPr>
          <a:xfrm>
            <a:off x="1304058" y="6355929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e055723ea2_3_184"/>
          <p:cNvSpPr/>
          <p:nvPr/>
        </p:nvSpPr>
        <p:spPr>
          <a:xfrm>
            <a:off x="-5" y="6699905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e055723ea2_3_184"/>
          <p:cNvSpPr/>
          <p:nvPr/>
        </p:nvSpPr>
        <p:spPr>
          <a:xfrm>
            <a:off x="434683" y="6697017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e055723ea2_3_184"/>
          <p:cNvSpPr/>
          <p:nvPr/>
        </p:nvSpPr>
        <p:spPr>
          <a:xfrm>
            <a:off x="869371" y="6697017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e055723ea2_3_184"/>
          <p:cNvSpPr/>
          <p:nvPr/>
        </p:nvSpPr>
        <p:spPr>
          <a:xfrm>
            <a:off x="1304058" y="6697017"/>
            <a:ext cx="158100" cy="15810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e055723ea2_3_184"/>
          <p:cNvSpPr/>
          <p:nvPr/>
        </p:nvSpPr>
        <p:spPr>
          <a:xfrm>
            <a:off x="899621" y="5047858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e055723ea2_3_184"/>
          <p:cNvSpPr txBox="1"/>
          <p:nvPr/>
        </p:nvSpPr>
        <p:spPr>
          <a:xfrm>
            <a:off x="965233" y="872736"/>
            <a:ext cx="33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원인 및 </a:t>
            </a: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해결 방안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055723ea2_3_184"/>
          <p:cNvSpPr txBox="1"/>
          <p:nvPr/>
        </p:nvSpPr>
        <p:spPr>
          <a:xfrm>
            <a:off x="1682050" y="1738525"/>
            <a:ext cx="8680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코드화 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원인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➔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측정 배터리의 종류를 알카라인 배터리로 한정하여 디자인함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해결방안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➔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배터리 종류에 따른 설정 스위치와 디코더를 연결하여 배터리에 맞는 코드를   출력하게 한다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055723ea2_3_110"/>
          <p:cNvSpPr/>
          <p:nvPr/>
        </p:nvSpPr>
        <p:spPr>
          <a:xfrm>
            <a:off x="11260869" y="4799506"/>
            <a:ext cx="205500" cy="2058600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e055723ea2_3_110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e055723ea2_3_110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e055723ea2_3_110"/>
          <p:cNvSpPr/>
          <p:nvPr/>
        </p:nvSpPr>
        <p:spPr>
          <a:xfrm>
            <a:off x="10428499" y="516158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e055723ea2_3_110"/>
          <p:cNvSpPr/>
          <p:nvPr/>
        </p:nvSpPr>
        <p:spPr>
          <a:xfrm>
            <a:off x="10689016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e055723ea2_3_110"/>
          <p:cNvSpPr/>
          <p:nvPr/>
        </p:nvSpPr>
        <p:spPr>
          <a:xfrm>
            <a:off x="10935021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e055723ea2_3_110"/>
          <p:cNvSpPr/>
          <p:nvPr/>
        </p:nvSpPr>
        <p:spPr>
          <a:xfrm>
            <a:off x="11195535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e055723ea2_3_110"/>
          <p:cNvSpPr/>
          <p:nvPr/>
        </p:nvSpPr>
        <p:spPr>
          <a:xfrm>
            <a:off x="10428499" y="5421198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e055723ea2_3_110"/>
          <p:cNvSpPr/>
          <p:nvPr/>
        </p:nvSpPr>
        <p:spPr>
          <a:xfrm>
            <a:off x="10689016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e055723ea2_3_110"/>
          <p:cNvSpPr/>
          <p:nvPr/>
        </p:nvSpPr>
        <p:spPr>
          <a:xfrm>
            <a:off x="10935021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e055723ea2_3_110"/>
          <p:cNvSpPr/>
          <p:nvPr/>
        </p:nvSpPr>
        <p:spPr>
          <a:xfrm>
            <a:off x="11195535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e055723ea2_3_110"/>
          <p:cNvSpPr/>
          <p:nvPr/>
        </p:nvSpPr>
        <p:spPr>
          <a:xfrm>
            <a:off x="10428499" y="5698915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e055723ea2_3_110"/>
          <p:cNvSpPr/>
          <p:nvPr/>
        </p:nvSpPr>
        <p:spPr>
          <a:xfrm>
            <a:off x="10689016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e055723ea2_3_110"/>
          <p:cNvSpPr/>
          <p:nvPr/>
        </p:nvSpPr>
        <p:spPr>
          <a:xfrm>
            <a:off x="10935021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e055723ea2_3_110"/>
          <p:cNvSpPr/>
          <p:nvPr/>
        </p:nvSpPr>
        <p:spPr>
          <a:xfrm>
            <a:off x="11195535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e055723ea2_3_110"/>
          <p:cNvSpPr/>
          <p:nvPr/>
        </p:nvSpPr>
        <p:spPr>
          <a:xfrm>
            <a:off x="10428499" y="5976632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e055723ea2_3_110"/>
          <p:cNvSpPr/>
          <p:nvPr/>
        </p:nvSpPr>
        <p:spPr>
          <a:xfrm>
            <a:off x="10689016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e055723ea2_3_110"/>
          <p:cNvSpPr/>
          <p:nvPr/>
        </p:nvSpPr>
        <p:spPr>
          <a:xfrm>
            <a:off x="10935021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e055723ea2_3_110"/>
          <p:cNvSpPr/>
          <p:nvPr/>
        </p:nvSpPr>
        <p:spPr>
          <a:xfrm>
            <a:off x="11195535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e055723ea2_3_110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e055723ea2_3_110"/>
          <p:cNvSpPr txBox="1"/>
          <p:nvPr/>
        </p:nvSpPr>
        <p:spPr>
          <a:xfrm>
            <a:off x="3955208" y="1205048"/>
            <a:ext cx="428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활용 방안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e055723ea2_3_110"/>
          <p:cNvSpPr txBox="1"/>
          <p:nvPr/>
        </p:nvSpPr>
        <p:spPr>
          <a:xfrm>
            <a:off x="3927055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e055723ea2_3_110"/>
          <p:cNvSpPr txBox="1"/>
          <p:nvPr/>
        </p:nvSpPr>
        <p:spPr>
          <a:xfrm>
            <a:off x="7470364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e055723ea2_3_110"/>
          <p:cNvSpPr txBox="1"/>
          <p:nvPr/>
        </p:nvSpPr>
        <p:spPr>
          <a:xfrm>
            <a:off x="2625275" y="4306900"/>
            <a:ext cx="32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배터리별 출력전압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e055723ea2_3_110"/>
          <p:cNvSpPr txBox="1"/>
          <p:nvPr/>
        </p:nvSpPr>
        <p:spPr>
          <a:xfrm>
            <a:off x="6262725" y="4306900"/>
            <a:ext cx="31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Li-ion 배터리 회로 재설계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e055723ea2_3_110"/>
          <p:cNvSpPr/>
          <p:nvPr/>
        </p:nvSpPr>
        <p:spPr>
          <a:xfrm>
            <a:off x="4156203" y="791044"/>
            <a:ext cx="3879600" cy="1638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9983734" y="4800073"/>
            <a:ext cx="3430892" cy="3430892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1002212" y="846048"/>
            <a:ext cx="29889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전압 비교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744" y="1613801"/>
            <a:ext cx="5309049" cy="289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8793" y="1581574"/>
            <a:ext cx="5301591" cy="289880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6"/>
          <p:cNvSpPr txBox="1"/>
          <p:nvPr/>
        </p:nvSpPr>
        <p:spPr>
          <a:xfrm>
            <a:off x="1002212" y="4765883"/>
            <a:ext cx="53007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리튬 이온 배터리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(INR18650-30Q)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6971300" y="4800075"/>
            <a:ext cx="40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알카라인 건전지(NEO)(AA)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-221810" y="5969669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212878" y="5966781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647566" y="5966491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1082253" y="5970385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-221810" y="6310757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212878" y="6307869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647566" y="6307869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1082253" y="6307869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-221810" y="6651845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212878" y="6648957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647566" y="6648957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1082253" y="6648957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-221810" y="6992933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212878" y="6990045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647566" y="6990045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1082253" y="6990045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6971300" y="5424050"/>
            <a:ext cx="414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 구간별 전압 강하의 차이가 비교적 일정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6"/>
          <p:cNvSpPr txBox="1"/>
          <p:nvPr/>
        </p:nvSpPr>
        <p:spPr>
          <a:xfrm>
            <a:off x="1134775" y="5377850"/>
            <a:ext cx="46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 구간별 전압 강하의 차이가 심함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-624113" y="4325257"/>
            <a:ext cx="3338286" cy="3338286"/>
          </a:xfrm>
          <a:prstGeom prst="ellipse">
            <a:avLst/>
          </a:prstGeom>
          <a:solidFill>
            <a:srgbClr val="FFDC4B">
              <a:alpha val="6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490452" y="4146565"/>
            <a:ext cx="966983" cy="966983"/>
          </a:xfrm>
          <a:prstGeom prst="donut">
            <a:avLst>
              <a:gd fmla="val 25000" name="adj"/>
            </a:avLst>
          </a:prstGeom>
          <a:solidFill>
            <a:srgbClr val="47D8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447618" y="5296829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470401" y="1468909"/>
            <a:ext cx="74085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상세 설계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시연           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결과 분석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 활용 방안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설계 후기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 출처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45031" y="875737"/>
            <a:ext cx="342537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17"/>
          <p:cNvSpPr/>
          <p:nvPr/>
        </p:nvSpPr>
        <p:spPr>
          <a:xfrm>
            <a:off x="9983734" y="4800073"/>
            <a:ext cx="3430892" cy="3430892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898399" y="766123"/>
            <a:ext cx="60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Li-ion 배터리 회로 재설계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1024425" y="3445850"/>
            <a:ext cx="8834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 사항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리튬 이온 배터리는 잔량별 구간 설정을 더 면밀한 조사를 통해서 해야함. 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잔량에 따른 전압 강하가 매우 크기 때문이다.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5V이상의 입력전압을 측정하기 위해서 같은 크기의 저항을 직렬 연결하는 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방식을 통해 전압분배를 이용하여 더 낮은 전압으로 입력시켜야함.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(분압회로 사용)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아두이노는 5V이상의 입력전압을 입력 받을 수 없다.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024425" y="1351125"/>
            <a:ext cx="7417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핵심 과제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1. 리튬 이온 배터리의 만충전압과 방전전압에 관한  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   정보를 조사한 후 그것을 바탕으로 코드를 수정해주면 측정 가능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충전 잔량에 따른 전압에 대한 정보를 바탕으로 잔량별 구간 기준을 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설정하고 코드화함.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>
            <a:off x="11260869" y="4799506"/>
            <a:ext cx="205417" cy="2058494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10428499" y="516158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10689016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10935021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1195535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0428499" y="5421198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18"/>
          <p:cNvSpPr/>
          <p:nvPr/>
        </p:nvSpPr>
        <p:spPr>
          <a:xfrm>
            <a:off x="10689016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10935021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18"/>
          <p:cNvSpPr/>
          <p:nvPr/>
        </p:nvSpPr>
        <p:spPr>
          <a:xfrm>
            <a:off x="11195535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18"/>
          <p:cNvSpPr/>
          <p:nvPr/>
        </p:nvSpPr>
        <p:spPr>
          <a:xfrm>
            <a:off x="10428499" y="5698915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18"/>
          <p:cNvSpPr/>
          <p:nvPr/>
        </p:nvSpPr>
        <p:spPr>
          <a:xfrm>
            <a:off x="10689016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8"/>
          <p:cNvSpPr/>
          <p:nvPr/>
        </p:nvSpPr>
        <p:spPr>
          <a:xfrm>
            <a:off x="10935021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8"/>
          <p:cNvSpPr/>
          <p:nvPr/>
        </p:nvSpPr>
        <p:spPr>
          <a:xfrm>
            <a:off x="11195535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18"/>
          <p:cNvSpPr/>
          <p:nvPr/>
        </p:nvSpPr>
        <p:spPr>
          <a:xfrm>
            <a:off x="10428499" y="5976632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18"/>
          <p:cNvSpPr/>
          <p:nvPr/>
        </p:nvSpPr>
        <p:spPr>
          <a:xfrm>
            <a:off x="10689016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18"/>
          <p:cNvSpPr/>
          <p:nvPr/>
        </p:nvSpPr>
        <p:spPr>
          <a:xfrm>
            <a:off x="10935021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18"/>
          <p:cNvSpPr/>
          <p:nvPr/>
        </p:nvSpPr>
        <p:spPr>
          <a:xfrm>
            <a:off x="11195535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18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3876458" y="3074998"/>
            <a:ext cx="428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설계 후기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8"/>
          <p:cNvSpPr/>
          <p:nvPr/>
        </p:nvSpPr>
        <p:spPr>
          <a:xfrm>
            <a:off x="3324909" y="1638439"/>
            <a:ext cx="5384700" cy="3581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5539007" y="5698913"/>
            <a:ext cx="40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9983734" y="4800073"/>
            <a:ext cx="3430892" cy="3430892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994577" y="993075"/>
            <a:ext cx="720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</a:rPr>
              <a:t>A 회로, D 회로 설계 &gt; A + D 회로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994575" y="1976000"/>
            <a:ext cx="6055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ko-KR" sz="1800">
                <a:solidFill>
                  <a:schemeClr val="dk1"/>
                </a:solidFill>
              </a:rPr>
              <a:t>설계 단가 감소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예상 단가 A, D   ￦ 54,000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		  A+D   ￦ 40,000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ko-KR" sz="1800">
                <a:solidFill>
                  <a:schemeClr val="dk1"/>
                </a:solidFill>
              </a:rPr>
              <a:t> 저항, 기판, 점프선 등의 개수 감소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ko-KR" sz="1800">
                <a:solidFill>
                  <a:schemeClr val="dk1"/>
                </a:solidFill>
              </a:rPr>
              <a:t>출력의 다양화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LCD 출력, LED 출력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ko-KR" sz="1800">
                <a:solidFill>
                  <a:schemeClr val="dk1"/>
                </a:solidFill>
              </a:rPr>
              <a:t>설계 및 제작 시간 단축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/>
          <p:nvPr/>
        </p:nvSpPr>
        <p:spPr>
          <a:xfrm>
            <a:off x="10267493" y="457618"/>
            <a:ext cx="496215" cy="496215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0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20"/>
          <p:cNvSpPr/>
          <p:nvPr/>
        </p:nvSpPr>
        <p:spPr>
          <a:xfrm>
            <a:off x="530545" y="51478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20"/>
          <p:cNvSpPr/>
          <p:nvPr/>
        </p:nvSpPr>
        <p:spPr>
          <a:xfrm>
            <a:off x="965233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20"/>
          <p:cNvSpPr/>
          <p:nvPr/>
        </p:nvSpPr>
        <p:spPr>
          <a:xfrm>
            <a:off x="1399921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20"/>
          <p:cNvSpPr/>
          <p:nvPr/>
        </p:nvSpPr>
        <p:spPr>
          <a:xfrm>
            <a:off x="1834608" y="5144978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0"/>
          <p:cNvSpPr/>
          <p:nvPr/>
        </p:nvSpPr>
        <p:spPr>
          <a:xfrm>
            <a:off x="530545" y="54889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965233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0"/>
          <p:cNvSpPr/>
          <p:nvPr/>
        </p:nvSpPr>
        <p:spPr>
          <a:xfrm>
            <a:off x="1399921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1834608" y="5486066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0"/>
          <p:cNvSpPr/>
          <p:nvPr/>
        </p:nvSpPr>
        <p:spPr>
          <a:xfrm>
            <a:off x="530545" y="58300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965233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1399921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1834608" y="5827154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20"/>
          <p:cNvSpPr/>
          <p:nvPr/>
        </p:nvSpPr>
        <p:spPr>
          <a:xfrm>
            <a:off x="530545" y="6171130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965233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1399921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20"/>
          <p:cNvSpPr/>
          <p:nvPr/>
        </p:nvSpPr>
        <p:spPr>
          <a:xfrm>
            <a:off x="1834608" y="6168242"/>
            <a:ext cx="158110" cy="15811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1430171" y="4519083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0"/>
          <p:cNvSpPr txBox="1"/>
          <p:nvPr/>
        </p:nvSpPr>
        <p:spPr>
          <a:xfrm>
            <a:off x="1045031" y="875737"/>
            <a:ext cx="3323770" cy="8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0"/>
          <p:cNvSpPr txBox="1"/>
          <p:nvPr/>
        </p:nvSpPr>
        <p:spPr>
          <a:xfrm>
            <a:off x="1123343" y="1955434"/>
            <a:ext cx="9803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http://www.ibt-power.com/bkencel/Lithium-Ion-tech.html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(리튬 이온 전지 출력 전압 그래프)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https://richnam.com/322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(알카라인 건전지 그래프)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https://manualzz.com/doc/11414317/aa-energizer-l91-product-datasheet-specifications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(Energizer AA battery datasheet)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"/>
          <p:cNvSpPr/>
          <p:nvPr/>
        </p:nvSpPr>
        <p:spPr>
          <a:xfrm>
            <a:off x="11260869" y="4799506"/>
            <a:ext cx="205417" cy="2058494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1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1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1"/>
          <p:cNvSpPr/>
          <p:nvPr/>
        </p:nvSpPr>
        <p:spPr>
          <a:xfrm>
            <a:off x="10428499" y="516158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21"/>
          <p:cNvSpPr/>
          <p:nvPr/>
        </p:nvSpPr>
        <p:spPr>
          <a:xfrm>
            <a:off x="10689016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21"/>
          <p:cNvSpPr/>
          <p:nvPr/>
        </p:nvSpPr>
        <p:spPr>
          <a:xfrm>
            <a:off x="10935021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11195535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21"/>
          <p:cNvSpPr/>
          <p:nvPr/>
        </p:nvSpPr>
        <p:spPr>
          <a:xfrm>
            <a:off x="10428499" y="5421198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10689016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21"/>
          <p:cNvSpPr/>
          <p:nvPr/>
        </p:nvSpPr>
        <p:spPr>
          <a:xfrm>
            <a:off x="10935021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1"/>
          <p:cNvSpPr/>
          <p:nvPr/>
        </p:nvSpPr>
        <p:spPr>
          <a:xfrm>
            <a:off x="11195535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1"/>
          <p:cNvSpPr/>
          <p:nvPr/>
        </p:nvSpPr>
        <p:spPr>
          <a:xfrm>
            <a:off x="10428499" y="5698915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21"/>
          <p:cNvSpPr/>
          <p:nvPr/>
        </p:nvSpPr>
        <p:spPr>
          <a:xfrm>
            <a:off x="10689016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21"/>
          <p:cNvSpPr/>
          <p:nvPr/>
        </p:nvSpPr>
        <p:spPr>
          <a:xfrm>
            <a:off x="10935021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1"/>
          <p:cNvSpPr/>
          <p:nvPr/>
        </p:nvSpPr>
        <p:spPr>
          <a:xfrm>
            <a:off x="11195535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21"/>
          <p:cNvSpPr/>
          <p:nvPr/>
        </p:nvSpPr>
        <p:spPr>
          <a:xfrm>
            <a:off x="10428499" y="5976632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1"/>
          <p:cNvSpPr/>
          <p:nvPr/>
        </p:nvSpPr>
        <p:spPr>
          <a:xfrm>
            <a:off x="10689016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1"/>
          <p:cNvSpPr/>
          <p:nvPr/>
        </p:nvSpPr>
        <p:spPr>
          <a:xfrm>
            <a:off x="10935021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1"/>
          <p:cNvSpPr/>
          <p:nvPr/>
        </p:nvSpPr>
        <p:spPr>
          <a:xfrm>
            <a:off x="11195535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1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1"/>
          <p:cNvSpPr txBox="1"/>
          <p:nvPr/>
        </p:nvSpPr>
        <p:spPr>
          <a:xfrm>
            <a:off x="3955144" y="3014226"/>
            <a:ext cx="4281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3526972" y="1577639"/>
            <a:ext cx="5384800" cy="3581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1"/>
          <p:cNvSpPr/>
          <p:nvPr/>
        </p:nvSpPr>
        <p:spPr>
          <a:xfrm>
            <a:off x="4205507" y="3642863"/>
            <a:ext cx="4027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55723ea2_3_3"/>
          <p:cNvSpPr/>
          <p:nvPr/>
        </p:nvSpPr>
        <p:spPr>
          <a:xfrm>
            <a:off x="11260869" y="4799506"/>
            <a:ext cx="205500" cy="2058600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e055723ea2_3_3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e055723ea2_3_3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e055723ea2_3_3"/>
          <p:cNvSpPr/>
          <p:nvPr/>
        </p:nvSpPr>
        <p:spPr>
          <a:xfrm>
            <a:off x="10428499" y="516158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e055723ea2_3_3"/>
          <p:cNvSpPr/>
          <p:nvPr/>
        </p:nvSpPr>
        <p:spPr>
          <a:xfrm>
            <a:off x="10689016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e055723ea2_3_3"/>
          <p:cNvSpPr/>
          <p:nvPr/>
        </p:nvSpPr>
        <p:spPr>
          <a:xfrm>
            <a:off x="10935021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e055723ea2_3_3"/>
          <p:cNvSpPr/>
          <p:nvPr/>
        </p:nvSpPr>
        <p:spPr>
          <a:xfrm>
            <a:off x="11195535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e055723ea2_3_3"/>
          <p:cNvSpPr/>
          <p:nvPr/>
        </p:nvSpPr>
        <p:spPr>
          <a:xfrm>
            <a:off x="10428499" y="5421198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e055723ea2_3_3"/>
          <p:cNvSpPr/>
          <p:nvPr/>
        </p:nvSpPr>
        <p:spPr>
          <a:xfrm>
            <a:off x="10689016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e055723ea2_3_3"/>
          <p:cNvSpPr/>
          <p:nvPr/>
        </p:nvSpPr>
        <p:spPr>
          <a:xfrm>
            <a:off x="10935021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e055723ea2_3_3"/>
          <p:cNvSpPr/>
          <p:nvPr/>
        </p:nvSpPr>
        <p:spPr>
          <a:xfrm>
            <a:off x="11195535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e055723ea2_3_3"/>
          <p:cNvSpPr/>
          <p:nvPr/>
        </p:nvSpPr>
        <p:spPr>
          <a:xfrm>
            <a:off x="10428499" y="5698915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e055723ea2_3_3"/>
          <p:cNvSpPr/>
          <p:nvPr/>
        </p:nvSpPr>
        <p:spPr>
          <a:xfrm>
            <a:off x="10689016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e055723ea2_3_3"/>
          <p:cNvSpPr/>
          <p:nvPr/>
        </p:nvSpPr>
        <p:spPr>
          <a:xfrm>
            <a:off x="10935021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e055723ea2_3_3"/>
          <p:cNvSpPr/>
          <p:nvPr/>
        </p:nvSpPr>
        <p:spPr>
          <a:xfrm>
            <a:off x="11195535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e055723ea2_3_3"/>
          <p:cNvSpPr/>
          <p:nvPr/>
        </p:nvSpPr>
        <p:spPr>
          <a:xfrm>
            <a:off x="10428499" y="5976632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e055723ea2_3_3"/>
          <p:cNvSpPr/>
          <p:nvPr/>
        </p:nvSpPr>
        <p:spPr>
          <a:xfrm>
            <a:off x="10689016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e055723ea2_3_3"/>
          <p:cNvSpPr/>
          <p:nvPr/>
        </p:nvSpPr>
        <p:spPr>
          <a:xfrm>
            <a:off x="10935021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e055723ea2_3_3"/>
          <p:cNvSpPr/>
          <p:nvPr/>
        </p:nvSpPr>
        <p:spPr>
          <a:xfrm>
            <a:off x="11195535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e055723ea2_3_3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e055723ea2_3_3"/>
          <p:cNvSpPr txBox="1"/>
          <p:nvPr/>
        </p:nvSpPr>
        <p:spPr>
          <a:xfrm>
            <a:off x="3955208" y="1248448"/>
            <a:ext cx="42816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상세 설계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055723ea2_3_3"/>
          <p:cNvSpPr txBox="1"/>
          <p:nvPr/>
        </p:nvSpPr>
        <p:spPr>
          <a:xfrm>
            <a:off x="1575480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055723ea2_3_3"/>
          <p:cNvSpPr txBox="1"/>
          <p:nvPr/>
        </p:nvSpPr>
        <p:spPr>
          <a:xfrm>
            <a:off x="4226464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055723ea2_3_3"/>
          <p:cNvSpPr txBox="1"/>
          <p:nvPr/>
        </p:nvSpPr>
        <p:spPr>
          <a:xfrm>
            <a:off x="7235395" y="3136505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055723ea2_3_3"/>
          <p:cNvSpPr txBox="1"/>
          <p:nvPr/>
        </p:nvSpPr>
        <p:spPr>
          <a:xfrm>
            <a:off x="844225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결선 회로도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e055723ea2_3_3"/>
          <p:cNvSpPr txBox="1"/>
          <p:nvPr/>
        </p:nvSpPr>
        <p:spPr>
          <a:xfrm>
            <a:off x="3495225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회로 블록도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e055723ea2_3_3"/>
          <p:cNvSpPr txBox="1"/>
          <p:nvPr/>
        </p:nvSpPr>
        <p:spPr>
          <a:xfrm>
            <a:off x="6504150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코드화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e055723ea2_3_3"/>
          <p:cNvSpPr txBox="1"/>
          <p:nvPr/>
        </p:nvSpPr>
        <p:spPr>
          <a:xfrm>
            <a:off x="9927020" y="3136493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3200">
                <a:solidFill>
                  <a:schemeClr val="dk1"/>
                </a:solidFill>
              </a:rPr>
              <a:t>4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055723ea2_3_3"/>
          <p:cNvSpPr txBox="1"/>
          <p:nvPr/>
        </p:nvSpPr>
        <p:spPr>
          <a:xfrm>
            <a:off x="9195775" y="43698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아두이노 출력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e055723ea2_3_3"/>
          <p:cNvSpPr/>
          <p:nvPr/>
        </p:nvSpPr>
        <p:spPr>
          <a:xfrm>
            <a:off x="4156203" y="791044"/>
            <a:ext cx="3879600" cy="1638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55723ea2_0_15"/>
          <p:cNvSpPr/>
          <p:nvPr/>
        </p:nvSpPr>
        <p:spPr>
          <a:xfrm>
            <a:off x="11260869" y="4799506"/>
            <a:ext cx="205500" cy="2058600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e055723ea2_0_15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e055723ea2_0_15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e055723ea2_0_15"/>
          <p:cNvSpPr/>
          <p:nvPr/>
        </p:nvSpPr>
        <p:spPr>
          <a:xfrm>
            <a:off x="10428499" y="516158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e055723ea2_0_15"/>
          <p:cNvSpPr/>
          <p:nvPr/>
        </p:nvSpPr>
        <p:spPr>
          <a:xfrm>
            <a:off x="10689016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e055723ea2_0_15"/>
          <p:cNvSpPr/>
          <p:nvPr/>
        </p:nvSpPr>
        <p:spPr>
          <a:xfrm>
            <a:off x="10935021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e055723ea2_0_15"/>
          <p:cNvSpPr/>
          <p:nvPr/>
        </p:nvSpPr>
        <p:spPr>
          <a:xfrm>
            <a:off x="11195535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e055723ea2_0_15"/>
          <p:cNvSpPr/>
          <p:nvPr/>
        </p:nvSpPr>
        <p:spPr>
          <a:xfrm>
            <a:off x="10428499" y="5421198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e055723ea2_0_15"/>
          <p:cNvSpPr/>
          <p:nvPr/>
        </p:nvSpPr>
        <p:spPr>
          <a:xfrm>
            <a:off x="10689016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e055723ea2_0_15"/>
          <p:cNvSpPr/>
          <p:nvPr/>
        </p:nvSpPr>
        <p:spPr>
          <a:xfrm>
            <a:off x="10935021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e055723ea2_0_15"/>
          <p:cNvSpPr/>
          <p:nvPr/>
        </p:nvSpPr>
        <p:spPr>
          <a:xfrm>
            <a:off x="11195535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e055723ea2_0_15"/>
          <p:cNvSpPr/>
          <p:nvPr/>
        </p:nvSpPr>
        <p:spPr>
          <a:xfrm>
            <a:off x="10428499" y="5698915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e055723ea2_0_15"/>
          <p:cNvSpPr/>
          <p:nvPr/>
        </p:nvSpPr>
        <p:spPr>
          <a:xfrm>
            <a:off x="10689016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e055723ea2_0_15"/>
          <p:cNvSpPr/>
          <p:nvPr/>
        </p:nvSpPr>
        <p:spPr>
          <a:xfrm>
            <a:off x="10935021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e055723ea2_0_15"/>
          <p:cNvSpPr/>
          <p:nvPr/>
        </p:nvSpPr>
        <p:spPr>
          <a:xfrm>
            <a:off x="11195535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e055723ea2_0_15"/>
          <p:cNvSpPr/>
          <p:nvPr/>
        </p:nvSpPr>
        <p:spPr>
          <a:xfrm>
            <a:off x="10428499" y="5976632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e055723ea2_0_15"/>
          <p:cNvSpPr/>
          <p:nvPr/>
        </p:nvSpPr>
        <p:spPr>
          <a:xfrm>
            <a:off x="10689016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e055723ea2_0_15"/>
          <p:cNvSpPr/>
          <p:nvPr/>
        </p:nvSpPr>
        <p:spPr>
          <a:xfrm>
            <a:off x="10935021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e055723ea2_0_15"/>
          <p:cNvSpPr/>
          <p:nvPr/>
        </p:nvSpPr>
        <p:spPr>
          <a:xfrm>
            <a:off x="11195535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e055723ea2_0_15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e055723ea2_0_15"/>
          <p:cNvSpPr txBox="1"/>
          <p:nvPr/>
        </p:nvSpPr>
        <p:spPr>
          <a:xfrm>
            <a:off x="3955200" y="457625"/>
            <a:ext cx="4281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결선 회로도</a:t>
            </a: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e055723ea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50" y="1485100"/>
            <a:ext cx="8331826" cy="48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9972300" y="4850524"/>
            <a:ext cx="3385800" cy="3411600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3604918" y="322523"/>
            <a:ext cx="49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D </a:t>
            </a:r>
            <a:r>
              <a:rPr b="1" lang="ko-KR" sz="3200">
                <a:solidFill>
                  <a:schemeClr val="dk1"/>
                </a:solidFill>
              </a:rPr>
              <a:t>회로 설계 –</a:t>
            </a: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블록도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865691" y="2832699"/>
            <a:ext cx="1661100" cy="1318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배터리의 전압 측정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3828710" y="1171410"/>
            <a:ext cx="1734900" cy="13182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회로의 부하 저항 측정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059694" y="1120650"/>
            <a:ext cx="1944900" cy="1318200"/>
          </a:xfrm>
          <a:prstGeom prst="ellipse">
            <a:avLst/>
          </a:prstGeom>
          <a:solidFill>
            <a:srgbClr val="46D9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 저항 공식 코드화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400050" y="1849970"/>
            <a:ext cx="1886400" cy="13182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 대상 배터리 특성 조사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6054131" y="2832746"/>
            <a:ext cx="1956300" cy="1318200"/>
          </a:xfrm>
          <a:prstGeom prst="ellipse">
            <a:avLst/>
          </a:prstGeom>
          <a:solidFill>
            <a:srgbClr val="46D98E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 측정 공식 코드화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0084086" y="1171410"/>
            <a:ext cx="1570800" cy="1318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잔량을 LED 출력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0084072" y="2832742"/>
            <a:ext cx="1570800" cy="1318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 및 내부저항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LCD 출력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8434420" y="1678387"/>
            <a:ext cx="1389000" cy="1661100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2363110" y="1678387"/>
            <a:ext cx="1389000" cy="1661100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498250" y="5002048"/>
            <a:ext cx="1843500" cy="1318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 전압 측정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8347104" y="5024955"/>
            <a:ext cx="1755900" cy="127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부하 전압 측정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096727" y="5090700"/>
            <a:ext cx="1478700" cy="1189500"/>
          </a:xfrm>
          <a:prstGeom prst="ellipse">
            <a:avLst/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스위치 설치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3614370" y="5287964"/>
            <a:ext cx="1209600" cy="70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OFF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848021" y="5287964"/>
            <a:ext cx="1226400" cy="74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/>
          <p:nvPr/>
        </p:nvSpPr>
        <p:spPr>
          <a:xfrm>
            <a:off x="9934409" y="4237623"/>
            <a:ext cx="3430800" cy="3430800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994567" y="993073"/>
            <a:ext cx="6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D </a:t>
            </a:r>
            <a:r>
              <a:rPr b="1" lang="ko-KR" sz="3200">
                <a:solidFill>
                  <a:schemeClr val="dk1"/>
                </a:solidFill>
              </a:rPr>
              <a:t>회로 설계 </a:t>
            </a: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코드화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877486" y="3238782"/>
            <a:ext cx="42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blogfiles.pstatic.net/MjAxODAyMTlfOTYg/MDAxNTE5MDMyMDIwMDY5.7I4SSGnSnvaQCgb1_M6mMBfkBx-FT_94vNiTzMYo0bYg.oijppcQefPLdt_j-3epH8NHIqLxcbjmpDaxqlAqRZ6wg.PNG.dgfiel/%EA%B3%84%EC%82%B0%EA%B3%B5%EC%8B%9D.PNG"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80" y="2416499"/>
            <a:ext cx="3962400" cy="10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1222744" y="3966868"/>
            <a:ext cx="19161623" cy="1596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DRW00001704476c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966" y="5238907"/>
            <a:ext cx="4508204" cy="5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>
            <a:off x="5395164" y="5175307"/>
            <a:ext cx="1500300" cy="713100"/>
          </a:xfrm>
          <a:prstGeom prst="rightArrow">
            <a:avLst>
              <a:gd fmla="val 34822" name="adj1"/>
              <a:gd fmla="val 5286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022467" y="5175297"/>
            <a:ext cx="42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5375507" y="2593359"/>
            <a:ext cx="1500300" cy="713100"/>
          </a:xfrm>
          <a:prstGeom prst="rightArrow">
            <a:avLst>
              <a:gd fmla="val 34822" name="adj1"/>
              <a:gd fmla="val 62918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325" y="1915450"/>
            <a:ext cx="3634451" cy="44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6"/>
          <p:cNvCxnSpPr/>
          <p:nvPr/>
        </p:nvCxnSpPr>
        <p:spPr>
          <a:xfrm flipH="1" rot="10800000">
            <a:off x="796575" y="3483300"/>
            <a:ext cx="4134600" cy="198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055723ea2_1_6"/>
          <p:cNvSpPr/>
          <p:nvPr/>
        </p:nvSpPr>
        <p:spPr>
          <a:xfrm>
            <a:off x="9972300" y="4850524"/>
            <a:ext cx="3385800" cy="3411600"/>
          </a:xfrm>
          <a:prstGeom prst="donut">
            <a:avLst>
              <a:gd fmla="val 19433" name="adj"/>
            </a:avLst>
          </a:prstGeom>
          <a:solidFill>
            <a:srgbClr val="46D98E">
              <a:alpha val="5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e055723ea2_1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055723ea2_1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e055723ea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88" y="1122375"/>
            <a:ext cx="10826025" cy="5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055723ea2_1_6"/>
          <p:cNvSpPr txBox="1"/>
          <p:nvPr/>
        </p:nvSpPr>
        <p:spPr>
          <a:xfrm>
            <a:off x="683000" y="256550"/>
            <a:ext cx="7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*만충전압 및 방전전압 설정을 위한 Energizer AA  Battery Datasheet 참조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e055723ea2_1_6"/>
          <p:cNvSpPr/>
          <p:nvPr/>
        </p:nvSpPr>
        <p:spPr>
          <a:xfrm>
            <a:off x="-334292" y="-30082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9983734" y="4800073"/>
            <a:ext cx="3430892" cy="3430892"/>
          </a:xfrm>
          <a:prstGeom prst="donut">
            <a:avLst>
              <a:gd fmla="val 19433" name="adj"/>
            </a:avLst>
          </a:prstGeom>
          <a:solidFill>
            <a:srgbClr val="46D98E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909092" y="862848"/>
            <a:ext cx="6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</a:rPr>
              <a:t>A + D 회로 설계</a:t>
            </a: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출력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793300" y="1868500"/>
            <a:ext cx="613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 출력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 활용 -&gt; 잔량에 따른 점등 LED 개수 설정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잔량별 구간 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LCD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LCD의 12C모듈을 활용하여 4개의 선로만으로도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lcd를 구동시킬 수 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설치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-LCD출력을 위해 lcd의 주소값을 알아내는 과정이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필요-&gt;Wire.h함수 이용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300" y="5135525"/>
            <a:ext cx="3641974" cy="10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4">
            <a:alphaModFix/>
          </a:blip>
          <a:srcRect b="0" l="0" r="8475" t="8475"/>
          <a:stretch/>
        </p:blipFill>
        <p:spPr>
          <a:xfrm>
            <a:off x="7261650" y="1162650"/>
            <a:ext cx="2308175" cy="376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7"/>
          <p:cNvCxnSpPr/>
          <p:nvPr/>
        </p:nvCxnSpPr>
        <p:spPr>
          <a:xfrm>
            <a:off x="909100" y="3646025"/>
            <a:ext cx="5772600" cy="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55723ea2_3_41"/>
          <p:cNvSpPr/>
          <p:nvPr/>
        </p:nvSpPr>
        <p:spPr>
          <a:xfrm>
            <a:off x="11260869" y="4799506"/>
            <a:ext cx="205500" cy="2058600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e055723ea2_3_41"/>
          <p:cNvSpPr/>
          <p:nvPr/>
        </p:nvSpPr>
        <p:spPr>
          <a:xfrm>
            <a:off x="-328742" y="-311672"/>
            <a:ext cx="1017300" cy="1017300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e055723ea2_3_41"/>
          <p:cNvSpPr/>
          <p:nvPr/>
        </p:nvSpPr>
        <p:spPr>
          <a:xfrm>
            <a:off x="10515600" y="457618"/>
            <a:ext cx="496200" cy="4962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e055723ea2_3_41"/>
          <p:cNvSpPr/>
          <p:nvPr/>
        </p:nvSpPr>
        <p:spPr>
          <a:xfrm>
            <a:off x="10428499" y="516158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e055723ea2_3_41"/>
          <p:cNvSpPr/>
          <p:nvPr/>
        </p:nvSpPr>
        <p:spPr>
          <a:xfrm>
            <a:off x="10689016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e055723ea2_3_41"/>
          <p:cNvSpPr/>
          <p:nvPr/>
        </p:nvSpPr>
        <p:spPr>
          <a:xfrm>
            <a:off x="10935021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e055723ea2_3_41"/>
          <p:cNvSpPr/>
          <p:nvPr/>
        </p:nvSpPr>
        <p:spPr>
          <a:xfrm>
            <a:off x="11195535" y="5158699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e055723ea2_3_41"/>
          <p:cNvSpPr/>
          <p:nvPr/>
        </p:nvSpPr>
        <p:spPr>
          <a:xfrm>
            <a:off x="10428499" y="5421198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e055723ea2_3_41"/>
          <p:cNvSpPr/>
          <p:nvPr/>
        </p:nvSpPr>
        <p:spPr>
          <a:xfrm>
            <a:off x="10689016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e055723ea2_3_41"/>
          <p:cNvSpPr/>
          <p:nvPr/>
        </p:nvSpPr>
        <p:spPr>
          <a:xfrm>
            <a:off x="10935021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e055723ea2_3_41"/>
          <p:cNvSpPr/>
          <p:nvPr/>
        </p:nvSpPr>
        <p:spPr>
          <a:xfrm>
            <a:off x="11195535" y="5418310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e055723ea2_3_41"/>
          <p:cNvSpPr/>
          <p:nvPr/>
        </p:nvSpPr>
        <p:spPr>
          <a:xfrm>
            <a:off x="10428499" y="5698915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e055723ea2_3_41"/>
          <p:cNvSpPr/>
          <p:nvPr/>
        </p:nvSpPr>
        <p:spPr>
          <a:xfrm>
            <a:off x="10689016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e055723ea2_3_41"/>
          <p:cNvSpPr/>
          <p:nvPr/>
        </p:nvSpPr>
        <p:spPr>
          <a:xfrm>
            <a:off x="10935021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ge055723ea2_3_41"/>
          <p:cNvSpPr/>
          <p:nvPr/>
        </p:nvSpPr>
        <p:spPr>
          <a:xfrm>
            <a:off x="11195535" y="5696027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e055723ea2_3_41"/>
          <p:cNvSpPr/>
          <p:nvPr/>
        </p:nvSpPr>
        <p:spPr>
          <a:xfrm>
            <a:off x="10428499" y="5976632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e055723ea2_3_41"/>
          <p:cNvSpPr/>
          <p:nvPr/>
        </p:nvSpPr>
        <p:spPr>
          <a:xfrm>
            <a:off x="10689016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e055723ea2_3_41"/>
          <p:cNvSpPr/>
          <p:nvPr/>
        </p:nvSpPr>
        <p:spPr>
          <a:xfrm>
            <a:off x="10935021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e055723ea2_3_41"/>
          <p:cNvSpPr/>
          <p:nvPr/>
        </p:nvSpPr>
        <p:spPr>
          <a:xfrm>
            <a:off x="11195535" y="5973744"/>
            <a:ext cx="130800" cy="130800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e055723ea2_3_41"/>
          <p:cNvSpPr/>
          <p:nvPr/>
        </p:nvSpPr>
        <p:spPr>
          <a:xfrm>
            <a:off x="183165" y="160957"/>
            <a:ext cx="966900" cy="966900"/>
          </a:xfrm>
          <a:prstGeom prst="donut">
            <a:avLst>
              <a:gd fmla="val 15994" name="adj"/>
            </a:avLst>
          </a:prstGeom>
          <a:solidFill>
            <a:srgbClr val="46D9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e055723ea2_3_41"/>
          <p:cNvSpPr txBox="1"/>
          <p:nvPr/>
        </p:nvSpPr>
        <p:spPr>
          <a:xfrm>
            <a:off x="3955208" y="1248448"/>
            <a:ext cx="4281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결과 시연</a:t>
            </a:r>
            <a:endParaRPr sz="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055723ea2_3_41"/>
          <p:cNvSpPr txBox="1"/>
          <p:nvPr/>
        </p:nvSpPr>
        <p:spPr>
          <a:xfrm>
            <a:off x="2947080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055723ea2_3_41"/>
          <p:cNvSpPr txBox="1"/>
          <p:nvPr/>
        </p:nvSpPr>
        <p:spPr>
          <a:xfrm>
            <a:off x="5714989" y="3136508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055723ea2_3_41"/>
          <p:cNvSpPr txBox="1"/>
          <p:nvPr/>
        </p:nvSpPr>
        <p:spPr>
          <a:xfrm>
            <a:off x="8606995" y="3136505"/>
            <a:ext cx="76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055723ea2_3_41"/>
          <p:cNvSpPr txBox="1"/>
          <p:nvPr/>
        </p:nvSpPr>
        <p:spPr>
          <a:xfrm>
            <a:off x="2215825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시연 시나리오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e055723ea2_3_41"/>
          <p:cNvSpPr txBox="1"/>
          <p:nvPr/>
        </p:nvSpPr>
        <p:spPr>
          <a:xfrm>
            <a:off x="4892100" y="4361400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테스터 외부 디자인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e055723ea2_3_41"/>
          <p:cNvSpPr txBox="1"/>
          <p:nvPr/>
        </p:nvSpPr>
        <p:spPr>
          <a:xfrm>
            <a:off x="7875750" y="4361400"/>
            <a:ext cx="22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테스터 시연 영상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e055723ea2_3_41"/>
          <p:cNvSpPr/>
          <p:nvPr/>
        </p:nvSpPr>
        <p:spPr>
          <a:xfrm>
            <a:off x="4156203" y="791044"/>
            <a:ext cx="3879600" cy="1638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2020-12-07T22:34:31Z</dcterms:created>
  <dc:creator>아람</dc:creator>
</cp:coreProperties>
</file>