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embeddedFontLst>
    <p:embeddedFont>
      <p:font typeface="Raleway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jV7TeYOAockn++hkz1VNHSwq8x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A82958-69DD-4EF2-AE1B-2BE2621C5502}">
  <a:tblStyle styleId="{34A82958-69DD-4EF2-AE1B-2BE2621C5502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ff29c7f91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gcff29c7f91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85961883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1085961883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ff29c7f91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cff29c7f91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859618830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g10859618830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jpg"/><Relationship Id="rId4" Type="http://schemas.openxmlformats.org/officeDocument/2006/relationships/image" Target="../media/image2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youtu.be/d9mH07BISbw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jp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image" Target="../media/image12.jpg"/><Relationship Id="rId6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Relationship Id="rId4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Relationship Id="rId4" Type="http://schemas.openxmlformats.org/officeDocument/2006/relationships/image" Target="../media/image2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, 나사이(가) 표시된 사진&#10;&#10;자동 생성된 설명"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" name="Google Shape;89;p1"/>
          <p:cNvCxnSpPr/>
          <p:nvPr/>
        </p:nvCxnSpPr>
        <p:spPr>
          <a:xfrm>
            <a:off x="663678" y="678426"/>
            <a:ext cx="10864645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" name="Google Shape;90;p1"/>
          <p:cNvSpPr/>
          <p:nvPr/>
        </p:nvSpPr>
        <p:spPr>
          <a:xfrm rot="10800000">
            <a:off x="806245" y="355080"/>
            <a:ext cx="176982" cy="116857"/>
          </a:xfrm>
          <a:prstGeom prst="triangle">
            <a:avLst>
              <a:gd fmla="val 50000" name="adj"/>
            </a:avLst>
          </a:prstGeom>
          <a:solidFill>
            <a:srgbClr val="1817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1" name="Google Shape;91;p1"/>
          <p:cNvCxnSpPr/>
          <p:nvPr/>
        </p:nvCxnSpPr>
        <p:spPr>
          <a:xfrm>
            <a:off x="806245" y="563377"/>
            <a:ext cx="176982" cy="0"/>
          </a:xfrm>
          <a:prstGeom prst="straightConnector1">
            <a:avLst/>
          </a:prstGeom>
          <a:noFill/>
          <a:ln cap="flat" cmpd="sng" w="41275">
            <a:solidFill>
              <a:srgbClr val="181717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2" name="Google Shape;92;p1"/>
          <p:cNvGrpSpPr/>
          <p:nvPr/>
        </p:nvGrpSpPr>
        <p:grpSpPr>
          <a:xfrm>
            <a:off x="7679645" y="4877999"/>
            <a:ext cx="1080894" cy="375926"/>
            <a:chOff x="9480304" y="5243204"/>
            <a:chExt cx="1080894" cy="375926"/>
          </a:xfrm>
        </p:grpSpPr>
        <p:sp>
          <p:nvSpPr>
            <p:cNvPr id="93" name="Google Shape;93;p1"/>
            <p:cNvSpPr/>
            <p:nvPr/>
          </p:nvSpPr>
          <p:spPr>
            <a:xfrm>
              <a:off x="9480304" y="5243204"/>
              <a:ext cx="1080894" cy="375926"/>
            </a:xfrm>
            <a:prstGeom prst="rect">
              <a:avLst/>
            </a:prstGeom>
            <a:solidFill>
              <a:srgbClr val="2F54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9594073" y="5292668"/>
              <a:ext cx="853356" cy="307777"/>
            </a:xfrm>
            <a:prstGeom prst="rect">
              <a:avLst/>
            </a:prstGeom>
            <a:solidFill>
              <a:srgbClr val="2F549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Subject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p1"/>
          <p:cNvGrpSpPr/>
          <p:nvPr/>
        </p:nvGrpSpPr>
        <p:grpSpPr>
          <a:xfrm>
            <a:off x="7679645" y="5478522"/>
            <a:ext cx="3853543" cy="375926"/>
            <a:chOff x="7679645" y="5803642"/>
            <a:chExt cx="3853543" cy="375926"/>
          </a:xfrm>
        </p:grpSpPr>
        <p:sp>
          <p:nvSpPr>
            <p:cNvPr id="96" name="Google Shape;96;p1"/>
            <p:cNvSpPr/>
            <p:nvPr/>
          </p:nvSpPr>
          <p:spPr>
            <a:xfrm>
              <a:off x="7679645" y="5803642"/>
              <a:ext cx="3853543" cy="375926"/>
            </a:xfrm>
            <a:prstGeom prst="rect">
              <a:avLst/>
            </a:prstGeom>
            <a:noFill/>
            <a:ln cap="flat" cmpd="sng" w="222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97" name="Google Shape;97;p1"/>
            <p:cNvCxnSpPr/>
            <p:nvPr/>
          </p:nvCxnSpPr>
          <p:spPr>
            <a:xfrm>
              <a:off x="8760542" y="5803642"/>
              <a:ext cx="0" cy="375926"/>
            </a:xfrm>
            <a:prstGeom prst="straightConnector1">
              <a:avLst/>
            </a:prstGeom>
            <a:noFill/>
            <a:ln cap="flat" cmpd="sng" w="222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8" name="Google Shape;98;p1"/>
          <p:cNvSpPr txBox="1"/>
          <p:nvPr/>
        </p:nvSpPr>
        <p:spPr>
          <a:xfrm>
            <a:off x="8923815" y="5521312"/>
            <a:ext cx="222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2018732006 </a:t>
            </a:r>
            <a:r>
              <a:rPr lang="ko-KR" sz="1600">
                <a:solidFill>
                  <a:srgbClr val="3F3F3F"/>
                </a:solidFill>
              </a:rPr>
              <a:t>발표자</a:t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7763191" y="5500991"/>
            <a:ext cx="9176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조규상</a:t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1091359" y="1357583"/>
            <a:ext cx="10058400" cy="735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전압 및 전류  모니터링이 가능한 Battery 충전기 설계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8874308" y="4877999"/>
            <a:ext cx="248442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2학년 전기공학 실험설계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Google Shape;102;p1"/>
          <p:cNvGrpSpPr/>
          <p:nvPr/>
        </p:nvGrpSpPr>
        <p:grpSpPr>
          <a:xfrm>
            <a:off x="7684940" y="5850442"/>
            <a:ext cx="3843383" cy="375926"/>
            <a:chOff x="7679645" y="5803642"/>
            <a:chExt cx="3853543" cy="375926"/>
          </a:xfrm>
        </p:grpSpPr>
        <p:sp>
          <p:nvSpPr>
            <p:cNvPr id="103" name="Google Shape;103;p1"/>
            <p:cNvSpPr/>
            <p:nvPr/>
          </p:nvSpPr>
          <p:spPr>
            <a:xfrm>
              <a:off x="7679645" y="5803642"/>
              <a:ext cx="3853543" cy="375926"/>
            </a:xfrm>
            <a:prstGeom prst="rect">
              <a:avLst/>
            </a:prstGeom>
            <a:noFill/>
            <a:ln cap="flat" cmpd="sng" w="222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04" name="Google Shape;104;p1"/>
            <p:cNvCxnSpPr/>
            <p:nvPr/>
          </p:nvCxnSpPr>
          <p:spPr>
            <a:xfrm>
              <a:off x="8760542" y="5803642"/>
              <a:ext cx="0" cy="375926"/>
            </a:xfrm>
            <a:prstGeom prst="straightConnector1">
              <a:avLst/>
            </a:prstGeom>
            <a:noFill/>
            <a:ln cap="flat" cmpd="sng" w="222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05" name="Google Shape;105;p1"/>
          <p:cNvSpPr txBox="1"/>
          <p:nvPr/>
        </p:nvSpPr>
        <p:spPr>
          <a:xfrm>
            <a:off x="8929110" y="5893231"/>
            <a:ext cx="21960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2019732080</a:t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7768486" y="5893231"/>
            <a:ext cx="9176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전인용</a:t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1151042" y="327821"/>
            <a:ext cx="676275" cy="619120"/>
          </a:xfrm>
          <a:prstGeom prst="ellipse">
            <a:avLst/>
          </a:prstGeom>
          <a:solidFill>
            <a:srgbClr val="FEE599">
              <a:alpha val="3137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11580306" y="222265"/>
            <a:ext cx="466725" cy="451543"/>
          </a:xfrm>
          <a:prstGeom prst="ellipse">
            <a:avLst/>
          </a:prstGeom>
          <a:solidFill>
            <a:srgbClr val="F4B081">
              <a:alpha val="4627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클립" id="109" name="Google Shape;10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104230">
            <a:off x="11442602" y="289092"/>
            <a:ext cx="769431" cy="76943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"/>
          <p:cNvSpPr/>
          <p:nvPr/>
        </p:nvSpPr>
        <p:spPr>
          <a:xfrm>
            <a:off x="1091356" y="1209732"/>
            <a:ext cx="606300" cy="3384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1"/>
          <p:cNvSpPr/>
          <p:nvPr/>
        </p:nvSpPr>
        <p:spPr>
          <a:xfrm rot="10800000">
            <a:off x="10544742" y="1754587"/>
            <a:ext cx="606300" cy="3384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-943325" y="518825"/>
            <a:ext cx="543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ff29c7f91_0_67"/>
          <p:cNvSpPr/>
          <p:nvPr/>
        </p:nvSpPr>
        <p:spPr>
          <a:xfrm>
            <a:off x="10160" y="1762087"/>
            <a:ext cx="1475700" cy="34296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gcff29c7f91_0_67"/>
          <p:cNvSpPr/>
          <p:nvPr/>
        </p:nvSpPr>
        <p:spPr>
          <a:xfrm>
            <a:off x="1747749" y="931509"/>
            <a:ext cx="8897700" cy="5068200"/>
          </a:xfrm>
          <a:prstGeom prst="rect">
            <a:avLst/>
          </a:prstGeom>
          <a:solidFill>
            <a:srgbClr val="FFFFFF">
              <a:alpha val="3019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cff29c7f91_0_67"/>
          <p:cNvSpPr txBox="1"/>
          <p:nvPr>
            <p:ph idx="12" type="sldNum"/>
          </p:nvPr>
        </p:nvSpPr>
        <p:spPr>
          <a:xfrm>
            <a:off x="7574866" y="6496731"/>
            <a:ext cx="231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2" name="Google Shape;262;gcff29c7f91_0_67"/>
          <p:cNvGrpSpPr/>
          <p:nvPr/>
        </p:nvGrpSpPr>
        <p:grpSpPr>
          <a:xfrm>
            <a:off x="332627" y="234217"/>
            <a:ext cx="1610013" cy="400200"/>
            <a:chOff x="-7734" y="203737"/>
            <a:chExt cx="1610013" cy="400200"/>
          </a:xfrm>
        </p:grpSpPr>
        <p:sp>
          <p:nvSpPr>
            <p:cNvPr id="263" name="Google Shape;263;gcff29c7f91_0_67"/>
            <p:cNvSpPr/>
            <p:nvPr/>
          </p:nvSpPr>
          <p:spPr>
            <a:xfrm>
              <a:off x="-7734" y="203737"/>
              <a:ext cx="1566900" cy="400200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4" name="Google Shape;264;gcff29c7f91_0_67"/>
            <p:cNvSpPr txBox="1"/>
            <p:nvPr/>
          </p:nvSpPr>
          <p:spPr>
            <a:xfrm>
              <a:off x="1135479" y="203737"/>
              <a:ext cx="466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ko-KR" sz="20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b="0" i="0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65" name="Google Shape;265;gcff29c7f91_0_67"/>
          <p:cNvSpPr txBox="1"/>
          <p:nvPr/>
        </p:nvSpPr>
        <p:spPr>
          <a:xfrm>
            <a:off x="1899428" y="155025"/>
            <a:ext cx="297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설계 결과 분석</a:t>
            </a:r>
            <a:endParaRPr b="1" i="0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6" name="Google Shape;266;gcff29c7f91_0_67"/>
          <p:cNvCxnSpPr/>
          <p:nvPr/>
        </p:nvCxnSpPr>
        <p:spPr>
          <a:xfrm>
            <a:off x="332627" y="615277"/>
            <a:ext cx="5481300" cy="0"/>
          </a:xfrm>
          <a:prstGeom prst="straightConnector1">
            <a:avLst/>
          </a:prstGeom>
          <a:noFill/>
          <a:ln cap="flat" cmpd="sng" w="28575">
            <a:solidFill>
              <a:srgbClr val="1D2F3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graphicFrame>
        <p:nvGraphicFramePr>
          <p:cNvPr id="267" name="Google Shape;267;gcff29c7f91_0_67"/>
          <p:cNvGraphicFramePr/>
          <p:nvPr/>
        </p:nvGraphicFramePr>
        <p:xfrm>
          <a:off x="10158" y="17620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{34A82958-69DD-4EF2-AE1B-2BE2621C5502}</a:tableStyleId>
              </a:tblPr>
              <a:tblGrid>
                <a:gridCol w="1475850"/>
              </a:tblGrid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설계에 필요한 주요 기술 요약      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33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최종 회로도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53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설계과정에서 발생한 문제 및 해결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 결과 분석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6CB"/>
                    </a:solidFill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최종 결과물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 결과 시연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팀원 기여도</a:t>
                      </a:r>
                      <a:endParaRPr sz="11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8" name="Google Shape;268;gcff29c7f91_0_67"/>
          <p:cNvSpPr/>
          <p:nvPr/>
        </p:nvSpPr>
        <p:spPr>
          <a:xfrm>
            <a:off x="7690147" y="942478"/>
            <a:ext cx="2870400" cy="292500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6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한계점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gcff29c7f91_0_67"/>
          <p:cNvSpPr txBox="1"/>
          <p:nvPr/>
        </p:nvSpPr>
        <p:spPr>
          <a:xfrm>
            <a:off x="2289350" y="1476438"/>
            <a:ext cx="32622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1.완성품의 부피가 매우 크다</a:t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이유: 안전상의 이유로 변압기 파트를 얇은 전선으로 영구적으로 납땜하지 않고 악어클립의 집게를 직접 물리는 방식을 사용.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해결방안: 회로 구성 소자들의 정확한 특성 분석을 통해 부피를 안전한 범위 내에서 더욱 소형화 할 수 있음.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70" name="Google Shape;270;gcff29c7f91_0_67"/>
          <p:cNvSpPr txBox="1"/>
          <p:nvPr/>
        </p:nvSpPr>
        <p:spPr>
          <a:xfrm>
            <a:off x="6354900" y="1858938"/>
            <a:ext cx="35313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2. 측정 전류값의 오차율이 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-20%~+20%가량으로 크다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해결방안1: LCD 디스플레이상에서 문제를 해결하기 위해서는 평균값을 이용하는 방안이 있음(근본적인 해결방안이라고 보기 어려움)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해결방안2: 적절히 작은 크기의 션트저항을 사용하는 방식을 활용할 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수 있다.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gcff29c7f91_0_67"/>
          <p:cNvSpPr txBox="1"/>
          <p:nvPr/>
        </p:nvSpPr>
        <p:spPr>
          <a:xfrm>
            <a:off x="2353625" y="1346575"/>
            <a:ext cx="2870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>
                <a:latin typeface="Malgun Gothic"/>
                <a:ea typeface="Malgun Gothic"/>
                <a:cs typeface="Malgun Gothic"/>
                <a:sym typeface="Malgun Gothic"/>
              </a:rPr>
              <a:t>한계점</a:t>
            </a:r>
            <a:endParaRPr b="1" sz="1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2" name="Google Shape;272;gcff29c7f91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850" y="4905950"/>
            <a:ext cx="1305075" cy="144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cff29c7f91_0_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3396" y="5123417"/>
            <a:ext cx="1233482" cy="11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cff29c7f91_0_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18312" y="4448225"/>
            <a:ext cx="1305075" cy="146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cff29c7f91_0_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38590" y="3985175"/>
            <a:ext cx="1150247" cy="12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"/>
          <p:cNvSpPr/>
          <p:nvPr/>
        </p:nvSpPr>
        <p:spPr>
          <a:xfrm>
            <a:off x="10160" y="1762087"/>
            <a:ext cx="1475840" cy="3429667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p31"/>
          <p:cNvSpPr txBox="1"/>
          <p:nvPr>
            <p:ph idx="12" type="sldNum"/>
          </p:nvPr>
        </p:nvSpPr>
        <p:spPr>
          <a:xfrm>
            <a:off x="7574866" y="649673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2" name="Google Shape;282;p31"/>
          <p:cNvGrpSpPr/>
          <p:nvPr/>
        </p:nvGrpSpPr>
        <p:grpSpPr>
          <a:xfrm>
            <a:off x="332627" y="234217"/>
            <a:ext cx="1610007" cy="400110"/>
            <a:chOff x="-7734" y="203737"/>
            <a:chExt cx="1610007" cy="400110"/>
          </a:xfrm>
        </p:grpSpPr>
        <p:sp>
          <p:nvSpPr>
            <p:cNvPr id="283" name="Google Shape;283;p31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4" name="Google Shape;284;p31"/>
            <p:cNvSpPr txBox="1"/>
            <p:nvPr/>
          </p:nvSpPr>
          <p:spPr>
            <a:xfrm>
              <a:off x="1135479" y="203737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ko-KR" sz="20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05</a:t>
              </a:r>
              <a:endParaRPr b="0" i="0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85" name="Google Shape;285;p31"/>
          <p:cNvSpPr txBox="1"/>
          <p:nvPr/>
        </p:nvSpPr>
        <p:spPr>
          <a:xfrm>
            <a:off x="1899417" y="155017"/>
            <a:ext cx="1786463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최종 결과물</a:t>
            </a:r>
            <a:endParaRPr b="1" i="0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6" name="Google Shape;286;p31"/>
          <p:cNvCxnSpPr/>
          <p:nvPr/>
        </p:nvCxnSpPr>
        <p:spPr>
          <a:xfrm>
            <a:off x="332627" y="615277"/>
            <a:ext cx="5481433" cy="0"/>
          </a:xfrm>
          <a:prstGeom prst="straightConnector1">
            <a:avLst/>
          </a:prstGeom>
          <a:noFill/>
          <a:ln cap="flat" cmpd="sng" w="28575">
            <a:solidFill>
              <a:srgbClr val="1D2F3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graphicFrame>
        <p:nvGraphicFramePr>
          <p:cNvPr id="287" name="Google Shape;287;p31"/>
          <p:cNvGraphicFramePr/>
          <p:nvPr/>
        </p:nvGraphicFramePr>
        <p:xfrm>
          <a:off x="10158" y="17620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{34A82958-69DD-4EF2-AE1B-2BE2621C5502}</a:tableStyleId>
              </a:tblPr>
              <a:tblGrid>
                <a:gridCol w="1475850"/>
              </a:tblGrid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설계에 필요한 주요 기술 요약      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33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최종 회로도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53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설계과정에서 발생한 문제 및 해결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 결과 분석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최종 결과물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6CB"/>
                    </a:solidFill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 결과 시연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팀원 기여도</a:t>
                      </a:r>
                      <a:endParaRPr sz="11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8" name="Google Shape;288;p31"/>
          <p:cNvSpPr/>
          <p:nvPr/>
        </p:nvSpPr>
        <p:spPr>
          <a:xfrm>
            <a:off x="7690147" y="942478"/>
            <a:ext cx="2870349" cy="292433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6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최종 결과물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텍스트이(가) 표시된 사진&#10;&#10;자동 생성된 설명" id="289" name="Google Shape;28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7931" y="1350069"/>
            <a:ext cx="3465286" cy="4892654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1"/>
          <p:cNvSpPr txBox="1"/>
          <p:nvPr/>
        </p:nvSpPr>
        <p:spPr>
          <a:xfrm>
            <a:off x="2962735" y="6400799"/>
            <a:ext cx="21183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기판에 납땜한 모습</a:t>
            </a:r>
            <a:endParaRPr/>
          </a:p>
        </p:txBody>
      </p:sp>
      <p:sp>
        <p:nvSpPr>
          <p:cNvPr id="291" name="Google Shape;291;p31"/>
          <p:cNvSpPr txBox="1"/>
          <p:nvPr/>
        </p:nvSpPr>
        <p:spPr>
          <a:xfrm>
            <a:off x="8133899" y="6400800"/>
            <a:ext cx="147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완성품 모습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5375" y="1350075"/>
            <a:ext cx="3892351" cy="4892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/>
          <p:nvPr/>
        </p:nvSpPr>
        <p:spPr>
          <a:xfrm>
            <a:off x="10160" y="1762087"/>
            <a:ext cx="1475840" cy="3429667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p32"/>
          <p:cNvSpPr/>
          <p:nvPr/>
        </p:nvSpPr>
        <p:spPr>
          <a:xfrm>
            <a:off x="1647212" y="942846"/>
            <a:ext cx="8897700" cy="5068200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2"/>
          <p:cNvSpPr txBox="1"/>
          <p:nvPr>
            <p:ph idx="12" type="sldNum"/>
          </p:nvPr>
        </p:nvSpPr>
        <p:spPr>
          <a:xfrm>
            <a:off x="7574866" y="649673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0" name="Google Shape;300;p32"/>
          <p:cNvGrpSpPr/>
          <p:nvPr/>
        </p:nvGrpSpPr>
        <p:grpSpPr>
          <a:xfrm>
            <a:off x="332627" y="234217"/>
            <a:ext cx="1610007" cy="400110"/>
            <a:chOff x="-7734" y="203737"/>
            <a:chExt cx="1610007" cy="400110"/>
          </a:xfrm>
        </p:grpSpPr>
        <p:sp>
          <p:nvSpPr>
            <p:cNvPr id="301" name="Google Shape;301;p32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2" name="Google Shape;302;p32"/>
            <p:cNvSpPr txBox="1"/>
            <p:nvPr/>
          </p:nvSpPr>
          <p:spPr>
            <a:xfrm>
              <a:off x="1135479" y="203737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ko-KR" sz="20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06</a:t>
              </a:r>
              <a:endParaRPr b="0" i="0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03" name="Google Shape;303;p32"/>
          <p:cNvSpPr txBox="1"/>
          <p:nvPr/>
        </p:nvSpPr>
        <p:spPr>
          <a:xfrm>
            <a:off x="1899417" y="155017"/>
            <a:ext cx="2201243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설계 결과 시연</a:t>
            </a:r>
            <a:endParaRPr b="1" i="0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4" name="Google Shape;304;p32"/>
          <p:cNvCxnSpPr/>
          <p:nvPr/>
        </p:nvCxnSpPr>
        <p:spPr>
          <a:xfrm>
            <a:off x="332627" y="615277"/>
            <a:ext cx="5481433" cy="0"/>
          </a:xfrm>
          <a:prstGeom prst="straightConnector1">
            <a:avLst/>
          </a:prstGeom>
          <a:noFill/>
          <a:ln cap="flat" cmpd="sng" w="28575">
            <a:solidFill>
              <a:srgbClr val="1D2F3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graphicFrame>
        <p:nvGraphicFramePr>
          <p:cNvPr id="305" name="Google Shape;305;p32"/>
          <p:cNvGraphicFramePr/>
          <p:nvPr/>
        </p:nvGraphicFramePr>
        <p:xfrm>
          <a:off x="10158" y="17620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{34A82958-69DD-4EF2-AE1B-2BE2621C5502}</a:tableStyleId>
              </a:tblPr>
              <a:tblGrid>
                <a:gridCol w="1475850"/>
              </a:tblGrid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설계에 필요한 주요 기술 요약      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33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최종 회로도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53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설계과정에서 발생한 문제 및 해결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 결과 분석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최종 결과물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 결과 시연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6CB"/>
                    </a:solidFill>
                  </a:tcPr>
                </a:tc>
              </a:tr>
              <a:tr h="27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팀원 기여도</a:t>
                      </a:r>
                      <a:endParaRPr sz="11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6" name="Google Shape;306;p32"/>
          <p:cNvSpPr/>
          <p:nvPr/>
        </p:nvSpPr>
        <p:spPr>
          <a:xfrm>
            <a:off x="7690147" y="942478"/>
            <a:ext cx="2870349" cy="292433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6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결과물 시연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Google Shape;307;p32"/>
          <p:cNvSpPr txBox="1"/>
          <p:nvPr/>
        </p:nvSpPr>
        <p:spPr>
          <a:xfrm>
            <a:off x="1942625" y="1762075"/>
            <a:ext cx="6764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https://youtu.be/d9mH07BISbw</a:t>
            </a:r>
            <a:endParaRPr sz="2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"/>
          <p:cNvSpPr/>
          <p:nvPr/>
        </p:nvSpPr>
        <p:spPr>
          <a:xfrm>
            <a:off x="10160" y="1762087"/>
            <a:ext cx="1475700" cy="34296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p33"/>
          <p:cNvSpPr/>
          <p:nvPr/>
        </p:nvSpPr>
        <p:spPr>
          <a:xfrm>
            <a:off x="1942624" y="1022621"/>
            <a:ext cx="8897700" cy="5068200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3"/>
          <p:cNvSpPr txBox="1"/>
          <p:nvPr>
            <p:ph idx="12" type="sldNum"/>
          </p:nvPr>
        </p:nvSpPr>
        <p:spPr>
          <a:xfrm>
            <a:off x="7574866" y="649673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15" name="Google Shape;315;p33"/>
          <p:cNvGrpSpPr/>
          <p:nvPr/>
        </p:nvGrpSpPr>
        <p:grpSpPr>
          <a:xfrm>
            <a:off x="332627" y="234217"/>
            <a:ext cx="1610007" cy="400110"/>
            <a:chOff x="-7734" y="203737"/>
            <a:chExt cx="1610007" cy="400110"/>
          </a:xfrm>
        </p:grpSpPr>
        <p:sp>
          <p:nvSpPr>
            <p:cNvPr id="316" name="Google Shape;316;p33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7" name="Google Shape;317;p33"/>
            <p:cNvSpPr txBox="1"/>
            <p:nvPr/>
          </p:nvSpPr>
          <p:spPr>
            <a:xfrm>
              <a:off x="1135479" y="203737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ko-KR" sz="20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07</a:t>
              </a:r>
              <a:endParaRPr b="0" i="0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18" name="Google Shape;318;p33"/>
          <p:cNvSpPr txBox="1"/>
          <p:nvPr/>
        </p:nvSpPr>
        <p:spPr>
          <a:xfrm>
            <a:off x="1899418" y="155017"/>
            <a:ext cx="1843024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팀원 기여도</a:t>
            </a:r>
            <a:endParaRPr b="1" i="0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9" name="Google Shape;319;p33"/>
          <p:cNvCxnSpPr/>
          <p:nvPr/>
        </p:nvCxnSpPr>
        <p:spPr>
          <a:xfrm>
            <a:off x="332627" y="615277"/>
            <a:ext cx="5481433" cy="0"/>
          </a:xfrm>
          <a:prstGeom prst="straightConnector1">
            <a:avLst/>
          </a:prstGeom>
          <a:noFill/>
          <a:ln cap="flat" cmpd="sng" w="28575">
            <a:solidFill>
              <a:srgbClr val="1D2F3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graphicFrame>
        <p:nvGraphicFramePr>
          <p:cNvPr id="320" name="Google Shape;320;p33"/>
          <p:cNvGraphicFramePr/>
          <p:nvPr/>
        </p:nvGraphicFramePr>
        <p:xfrm>
          <a:off x="10158" y="17620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{34A82958-69DD-4EF2-AE1B-2BE2621C5502}</a:tableStyleId>
              </a:tblPr>
              <a:tblGrid>
                <a:gridCol w="1475850"/>
              </a:tblGrid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설계에 필요한 주요 기술 요약      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33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최종 회로도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53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설계과정에서 발생한 문제 및 해결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 결과 분석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최종 결과물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 결과 시연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27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팀원 기여도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6CB"/>
                    </a:solidFill>
                  </a:tcPr>
                </a:tc>
              </a:tr>
            </a:tbl>
          </a:graphicData>
        </a:graphic>
      </p:graphicFrame>
      <p:sp>
        <p:nvSpPr>
          <p:cNvPr id="321" name="Google Shape;321;p33"/>
          <p:cNvSpPr/>
          <p:nvPr/>
        </p:nvSpPr>
        <p:spPr>
          <a:xfrm>
            <a:off x="7690147" y="942478"/>
            <a:ext cx="2870349" cy="292433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6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팀원 기여도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2" name="Google Shape;3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476" y="1436675"/>
            <a:ext cx="7284698" cy="485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텍스트, 나사이(가) 표시된 사진&#10;&#10;자동 생성된 설명" id="327" name="Google Shape;327;p16"/>
          <p:cNvPicPr preferRelativeResize="0"/>
          <p:nvPr/>
        </p:nvPicPr>
        <p:blipFill rotWithShape="1">
          <a:blip r:embed="rId3">
            <a:alphaModFix/>
          </a:blip>
          <a:srcRect b="0" l="0" r="33722" t="0"/>
          <a:stretch/>
        </p:blipFill>
        <p:spPr>
          <a:xfrm rot="10800000">
            <a:off x="0" y="0"/>
            <a:ext cx="4040318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8" name="Google Shape;328;p16"/>
          <p:cNvCxnSpPr/>
          <p:nvPr/>
        </p:nvCxnSpPr>
        <p:spPr>
          <a:xfrm>
            <a:off x="663678" y="678426"/>
            <a:ext cx="10864645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9" name="Google Shape;329;p16"/>
          <p:cNvSpPr/>
          <p:nvPr/>
        </p:nvSpPr>
        <p:spPr>
          <a:xfrm rot="10800000">
            <a:off x="806245" y="355080"/>
            <a:ext cx="176982" cy="116857"/>
          </a:xfrm>
          <a:prstGeom prst="triangle">
            <a:avLst>
              <a:gd fmla="val 50000" name="adj"/>
            </a:avLst>
          </a:prstGeom>
          <a:solidFill>
            <a:srgbClr val="1817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30" name="Google Shape;330;p16"/>
          <p:cNvCxnSpPr/>
          <p:nvPr/>
        </p:nvCxnSpPr>
        <p:spPr>
          <a:xfrm>
            <a:off x="806245" y="563377"/>
            <a:ext cx="176982" cy="0"/>
          </a:xfrm>
          <a:prstGeom prst="straightConnector1">
            <a:avLst/>
          </a:prstGeom>
          <a:noFill/>
          <a:ln cap="flat" cmpd="sng" w="41275">
            <a:solidFill>
              <a:srgbClr val="18171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1" name="Google Shape;331;p16"/>
          <p:cNvSpPr/>
          <p:nvPr/>
        </p:nvSpPr>
        <p:spPr>
          <a:xfrm>
            <a:off x="894736" y="2570826"/>
            <a:ext cx="10058400" cy="109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ko-KR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b="1" i="0" sz="5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2" name="Google Shape;332;p16"/>
          <p:cNvSpPr/>
          <p:nvPr/>
        </p:nvSpPr>
        <p:spPr>
          <a:xfrm>
            <a:off x="11151042" y="327821"/>
            <a:ext cx="676275" cy="619120"/>
          </a:xfrm>
          <a:prstGeom prst="ellipse">
            <a:avLst/>
          </a:prstGeom>
          <a:solidFill>
            <a:srgbClr val="FEE599">
              <a:alpha val="3137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16"/>
          <p:cNvSpPr/>
          <p:nvPr/>
        </p:nvSpPr>
        <p:spPr>
          <a:xfrm>
            <a:off x="11580306" y="222265"/>
            <a:ext cx="466725" cy="451543"/>
          </a:xfrm>
          <a:prstGeom prst="ellipse">
            <a:avLst/>
          </a:prstGeom>
          <a:solidFill>
            <a:srgbClr val="F4B081">
              <a:alpha val="4627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클립" id="334" name="Google Shape;33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104230">
            <a:off x="11442602" y="289092"/>
            <a:ext cx="769431" cy="76943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6"/>
          <p:cNvSpPr/>
          <p:nvPr/>
        </p:nvSpPr>
        <p:spPr>
          <a:xfrm>
            <a:off x="3278401" y="2563138"/>
            <a:ext cx="606325" cy="338548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p16"/>
          <p:cNvSpPr/>
          <p:nvPr/>
        </p:nvSpPr>
        <p:spPr>
          <a:xfrm rot="10800000">
            <a:off x="7848520" y="3658866"/>
            <a:ext cx="606325" cy="338548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1F386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81965" y="36703"/>
            <a:ext cx="2010035" cy="282028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18" name="Google Shape;118;p2"/>
          <p:cNvSpPr/>
          <p:nvPr/>
        </p:nvSpPr>
        <p:spPr>
          <a:xfrm>
            <a:off x="1125208" y="476672"/>
            <a:ext cx="1566790" cy="400110"/>
          </a:xfrm>
          <a:prstGeom prst="rect">
            <a:avLst/>
          </a:prstGeom>
          <a:solidFill>
            <a:srgbClr val="222A35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1178351" y="495310"/>
            <a:ext cx="222980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Contents</a:t>
            </a:r>
            <a:endParaRPr b="0" i="0" sz="20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" name="Google Shape;1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21" name="Google Shape;121;p2"/>
          <p:cNvCxnSpPr/>
          <p:nvPr/>
        </p:nvCxnSpPr>
        <p:spPr>
          <a:xfrm>
            <a:off x="3136537" y="695365"/>
            <a:ext cx="7100646" cy="0"/>
          </a:xfrm>
          <a:prstGeom prst="straightConnector1">
            <a:avLst/>
          </a:prstGeom>
          <a:noFill/>
          <a:ln cap="flat" cmpd="sng" w="1905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2" name="Google Shape;122;p2"/>
          <p:cNvCxnSpPr/>
          <p:nvPr/>
        </p:nvCxnSpPr>
        <p:spPr>
          <a:xfrm>
            <a:off x="728968" y="1876227"/>
            <a:ext cx="1563458" cy="4323282"/>
          </a:xfrm>
          <a:prstGeom prst="straightConnector1">
            <a:avLst/>
          </a:prstGeom>
          <a:noFill/>
          <a:ln cap="flat" cmpd="sng" w="9525">
            <a:solidFill>
              <a:srgbClr val="7F7F7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" name="Google Shape;123;p2"/>
          <p:cNvCxnSpPr/>
          <p:nvPr/>
        </p:nvCxnSpPr>
        <p:spPr>
          <a:xfrm>
            <a:off x="728968" y="2296160"/>
            <a:ext cx="1563458" cy="4282416"/>
          </a:xfrm>
          <a:prstGeom prst="straightConnector1">
            <a:avLst/>
          </a:prstGeom>
          <a:noFill/>
          <a:ln cap="flat" cmpd="dbl" w="9525">
            <a:solidFill>
              <a:srgbClr val="75707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2"/>
          <p:cNvSpPr txBox="1"/>
          <p:nvPr/>
        </p:nvSpPr>
        <p:spPr>
          <a:xfrm>
            <a:off x="1356360" y="1127760"/>
            <a:ext cx="8031480" cy="47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1.설계에 필요한 주요기술 요약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2.최종 회로도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3.설계과정에서 발생한 문제 및 해결 내용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4.설계 결과 분석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5.최종 결과물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6.설계 결과 시연(동영상+시연)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7.팀원 기여도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/>
          <p:nvPr/>
        </p:nvSpPr>
        <p:spPr>
          <a:xfrm>
            <a:off x="10160" y="1762087"/>
            <a:ext cx="1475840" cy="3429667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1529149" y="942809"/>
            <a:ext cx="8897700" cy="5068200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6700" lvl="0" marL="266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Raleway"/>
              <a:buChar char="-"/>
            </a:pPr>
            <a:r>
              <a:rPr b="1" i="0" lang="ko-KR" sz="1600" u="none" cap="none" strike="noStrike">
                <a:solidFill>
                  <a:srgbClr val="262626"/>
                </a:solidFill>
                <a:latin typeface="Raleway"/>
                <a:ea typeface="Raleway"/>
                <a:cs typeface="Raleway"/>
                <a:sym typeface="Raleway"/>
              </a:rPr>
              <a:t>주요기술1 </a:t>
            </a:r>
            <a:r>
              <a:rPr b="1" lang="ko-KR" sz="1600">
                <a:solidFill>
                  <a:srgbClr val="262626"/>
                </a:solidFill>
                <a:latin typeface="Raleway"/>
                <a:ea typeface="Raleway"/>
                <a:cs typeface="Raleway"/>
                <a:sym typeface="Raleway"/>
              </a:rPr>
              <a:t>:과전류 과전압 제어                    </a:t>
            </a:r>
            <a:endParaRPr b="1" sz="1600">
              <a:solidFill>
                <a:srgbClr val="26262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6262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6262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6262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6262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6262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6262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6262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 txBox="1"/>
          <p:nvPr>
            <p:ph idx="12" type="sldNum"/>
          </p:nvPr>
        </p:nvSpPr>
        <p:spPr>
          <a:xfrm>
            <a:off x="7574866" y="649673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2" name="Google Shape;132;p3"/>
          <p:cNvGrpSpPr/>
          <p:nvPr/>
        </p:nvGrpSpPr>
        <p:grpSpPr>
          <a:xfrm>
            <a:off x="332627" y="234217"/>
            <a:ext cx="1610007" cy="400110"/>
            <a:chOff x="-7734" y="203737"/>
            <a:chExt cx="1610007" cy="400110"/>
          </a:xfrm>
        </p:grpSpPr>
        <p:sp>
          <p:nvSpPr>
            <p:cNvPr id="133" name="Google Shape;133;p3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4" name="Google Shape;134;p3"/>
            <p:cNvSpPr txBox="1"/>
            <p:nvPr/>
          </p:nvSpPr>
          <p:spPr>
            <a:xfrm>
              <a:off x="1135479" y="203737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ko-KR" sz="20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01</a:t>
              </a:r>
              <a:endParaRPr b="0" i="0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5" name="Google Shape;135;p3"/>
          <p:cNvSpPr txBox="1"/>
          <p:nvPr/>
        </p:nvSpPr>
        <p:spPr>
          <a:xfrm>
            <a:off x="1640700" y="153575"/>
            <a:ext cx="445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설계에 필요한 주요기술  요약</a:t>
            </a:r>
            <a:endParaRPr b="1" i="0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6" name="Google Shape;136;p3"/>
          <p:cNvCxnSpPr/>
          <p:nvPr/>
        </p:nvCxnSpPr>
        <p:spPr>
          <a:xfrm>
            <a:off x="332627" y="615277"/>
            <a:ext cx="5481433" cy="0"/>
          </a:xfrm>
          <a:prstGeom prst="straightConnector1">
            <a:avLst/>
          </a:prstGeom>
          <a:noFill/>
          <a:ln cap="flat" cmpd="sng" w="28575">
            <a:solidFill>
              <a:srgbClr val="1D2F3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graphicFrame>
        <p:nvGraphicFramePr>
          <p:cNvPr id="137" name="Google Shape;137;p3"/>
          <p:cNvGraphicFramePr/>
          <p:nvPr/>
        </p:nvGraphicFramePr>
        <p:xfrm>
          <a:off x="10158" y="17620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{34A82958-69DD-4EF2-AE1B-2BE2621C5502}</a:tableStyleId>
              </a:tblPr>
              <a:tblGrid>
                <a:gridCol w="1475850"/>
              </a:tblGrid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설계에 필요한 주요 기술 요약      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6CB"/>
                    </a:solidFill>
                  </a:tcPr>
                </a:tc>
              </a:tr>
              <a:tr h="33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최종 회로도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설계과정에서 발생한 문제 및 해결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 결과 분석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최종 결과물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 결과 시연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팀원 기여도</a:t>
                      </a:r>
                      <a:endParaRPr sz="11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8" name="Google Shape;138;p3"/>
          <p:cNvSpPr/>
          <p:nvPr/>
        </p:nvSpPr>
        <p:spPr>
          <a:xfrm>
            <a:off x="7690147" y="942478"/>
            <a:ext cx="2870349" cy="292433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6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주요기술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9" name="Google Shape;13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175" y="2226254"/>
            <a:ext cx="2209850" cy="382956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"/>
          <p:cNvSpPr txBox="1"/>
          <p:nvPr/>
        </p:nvSpPr>
        <p:spPr>
          <a:xfrm>
            <a:off x="5044925" y="1630050"/>
            <a:ext cx="5872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Raleway"/>
                <a:ea typeface="Raleway"/>
                <a:cs typeface="Raleway"/>
                <a:sym typeface="Raleway"/>
              </a:rPr>
              <a:t>- 주요기술2: AC 220V-&gt;DC 5V로의 변환</a:t>
            </a:r>
            <a:endParaRPr b="1" sz="1600">
              <a:solidFill>
                <a:srgbClr val="26262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262626"/>
                </a:solidFill>
                <a:latin typeface="Raleway"/>
                <a:ea typeface="Raleway"/>
                <a:cs typeface="Raleway"/>
                <a:sym typeface="Raleway"/>
              </a:rPr>
              <a:t> 변압기-&gt;브릿지모듈-&gt;커패시터필터-&gt;전압분배기-&gt;레귤레이터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1" name="Google Shape;14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1100" y="2430450"/>
            <a:ext cx="1986425" cy="269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45125" y="2430450"/>
            <a:ext cx="1679571" cy="269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7525" y="2430450"/>
            <a:ext cx="1527594" cy="269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/>
          <p:nvPr/>
        </p:nvSpPr>
        <p:spPr>
          <a:xfrm>
            <a:off x="10160" y="1762087"/>
            <a:ext cx="1475840" cy="3429667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1728899" y="942821"/>
            <a:ext cx="8897700" cy="5068200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 txBox="1"/>
          <p:nvPr>
            <p:ph idx="12" type="sldNum"/>
          </p:nvPr>
        </p:nvSpPr>
        <p:spPr>
          <a:xfrm>
            <a:off x="7574866" y="649673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1" name="Google Shape;151;p6"/>
          <p:cNvGrpSpPr/>
          <p:nvPr/>
        </p:nvGrpSpPr>
        <p:grpSpPr>
          <a:xfrm>
            <a:off x="332627" y="234217"/>
            <a:ext cx="1610007" cy="400110"/>
            <a:chOff x="-7734" y="203737"/>
            <a:chExt cx="1610007" cy="400110"/>
          </a:xfrm>
        </p:grpSpPr>
        <p:sp>
          <p:nvSpPr>
            <p:cNvPr id="152" name="Google Shape;152;p6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" name="Google Shape;153;p6"/>
            <p:cNvSpPr txBox="1"/>
            <p:nvPr/>
          </p:nvSpPr>
          <p:spPr>
            <a:xfrm>
              <a:off x="1135479" y="203737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ko-KR" sz="20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02</a:t>
              </a:r>
              <a:endParaRPr b="0" i="0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4" name="Google Shape;154;p6"/>
          <p:cNvSpPr txBox="1"/>
          <p:nvPr/>
        </p:nvSpPr>
        <p:spPr>
          <a:xfrm>
            <a:off x="1899426" y="155025"/>
            <a:ext cx="190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최종</a:t>
            </a:r>
            <a:r>
              <a:rPr b="1" lang="ko-KR" sz="2400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i="0" lang="ko-KR" sz="2400" u="none" cap="none" strike="noStrik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회로도</a:t>
            </a:r>
            <a:endParaRPr b="1" i="0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5" name="Google Shape;155;p6"/>
          <p:cNvCxnSpPr/>
          <p:nvPr/>
        </p:nvCxnSpPr>
        <p:spPr>
          <a:xfrm>
            <a:off x="332627" y="615277"/>
            <a:ext cx="5481433" cy="0"/>
          </a:xfrm>
          <a:prstGeom prst="straightConnector1">
            <a:avLst/>
          </a:prstGeom>
          <a:noFill/>
          <a:ln cap="flat" cmpd="sng" w="28575">
            <a:solidFill>
              <a:srgbClr val="1D2F3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graphicFrame>
        <p:nvGraphicFramePr>
          <p:cNvPr id="156" name="Google Shape;156;p6"/>
          <p:cNvGraphicFramePr/>
          <p:nvPr/>
        </p:nvGraphicFramePr>
        <p:xfrm>
          <a:off x="10158" y="17620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{34A82958-69DD-4EF2-AE1B-2BE2621C5502}</a:tableStyleId>
              </a:tblPr>
              <a:tblGrid>
                <a:gridCol w="1475850"/>
              </a:tblGrid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설계에 필요한 주요 기술 요약      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33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최종 회로도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6CB"/>
                    </a:solidFill>
                  </a:tcPr>
                </a:tc>
              </a:tr>
              <a:tr h="53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설계과정에서 발생한 문제 및 해결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 결과 분석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최종 결과물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 결과 시연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팀원 기여도</a:t>
                      </a:r>
                      <a:endParaRPr sz="11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7" name="Google Shape;157;p6"/>
          <p:cNvSpPr/>
          <p:nvPr/>
        </p:nvSpPr>
        <p:spPr>
          <a:xfrm>
            <a:off x="7690147" y="697203"/>
            <a:ext cx="2870400" cy="292500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6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회로도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8" name="Google Shape;15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425" y="1500463"/>
            <a:ext cx="10421851" cy="486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5650" y="4169525"/>
            <a:ext cx="601175" cy="5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5625" y="4169525"/>
            <a:ext cx="601175" cy="5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/>
          <p:nvPr/>
        </p:nvSpPr>
        <p:spPr>
          <a:xfrm>
            <a:off x="10160" y="1762087"/>
            <a:ext cx="1475840" cy="3429667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29"/>
          <p:cNvSpPr/>
          <p:nvPr/>
        </p:nvSpPr>
        <p:spPr>
          <a:xfrm>
            <a:off x="1776030" y="942478"/>
            <a:ext cx="8897700" cy="5068200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9"/>
          <p:cNvSpPr txBox="1"/>
          <p:nvPr>
            <p:ph idx="12" type="sldNum"/>
          </p:nvPr>
        </p:nvSpPr>
        <p:spPr>
          <a:xfrm>
            <a:off x="7574866" y="649673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8" name="Google Shape;168;p29"/>
          <p:cNvGrpSpPr/>
          <p:nvPr/>
        </p:nvGrpSpPr>
        <p:grpSpPr>
          <a:xfrm>
            <a:off x="332627" y="234217"/>
            <a:ext cx="1610007" cy="400110"/>
            <a:chOff x="-7734" y="203737"/>
            <a:chExt cx="1610007" cy="400110"/>
          </a:xfrm>
        </p:grpSpPr>
        <p:sp>
          <p:nvSpPr>
            <p:cNvPr id="169" name="Google Shape;169;p29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0" name="Google Shape;170;p29"/>
            <p:cNvSpPr txBox="1"/>
            <p:nvPr/>
          </p:nvSpPr>
          <p:spPr>
            <a:xfrm>
              <a:off x="1135479" y="203737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ko-KR" sz="20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03</a:t>
              </a:r>
              <a:endParaRPr b="0" i="0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1" name="Google Shape;171;p29"/>
          <p:cNvSpPr txBox="1"/>
          <p:nvPr/>
        </p:nvSpPr>
        <p:spPr>
          <a:xfrm>
            <a:off x="1997650" y="134525"/>
            <a:ext cx="555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설계과정에서 발생한 문제 및 해결내용</a:t>
            </a:r>
            <a:endParaRPr b="1" i="0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2" name="Google Shape;172;p29"/>
          <p:cNvCxnSpPr/>
          <p:nvPr/>
        </p:nvCxnSpPr>
        <p:spPr>
          <a:xfrm flipH="1" rot="10800000">
            <a:off x="332627" y="596228"/>
            <a:ext cx="6709196" cy="19049"/>
          </a:xfrm>
          <a:prstGeom prst="straightConnector1">
            <a:avLst/>
          </a:prstGeom>
          <a:noFill/>
          <a:ln cap="flat" cmpd="sng" w="28575">
            <a:solidFill>
              <a:srgbClr val="1D2F3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graphicFrame>
        <p:nvGraphicFramePr>
          <p:cNvPr id="173" name="Google Shape;173;p29"/>
          <p:cNvGraphicFramePr/>
          <p:nvPr/>
        </p:nvGraphicFramePr>
        <p:xfrm>
          <a:off x="10158" y="17620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{34A82958-69DD-4EF2-AE1B-2BE2621C5502}</a:tableStyleId>
              </a:tblPr>
              <a:tblGrid>
                <a:gridCol w="1475850"/>
              </a:tblGrid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설계에 필요한 주요 기술 요약      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33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최종 회로도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53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설계과정에서 발생한 문제 및 해결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6CB"/>
                    </a:solidFill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 결과 분석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최종 결과물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 결과 시연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팀원 기여도</a:t>
                      </a:r>
                      <a:endParaRPr sz="11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4" name="Google Shape;174;p29"/>
          <p:cNvSpPr/>
          <p:nvPr/>
        </p:nvSpPr>
        <p:spPr>
          <a:xfrm>
            <a:off x="7690147" y="942478"/>
            <a:ext cx="2870349" cy="292433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6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문제 및 해결내용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5" name="Google Shape;17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6575" y="3075075"/>
            <a:ext cx="2637981" cy="27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6875" y="3075075"/>
            <a:ext cx="2548075" cy="279185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9"/>
          <p:cNvSpPr txBox="1"/>
          <p:nvPr/>
        </p:nvSpPr>
        <p:spPr>
          <a:xfrm>
            <a:off x="2245893" y="1612812"/>
            <a:ext cx="50598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</a:rPr>
              <a:t>1.</a:t>
            </a:r>
            <a:r>
              <a:rPr b="1" lang="ko-KR" sz="1600">
                <a:solidFill>
                  <a:schemeClr val="dk1"/>
                </a:solidFill>
              </a:rPr>
              <a:t>전선의 노출된 부분으로 인하여 설계 시에 감전사고 발생하는 문제가 있었다</a:t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해결: 노출된 부분을 고무테이핑 하여 감전사고를 사전에 방지하였다.	</a:t>
            </a:r>
            <a:endParaRPr sz="1600"/>
          </a:p>
        </p:txBody>
      </p:sp>
      <p:sp>
        <p:nvSpPr>
          <p:cNvPr id="178" name="Google Shape;178;p29"/>
          <p:cNvSpPr txBox="1"/>
          <p:nvPr/>
        </p:nvSpPr>
        <p:spPr>
          <a:xfrm>
            <a:off x="2245900" y="5910450"/>
            <a:ext cx="7765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500">
                <a:solidFill>
                  <a:schemeClr val="dk1"/>
                </a:solidFill>
              </a:rPr>
              <a:t>          &lt;전기테이핑 전&gt;                                 &lt;</a:t>
            </a:r>
            <a:r>
              <a:rPr lang="ko-KR" sz="1500">
                <a:solidFill>
                  <a:schemeClr val="dk1"/>
                </a:solidFill>
              </a:rPr>
              <a:t>전기테이핑 후&gt;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8047" y="1654800"/>
            <a:ext cx="1425050" cy="15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859618830_0_0"/>
          <p:cNvSpPr/>
          <p:nvPr/>
        </p:nvSpPr>
        <p:spPr>
          <a:xfrm>
            <a:off x="10160" y="1762087"/>
            <a:ext cx="1475700" cy="34296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g10859618830_0_0"/>
          <p:cNvSpPr/>
          <p:nvPr/>
        </p:nvSpPr>
        <p:spPr>
          <a:xfrm>
            <a:off x="1776030" y="942478"/>
            <a:ext cx="8897700" cy="5068200"/>
          </a:xfrm>
          <a:prstGeom prst="rect">
            <a:avLst/>
          </a:prstGeom>
          <a:solidFill>
            <a:srgbClr val="FFFFFF">
              <a:alpha val="3019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10859618830_0_0"/>
          <p:cNvSpPr txBox="1"/>
          <p:nvPr>
            <p:ph idx="12" type="sldNum"/>
          </p:nvPr>
        </p:nvSpPr>
        <p:spPr>
          <a:xfrm>
            <a:off x="7574866" y="6496731"/>
            <a:ext cx="231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7" name="Google Shape;187;g10859618830_0_0"/>
          <p:cNvGrpSpPr/>
          <p:nvPr/>
        </p:nvGrpSpPr>
        <p:grpSpPr>
          <a:xfrm>
            <a:off x="332627" y="234217"/>
            <a:ext cx="1610013" cy="400200"/>
            <a:chOff x="-7734" y="203737"/>
            <a:chExt cx="1610013" cy="400200"/>
          </a:xfrm>
        </p:grpSpPr>
        <p:sp>
          <p:nvSpPr>
            <p:cNvPr id="188" name="Google Shape;188;g10859618830_0_0"/>
            <p:cNvSpPr/>
            <p:nvPr/>
          </p:nvSpPr>
          <p:spPr>
            <a:xfrm>
              <a:off x="-7734" y="203737"/>
              <a:ext cx="1566900" cy="400200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9" name="Google Shape;189;g10859618830_0_0"/>
            <p:cNvSpPr txBox="1"/>
            <p:nvPr/>
          </p:nvSpPr>
          <p:spPr>
            <a:xfrm>
              <a:off x="1135479" y="203737"/>
              <a:ext cx="466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ko-KR" sz="20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03</a:t>
              </a:r>
              <a:endParaRPr b="0" i="0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90" name="Google Shape;190;g10859618830_0_0"/>
          <p:cNvSpPr txBox="1"/>
          <p:nvPr/>
        </p:nvSpPr>
        <p:spPr>
          <a:xfrm>
            <a:off x="1899427" y="134600"/>
            <a:ext cx="670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설계과정에서 발생한 문제 및 해결내용</a:t>
            </a:r>
            <a:endParaRPr b="1" i="0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1" name="Google Shape;191;g10859618830_0_0"/>
          <p:cNvCxnSpPr/>
          <p:nvPr/>
        </p:nvCxnSpPr>
        <p:spPr>
          <a:xfrm flipH="1" rot="10800000">
            <a:off x="332627" y="596377"/>
            <a:ext cx="6709200" cy="18900"/>
          </a:xfrm>
          <a:prstGeom prst="straightConnector1">
            <a:avLst/>
          </a:prstGeom>
          <a:noFill/>
          <a:ln cap="flat" cmpd="sng" w="28575">
            <a:solidFill>
              <a:srgbClr val="1D2F3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graphicFrame>
        <p:nvGraphicFramePr>
          <p:cNvPr id="192" name="Google Shape;192;g10859618830_0_0"/>
          <p:cNvGraphicFramePr/>
          <p:nvPr/>
        </p:nvGraphicFramePr>
        <p:xfrm>
          <a:off x="10158" y="17620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{34A82958-69DD-4EF2-AE1B-2BE2621C5502}</a:tableStyleId>
              </a:tblPr>
              <a:tblGrid>
                <a:gridCol w="1475850"/>
              </a:tblGrid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설계에 필요한 주요 기술 요약      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33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최종 회로도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53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설계과정에서 발생한 문제 및 해결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6CB"/>
                    </a:solidFill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 결과 분석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최종 결과물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 결과 시연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팀원 기여도</a:t>
                      </a:r>
                      <a:endParaRPr sz="11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3" name="Google Shape;193;g10859618830_0_0"/>
          <p:cNvSpPr/>
          <p:nvPr/>
        </p:nvSpPr>
        <p:spPr>
          <a:xfrm>
            <a:off x="7690147" y="942478"/>
            <a:ext cx="2870400" cy="292500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6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문제 및 해결내용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g10859618830_0_0"/>
          <p:cNvSpPr txBox="1"/>
          <p:nvPr/>
        </p:nvSpPr>
        <p:spPr>
          <a:xfrm>
            <a:off x="1942643" y="1098487"/>
            <a:ext cx="50598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2</a:t>
            </a: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sz="1600"/>
              <a:t> </a:t>
            </a:r>
            <a:r>
              <a:rPr b="1" lang="ko-KR" sz="1600"/>
              <a:t>ACS712 전류센서로 측정된 전류값의 오차가 상당히 크고 들쑥날쑥했다.</a:t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원인: delay함수가 사용되면 아두이노의 동작이 주기적으로 멈추게 되는데 이는 정확한 측정에 부정적인 영향을 줄 수 있다.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해결: 코드 상에서 delay함수를 일체 사용하지 않고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Simpletimer Library를 활용하여 timer함수를 이용해 아두이노의 동작정지 없이 1초마다 전류/전압 측정 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및 LCD구동이 가능하도록 하였다.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/>
              <a:t>	</a:t>
            </a:r>
            <a:endParaRPr sz="1600"/>
          </a:p>
        </p:txBody>
      </p:sp>
      <p:pic>
        <p:nvPicPr>
          <p:cNvPr id="195" name="Google Shape;195;g1085961883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200" y="4221647"/>
            <a:ext cx="4261200" cy="104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1085961883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0150" y="1690850"/>
            <a:ext cx="2667600" cy="4869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10859618830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0150" y="1391275"/>
            <a:ext cx="2870400" cy="20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ff29c7f91_0_27"/>
          <p:cNvSpPr/>
          <p:nvPr/>
        </p:nvSpPr>
        <p:spPr>
          <a:xfrm>
            <a:off x="10160" y="1762087"/>
            <a:ext cx="1475700" cy="34296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gcff29c7f91_0_27"/>
          <p:cNvSpPr/>
          <p:nvPr/>
        </p:nvSpPr>
        <p:spPr>
          <a:xfrm>
            <a:off x="1889205" y="1140878"/>
            <a:ext cx="8897700" cy="5068200"/>
          </a:xfrm>
          <a:prstGeom prst="rect">
            <a:avLst/>
          </a:prstGeom>
          <a:solidFill>
            <a:srgbClr val="FFFFFF">
              <a:alpha val="3019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cff29c7f91_0_27"/>
          <p:cNvSpPr txBox="1"/>
          <p:nvPr>
            <p:ph idx="12" type="sldNum"/>
          </p:nvPr>
        </p:nvSpPr>
        <p:spPr>
          <a:xfrm>
            <a:off x="7574866" y="6496731"/>
            <a:ext cx="231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5" name="Google Shape;205;gcff29c7f91_0_27"/>
          <p:cNvGrpSpPr/>
          <p:nvPr/>
        </p:nvGrpSpPr>
        <p:grpSpPr>
          <a:xfrm>
            <a:off x="332627" y="234217"/>
            <a:ext cx="1610013" cy="400200"/>
            <a:chOff x="-7734" y="203737"/>
            <a:chExt cx="1610013" cy="400200"/>
          </a:xfrm>
        </p:grpSpPr>
        <p:sp>
          <p:nvSpPr>
            <p:cNvPr id="206" name="Google Shape;206;gcff29c7f91_0_27"/>
            <p:cNvSpPr/>
            <p:nvPr/>
          </p:nvSpPr>
          <p:spPr>
            <a:xfrm>
              <a:off x="-7734" y="203737"/>
              <a:ext cx="1566900" cy="400200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gcff29c7f91_0_27"/>
            <p:cNvSpPr txBox="1"/>
            <p:nvPr/>
          </p:nvSpPr>
          <p:spPr>
            <a:xfrm>
              <a:off x="1135479" y="203737"/>
              <a:ext cx="466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ko-KR" sz="20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03</a:t>
              </a:r>
              <a:endParaRPr b="0" i="0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8" name="Google Shape;208;gcff29c7f91_0_27"/>
          <p:cNvSpPr txBox="1"/>
          <p:nvPr/>
        </p:nvSpPr>
        <p:spPr>
          <a:xfrm>
            <a:off x="1804325" y="153575"/>
            <a:ext cx="558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설계과정에서 발생한 문제 및 해결내용</a:t>
            </a:r>
            <a:endParaRPr b="1" i="0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9" name="Google Shape;209;gcff29c7f91_0_27"/>
          <p:cNvCxnSpPr/>
          <p:nvPr/>
        </p:nvCxnSpPr>
        <p:spPr>
          <a:xfrm flipH="1" rot="10800000">
            <a:off x="332627" y="596377"/>
            <a:ext cx="6709200" cy="18900"/>
          </a:xfrm>
          <a:prstGeom prst="straightConnector1">
            <a:avLst/>
          </a:prstGeom>
          <a:noFill/>
          <a:ln cap="flat" cmpd="sng" w="28575">
            <a:solidFill>
              <a:srgbClr val="1D2F3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graphicFrame>
        <p:nvGraphicFramePr>
          <p:cNvPr id="210" name="Google Shape;210;gcff29c7f91_0_27"/>
          <p:cNvGraphicFramePr/>
          <p:nvPr/>
        </p:nvGraphicFramePr>
        <p:xfrm>
          <a:off x="10158" y="17620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{34A82958-69DD-4EF2-AE1B-2BE2621C5502}</a:tableStyleId>
              </a:tblPr>
              <a:tblGrid>
                <a:gridCol w="1475850"/>
              </a:tblGrid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설계에 필요한 주요 기술 요약      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33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최종 회로도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53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설계과정에서 발생한 문제 및 해결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6CB"/>
                    </a:solidFill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 결과 분석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최종 결과물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 결과 시연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팀원 기여도</a:t>
                      </a:r>
                      <a:endParaRPr sz="11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1" name="Google Shape;211;gcff29c7f91_0_27"/>
          <p:cNvSpPr/>
          <p:nvPr/>
        </p:nvSpPr>
        <p:spPr>
          <a:xfrm>
            <a:off x="7690147" y="1222978"/>
            <a:ext cx="2870400" cy="292500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6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문제 및 해결내용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gcff29c7f91_0_27"/>
          <p:cNvSpPr txBox="1"/>
          <p:nvPr/>
        </p:nvSpPr>
        <p:spPr>
          <a:xfrm>
            <a:off x="2130775" y="1222963"/>
            <a:ext cx="5444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3</a:t>
            </a: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ko-KR" sz="1600"/>
              <a:t>LM7805 5V전압 레귤레이터의 출력전압이 </a:t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960mV 밖에 나오지 않는 문제상황 </a:t>
            </a:r>
            <a:endParaRPr/>
          </a:p>
        </p:txBody>
      </p:sp>
      <p:sp>
        <p:nvSpPr>
          <p:cNvPr id="213" name="Google Shape;213;gcff29c7f91_0_27"/>
          <p:cNvSpPr txBox="1"/>
          <p:nvPr/>
        </p:nvSpPr>
        <p:spPr>
          <a:xfrm>
            <a:off x="2171138" y="1807975"/>
            <a:ext cx="485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원인: 16.8V 가량의 정격전압을 넘어서는 분량의 입력전압으로 인한 LM7805(regulator)의 파손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gcff29c7f91_0_27"/>
          <p:cNvSpPr txBox="1"/>
          <p:nvPr/>
        </p:nvSpPr>
        <p:spPr>
          <a:xfrm>
            <a:off x="2162700" y="2476850"/>
            <a:ext cx="485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해결: 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LM7805(regulator) 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교체 후 전압분배기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(저항 두개 직렬연결)를 통해 7.5V가량의 입력전압만 공급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5" name="Google Shape;215;gcff29c7f91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3504462" y="1878726"/>
            <a:ext cx="2175275" cy="470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cff29c7f91_0_27"/>
          <p:cNvPicPr preferRelativeResize="0"/>
          <p:nvPr/>
        </p:nvPicPr>
        <p:blipFill rotWithShape="1">
          <a:blip r:embed="rId4">
            <a:alphaModFix/>
          </a:blip>
          <a:srcRect b="6446" l="0" r="0" t="4386"/>
          <a:stretch/>
        </p:blipFill>
        <p:spPr>
          <a:xfrm>
            <a:off x="7715112" y="2083412"/>
            <a:ext cx="2854276" cy="3215273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cff29c7f91_0_27"/>
          <p:cNvSpPr txBox="1"/>
          <p:nvPr/>
        </p:nvSpPr>
        <p:spPr>
          <a:xfrm>
            <a:off x="7158400" y="5466425"/>
            <a:ext cx="39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   &lt;과열로 파손되어버린LM7805(regulator)&gt;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gcff29c7f91_0_27"/>
          <p:cNvSpPr txBox="1"/>
          <p:nvPr/>
        </p:nvSpPr>
        <p:spPr>
          <a:xfrm>
            <a:off x="2237475" y="5466425"/>
            <a:ext cx="49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&lt;같은 크기의 저항을 두개 직렬연결하여 1:1로 전압분배&gt;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859618830_0_37"/>
          <p:cNvSpPr/>
          <p:nvPr/>
        </p:nvSpPr>
        <p:spPr>
          <a:xfrm>
            <a:off x="10160" y="1762087"/>
            <a:ext cx="1475700" cy="3429600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g10859618830_0_37"/>
          <p:cNvSpPr/>
          <p:nvPr/>
        </p:nvSpPr>
        <p:spPr>
          <a:xfrm>
            <a:off x="1804330" y="942778"/>
            <a:ext cx="8897700" cy="5068200"/>
          </a:xfrm>
          <a:prstGeom prst="rect">
            <a:avLst/>
          </a:prstGeom>
          <a:solidFill>
            <a:srgbClr val="FFFFFF">
              <a:alpha val="3019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10859618830_0_37"/>
          <p:cNvSpPr txBox="1"/>
          <p:nvPr>
            <p:ph idx="12" type="sldNum"/>
          </p:nvPr>
        </p:nvSpPr>
        <p:spPr>
          <a:xfrm>
            <a:off x="7574866" y="6496731"/>
            <a:ext cx="2311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6" name="Google Shape;226;g10859618830_0_37"/>
          <p:cNvGrpSpPr/>
          <p:nvPr/>
        </p:nvGrpSpPr>
        <p:grpSpPr>
          <a:xfrm>
            <a:off x="332627" y="234217"/>
            <a:ext cx="1610013" cy="400200"/>
            <a:chOff x="-7734" y="203737"/>
            <a:chExt cx="1610013" cy="400200"/>
          </a:xfrm>
        </p:grpSpPr>
        <p:sp>
          <p:nvSpPr>
            <p:cNvPr id="227" name="Google Shape;227;g10859618830_0_37"/>
            <p:cNvSpPr/>
            <p:nvPr/>
          </p:nvSpPr>
          <p:spPr>
            <a:xfrm>
              <a:off x="-7734" y="203737"/>
              <a:ext cx="1566900" cy="400200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8" name="Google Shape;228;g10859618830_0_37"/>
            <p:cNvSpPr txBox="1"/>
            <p:nvPr/>
          </p:nvSpPr>
          <p:spPr>
            <a:xfrm>
              <a:off x="1135479" y="203737"/>
              <a:ext cx="466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ko-KR" sz="20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03</a:t>
              </a:r>
              <a:endParaRPr b="0" i="0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29" name="Google Shape;229;g10859618830_0_37"/>
          <p:cNvSpPr txBox="1"/>
          <p:nvPr/>
        </p:nvSpPr>
        <p:spPr>
          <a:xfrm>
            <a:off x="1943325" y="153575"/>
            <a:ext cx="563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설계과정에서 발생한 문제 및 해결내용</a:t>
            </a:r>
            <a:endParaRPr b="1" i="0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0" name="Google Shape;230;g10859618830_0_37"/>
          <p:cNvCxnSpPr/>
          <p:nvPr/>
        </p:nvCxnSpPr>
        <p:spPr>
          <a:xfrm flipH="1" rot="10800000">
            <a:off x="332627" y="596377"/>
            <a:ext cx="6709200" cy="18900"/>
          </a:xfrm>
          <a:prstGeom prst="straightConnector1">
            <a:avLst/>
          </a:prstGeom>
          <a:noFill/>
          <a:ln cap="flat" cmpd="sng" w="28575">
            <a:solidFill>
              <a:srgbClr val="1D2F3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graphicFrame>
        <p:nvGraphicFramePr>
          <p:cNvPr id="231" name="Google Shape;231;g10859618830_0_37"/>
          <p:cNvGraphicFramePr/>
          <p:nvPr/>
        </p:nvGraphicFramePr>
        <p:xfrm>
          <a:off x="10158" y="17620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{34A82958-69DD-4EF2-AE1B-2BE2621C5502}</a:tableStyleId>
              </a:tblPr>
              <a:tblGrid>
                <a:gridCol w="1475850"/>
              </a:tblGrid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설계에 필요한 주요 기술 요약      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33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최종 회로도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53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설계과정에서 발생한 문제 및 해결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6CB"/>
                    </a:solidFill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 결과 분석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최종 결과물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 결과 시연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팀원 기여도</a:t>
                      </a:r>
                      <a:endParaRPr sz="11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2" name="Google Shape;232;g10859618830_0_37"/>
          <p:cNvSpPr/>
          <p:nvPr/>
        </p:nvSpPr>
        <p:spPr>
          <a:xfrm>
            <a:off x="7690147" y="942478"/>
            <a:ext cx="2870400" cy="292500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6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문제 및 해결내용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g10859618830_0_37"/>
          <p:cNvSpPr txBox="1"/>
          <p:nvPr/>
        </p:nvSpPr>
        <p:spPr>
          <a:xfrm>
            <a:off x="1952438" y="1122200"/>
            <a:ext cx="5293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4</a:t>
            </a: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ko-KR" sz="1600"/>
              <a:t> TP4056 충전모듈의 출력전압이 1.2V정도 밖에 안나오는 상황</a:t>
            </a:r>
            <a:endParaRPr/>
          </a:p>
        </p:txBody>
      </p:sp>
      <p:sp>
        <p:nvSpPr>
          <p:cNvPr id="234" name="Google Shape;234;g10859618830_0_37"/>
          <p:cNvSpPr txBox="1"/>
          <p:nvPr/>
        </p:nvSpPr>
        <p:spPr>
          <a:xfrm>
            <a:off x="2022475" y="1826050"/>
            <a:ext cx="485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원인: 저가의 악어클립을 사용한 것이 문제로 보임.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g10859618830_0_37"/>
          <p:cNvSpPr txBox="1"/>
          <p:nvPr/>
        </p:nvSpPr>
        <p:spPr>
          <a:xfrm>
            <a:off x="2022475" y="2251988"/>
            <a:ext cx="485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해결: 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악어클립을 사용하지 않고 직접 점프선을 직접 충전모듈 단자에 맞대어 보니 정상적으로 4.2V 출력전압이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출력됨.  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6" name="Google Shape;236;g10859618830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5063" y="1449087"/>
            <a:ext cx="3160574" cy="38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10859618830_0_37"/>
          <p:cNvSpPr txBox="1"/>
          <p:nvPr/>
        </p:nvSpPr>
        <p:spPr>
          <a:xfrm>
            <a:off x="7480600" y="5376975"/>
            <a:ext cx="34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&lt;문제의 원인이었던 저가의 악어클립&gt;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8" name="Google Shape;238;g10859618830_0_37"/>
          <p:cNvPicPr preferRelativeResize="0"/>
          <p:nvPr/>
        </p:nvPicPr>
        <p:blipFill rotWithShape="1">
          <a:blip r:embed="rId4">
            <a:alphaModFix/>
          </a:blip>
          <a:srcRect b="26642" l="0" r="0" t="33026"/>
          <a:stretch/>
        </p:blipFill>
        <p:spPr>
          <a:xfrm>
            <a:off x="2075075" y="3109050"/>
            <a:ext cx="4442475" cy="214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10859618830_0_37"/>
          <p:cNvSpPr txBox="1"/>
          <p:nvPr/>
        </p:nvSpPr>
        <p:spPr>
          <a:xfrm>
            <a:off x="1862875" y="5376975"/>
            <a:ext cx="50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&lt;악어클립을 사용하지 않고 충전모듈 출력단에 전압 인가&gt;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/>
          <p:nvPr/>
        </p:nvSpPr>
        <p:spPr>
          <a:xfrm>
            <a:off x="10160" y="1762087"/>
            <a:ext cx="1475840" cy="3429667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30"/>
          <p:cNvSpPr/>
          <p:nvPr/>
        </p:nvSpPr>
        <p:spPr>
          <a:xfrm>
            <a:off x="1747749" y="931509"/>
            <a:ext cx="8897588" cy="5068142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0"/>
          <p:cNvSpPr txBox="1"/>
          <p:nvPr>
            <p:ph idx="12" type="sldNum"/>
          </p:nvPr>
        </p:nvSpPr>
        <p:spPr>
          <a:xfrm>
            <a:off x="7574866" y="649673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7" name="Google Shape;247;p30"/>
          <p:cNvGrpSpPr/>
          <p:nvPr/>
        </p:nvGrpSpPr>
        <p:grpSpPr>
          <a:xfrm>
            <a:off x="332627" y="234217"/>
            <a:ext cx="1610007" cy="400110"/>
            <a:chOff x="-7734" y="203737"/>
            <a:chExt cx="1610007" cy="400110"/>
          </a:xfrm>
        </p:grpSpPr>
        <p:sp>
          <p:nvSpPr>
            <p:cNvPr id="248" name="Google Shape;248;p30"/>
            <p:cNvSpPr/>
            <p:nvPr/>
          </p:nvSpPr>
          <p:spPr>
            <a:xfrm>
              <a:off x="-7734" y="203737"/>
              <a:ext cx="1566790" cy="400110"/>
            </a:xfrm>
            <a:prstGeom prst="rect">
              <a:avLst/>
            </a:prstGeom>
            <a:solidFill>
              <a:srgbClr val="222A35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9" name="Google Shape;249;p30"/>
            <p:cNvSpPr txBox="1"/>
            <p:nvPr/>
          </p:nvSpPr>
          <p:spPr>
            <a:xfrm>
              <a:off x="1135479" y="203737"/>
              <a:ext cx="4667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ko-KR" sz="20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</a:t>
              </a:r>
              <a:endParaRPr b="0" i="0" sz="20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50" name="Google Shape;250;p30"/>
          <p:cNvSpPr txBox="1"/>
          <p:nvPr/>
        </p:nvSpPr>
        <p:spPr>
          <a:xfrm>
            <a:off x="1899428" y="155025"/>
            <a:ext cx="298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ko-KR" sz="2400" u="none" cap="none" strike="noStrik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설계 결과 분석</a:t>
            </a:r>
            <a:endParaRPr b="1" i="0" sz="24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1" name="Google Shape;251;p30"/>
          <p:cNvCxnSpPr/>
          <p:nvPr/>
        </p:nvCxnSpPr>
        <p:spPr>
          <a:xfrm>
            <a:off x="332627" y="615277"/>
            <a:ext cx="5481433" cy="0"/>
          </a:xfrm>
          <a:prstGeom prst="straightConnector1">
            <a:avLst/>
          </a:prstGeom>
          <a:noFill/>
          <a:ln cap="flat" cmpd="sng" w="28575">
            <a:solidFill>
              <a:srgbClr val="1D2F3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cxnSp>
      <p:graphicFrame>
        <p:nvGraphicFramePr>
          <p:cNvPr id="252" name="Google Shape;252;p30"/>
          <p:cNvGraphicFramePr/>
          <p:nvPr/>
        </p:nvGraphicFramePr>
        <p:xfrm>
          <a:off x="10158" y="17620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{34A82958-69DD-4EF2-AE1B-2BE2621C5502}</a:tableStyleId>
              </a:tblPr>
              <a:tblGrid>
                <a:gridCol w="1475850"/>
              </a:tblGrid>
              <a:tr h="46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contents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설계에 필요한 주요 기술 요약      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33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최종 회로도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BF5"/>
                    </a:solidFill>
                  </a:tcPr>
                </a:tc>
              </a:tr>
              <a:tr h="53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설계과정에서 발생한 문제 및 해결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4EA"/>
                    </a:solidFill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 결과 분석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6CB"/>
                    </a:solidFill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최종 결과물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Malgun Gothic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설계 결과 시연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i="0" lang="ko-KR" sz="11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 팀원 기여도</a:t>
                      </a:r>
                      <a:endParaRPr sz="11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3" name="Google Shape;253;p30"/>
          <p:cNvSpPr/>
          <p:nvPr/>
        </p:nvSpPr>
        <p:spPr>
          <a:xfrm>
            <a:off x="8178597" y="813903"/>
            <a:ext cx="2870400" cy="292500"/>
          </a:xfrm>
          <a:prstGeom prst="rect">
            <a:avLst/>
          </a:prstGeom>
          <a:solidFill>
            <a:srgbClr val="122B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6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목표 달성도 및 항목별 평가</a:t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4" name="Google Shape;2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750" y="1296463"/>
            <a:ext cx="9353550" cy="52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0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2021-02-23T06:53:01Z</dcterms:created>
  <dc:creator>조현석</dc:creator>
</cp:coreProperties>
</file>