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6858000" cy="9144000"/>
  <p:embeddedFontLst>
    <p:embeddedFont>
      <p:font typeface="Raleway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jDAGPOJ51FKWTiMFJs+241z2gE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CABBDE-AE94-4DF2-9920-A340FD36DFC1}">
  <a:tblStyle styleId="{1DCABBDE-AE94-4DF2-9920-A340FD36DFC1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85961883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1085961883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c3b6ef00f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1c3b6ef00f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bea949944f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g1bea949944f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ff29c7f91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gcff29c7f91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bea949944f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1bea949944f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bea949944f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1bea949944f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jpg"/><Relationship Id="rId4" Type="http://schemas.openxmlformats.org/officeDocument/2006/relationships/image" Target="../media/image2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Relationship Id="rId7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ulq9w_KwIdc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"/>
          <p:cNvCxnSpPr/>
          <p:nvPr/>
        </p:nvCxnSpPr>
        <p:spPr>
          <a:xfrm>
            <a:off x="663678" y="678426"/>
            <a:ext cx="10864645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p1"/>
          <p:cNvSpPr/>
          <p:nvPr/>
        </p:nvSpPr>
        <p:spPr>
          <a:xfrm rot="10800000">
            <a:off x="806245" y="355080"/>
            <a:ext cx="176982" cy="116857"/>
          </a:xfrm>
          <a:prstGeom prst="triangle">
            <a:avLst>
              <a:gd fmla="val 50000" name="adj"/>
            </a:avLst>
          </a:prstGeom>
          <a:solidFill>
            <a:srgbClr val="1817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0" name="Google Shape;90;p1"/>
          <p:cNvCxnSpPr/>
          <p:nvPr/>
        </p:nvCxnSpPr>
        <p:spPr>
          <a:xfrm>
            <a:off x="806245" y="563377"/>
            <a:ext cx="176982" cy="0"/>
          </a:xfrm>
          <a:prstGeom prst="straightConnector1">
            <a:avLst/>
          </a:prstGeom>
          <a:noFill/>
          <a:ln cap="flat" cmpd="sng" w="41275">
            <a:solidFill>
              <a:srgbClr val="181717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1" name="Google Shape;91;p1"/>
          <p:cNvGrpSpPr/>
          <p:nvPr/>
        </p:nvGrpSpPr>
        <p:grpSpPr>
          <a:xfrm>
            <a:off x="6698405" y="4493890"/>
            <a:ext cx="1082265" cy="548547"/>
            <a:chOff x="9480304" y="5243204"/>
            <a:chExt cx="1080894" cy="375926"/>
          </a:xfrm>
        </p:grpSpPr>
        <p:sp>
          <p:nvSpPr>
            <p:cNvPr id="92" name="Google Shape;92;p1"/>
            <p:cNvSpPr/>
            <p:nvPr/>
          </p:nvSpPr>
          <p:spPr>
            <a:xfrm>
              <a:off x="9480304" y="5243204"/>
              <a:ext cx="1080894" cy="375926"/>
            </a:xfrm>
            <a:prstGeom prst="rect">
              <a:avLst/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9594073" y="5292668"/>
              <a:ext cx="853356" cy="307777"/>
            </a:xfrm>
            <a:prstGeom prst="rect">
              <a:avLst/>
            </a:prstGeom>
            <a:solidFill>
              <a:srgbClr val="2F54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Subject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1"/>
          <p:cNvGrpSpPr/>
          <p:nvPr/>
        </p:nvGrpSpPr>
        <p:grpSpPr>
          <a:xfrm>
            <a:off x="6691199" y="5122689"/>
            <a:ext cx="3858419" cy="432833"/>
            <a:chOff x="7679645" y="5803642"/>
            <a:chExt cx="3853543" cy="375926"/>
          </a:xfrm>
        </p:grpSpPr>
        <p:sp>
          <p:nvSpPr>
            <p:cNvPr id="95" name="Google Shape;95;p1"/>
            <p:cNvSpPr/>
            <p:nvPr/>
          </p:nvSpPr>
          <p:spPr>
            <a:xfrm>
              <a:off x="7679645" y="5803642"/>
              <a:ext cx="3853543" cy="375926"/>
            </a:xfrm>
            <a:prstGeom prst="rect">
              <a:avLst/>
            </a:prstGeom>
            <a:noFill/>
            <a:ln cap="flat" cmpd="sng" w="222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6" name="Google Shape;96;p1"/>
            <p:cNvCxnSpPr/>
            <p:nvPr/>
          </p:nvCxnSpPr>
          <p:spPr>
            <a:xfrm>
              <a:off x="8760542" y="5803642"/>
              <a:ext cx="0" cy="375926"/>
            </a:xfrm>
            <a:prstGeom prst="straightConnector1">
              <a:avLst/>
            </a:prstGeom>
            <a:noFill/>
            <a:ln cap="flat" cmpd="sng" w="222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7" name="Google Shape;97;p1"/>
          <p:cNvSpPr txBox="1"/>
          <p:nvPr/>
        </p:nvSpPr>
        <p:spPr>
          <a:xfrm>
            <a:off x="7935370" y="5161717"/>
            <a:ext cx="222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201873200</a:t>
            </a:r>
            <a:r>
              <a:rPr lang="ko-KR" sz="1600">
                <a:solidFill>
                  <a:srgbClr val="3F3F3F"/>
                </a:solidFill>
              </a:rPr>
              <a:t>6</a:t>
            </a:r>
            <a:r>
              <a:rPr b="0" i="0" lang="ko-K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6774746" y="5141396"/>
            <a:ext cx="91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>
                <a:solidFill>
                  <a:srgbClr val="3F3F3F"/>
                </a:solidFill>
              </a:rPr>
              <a:t>조규상</a:t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1092642" y="1187442"/>
            <a:ext cx="10058400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PD 충전기 전력효율 측정기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7805971" y="4478687"/>
            <a:ext cx="248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3학년 </a:t>
            </a:r>
            <a:r>
              <a:rPr lang="ko-KR" sz="1600">
                <a:solidFill>
                  <a:srgbClr val="3F3F3F"/>
                </a:solidFill>
              </a:rPr>
              <a:t>전력기기</a:t>
            </a:r>
            <a:r>
              <a:rPr b="0" i="0" lang="ko-K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실험 설계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1"/>
          <p:cNvGrpSpPr/>
          <p:nvPr/>
        </p:nvGrpSpPr>
        <p:grpSpPr>
          <a:xfrm>
            <a:off x="6696496" y="5490846"/>
            <a:ext cx="3848246" cy="432833"/>
            <a:chOff x="7679645" y="5803642"/>
            <a:chExt cx="3853543" cy="375926"/>
          </a:xfrm>
        </p:grpSpPr>
        <p:sp>
          <p:nvSpPr>
            <p:cNvPr id="102" name="Google Shape;102;p1"/>
            <p:cNvSpPr/>
            <p:nvPr/>
          </p:nvSpPr>
          <p:spPr>
            <a:xfrm>
              <a:off x="7679645" y="5803642"/>
              <a:ext cx="3853543" cy="375926"/>
            </a:xfrm>
            <a:prstGeom prst="rect">
              <a:avLst/>
            </a:prstGeom>
            <a:noFill/>
            <a:ln cap="flat" cmpd="sng" w="222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3" name="Google Shape;103;p1"/>
            <p:cNvCxnSpPr/>
            <p:nvPr/>
          </p:nvCxnSpPr>
          <p:spPr>
            <a:xfrm>
              <a:off x="8760542" y="5803642"/>
              <a:ext cx="0" cy="375926"/>
            </a:xfrm>
            <a:prstGeom prst="straightConnector1">
              <a:avLst/>
            </a:prstGeom>
            <a:noFill/>
            <a:ln cap="flat" cmpd="sng" w="222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4" name="Google Shape;104;p1"/>
          <p:cNvSpPr txBox="1"/>
          <p:nvPr/>
        </p:nvSpPr>
        <p:spPr>
          <a:xfrm>
            <a:off x="7940666" y="5533636"/>
            <a:ext cx="219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201873200</a:t>
            </a:r>
            <a:r>
              <a:rPr lang="ko-KR" sz="1600">
                <a:solidFill>
                  <a:srgbClr val="3F3F3F"/>
                </a:solidFill>
              </a:rPr>
              <a:t>7</a:t>
            </a:r>
            <a:r>
              <a:rPr b="0" i="0" lang="ko-K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600">
                <a:solidFill>
                  <a:srgbClr val="3F3F3F"/>
                </a:solidFill>
              </a:rPr>
              <a:t>발표자</a:t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6780041" y="5533636"/>
            <a:ext cx="91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>
                <a:solidFill>
                  <a:srgbClr val="3F3F3F"/>
                </a:solidFill>
              </a:rPr>
              <a:t>한승혁</a:t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11151042" y="327821"/>
            <a:ext cx="676275" cy="619120"/>
          </a:xfrm>
          <a:prstGeom prst="ellipse">
            <a:avLst/>
          </a:prstGeom>
          <a:solidFill>
            <a:srgbClr val="FEE599">
              <a:alpha val="3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1580306" y="222265"/>
            <a:ext cx="466725" cy="451543"/>
          </a:xfrm>
          <a:prstGeom prst="ellipse">
            <a:avLst/>
          </a:prstGeom>
          <a:solidFill>
            <a:srgbClr val="F4B081">
              <a:alpha val="4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클립" id="108" name="Google Shape;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104230">
            <a:off x="11442602" y="289092"/>
            <a:ext cx="769431" cy="76943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/>
          <p:nvPr/>
        </p:nvSpPr>
        <p:spPr>
          <a:xfrm>
            <a:off x="1091356" y="1209732"/>
            <a:ext cx="606300" cy="3384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"/>
          <p:cNvSpPr/>
          <p:nvPr/>
        </p:nvSpPr>
        <p:spPr>
          <a:xfrm rot="10800000">
            <a:off x="10544742" y="1754587"/>
            <a:ext cx="606300" cy="3384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-943325" y="518825"/>
            <a:ext cx="54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2" name="Google Shape;112;p1"/>
          <p:cNvGrpSpPr/>
          <p:nvPr/>
        </p:nvGrpSpPr>
        <p:grpSpPr>
          <a:xfrm>
            <a:off x="6696496" y="5860962"/>
            <a:ext cx="3848246" cy="432833"/>
            <a:chOff x="7679645" y="5803642"/>
            <a:chExt cx="3853543" cy="375926"/>
          </a:xfrm>
        </p:grpSpPr>
        <p:sp>
          <p:nvSpPr>
            <p:cNvPr id="113" name="Google Shape;113;p1"/>
            <p:cNvSpPr/>
            <p:nvPr/>
          </p:nvSpPr>
          <p:spPr>
            <a:xfrm>
              <a:off x="7679645" y="5803642"/>
              <a:ext cx="3853543" cy="375926"/>
            </a:xfrm>
            <a:prstGeom prst="rect">
              <a:avLst/>
            </a:prstGeom>
            <a:noFill/>
            <a:ln cap="flat" cmpd="sng" w="222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14" name="Google Shape;114;p1"/>
            <p:cNvCxnSpPr/>
            <p:nvPr/>
          </p:nvCxnSpPr>
          <p:spPr>
            <a:xfrm>
              <a:off x="8760542" y="5803642"/>
              <a:ext cx="0" cy="375926"/>
            </a:xfrm>
            <a:prstGeom prst="straightConnector1">
              <a:avLst/>
            </a:prstGeom>
            <a:noFill/>
            <a:ln cap="flat" cmpd="sng" w="222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5" name="Google Shape;115;p1"/>
          <p:cNvSpPr txBox="1"/>
          <p:nvPr/>
        </p:nvSpPr>
        <p:spPr>
          <a:xfrm>
            <a:off x="6798015" y="5907622"/>
            <a:ext cx="8683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김규환</a:t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7736566" y="5868593"/>
            <a:ext cx="176504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2018732028</a:t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650" y="2375950"/>
            <a:ext cx="5076349" cy="39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859618830_0_0"/>
          <p:cNvSpPr/>
          <p:nvPr/>
        </p:nvSpPr>
        <p:spPr>
          <a:xfrm>
            <a:off x="10160" y="1762087"/>
            <a:ext cx="1475700" cy="34296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g10859618830_0_0"/>
          <p:cNvSpPr/>
          <p:nvPr/>
        </p:nvSpPr>
        <p:spPr>
          <a:xfrm>
            <a:off x="1942655" y="824215"/>
            <a:ext cx="8897700" cy="5068200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0859618830_0_0"/>
          <p:cNvSpPr txBox="1"/>
          <p:nvPr>
            <p:ph idx="12" type="sldNum"/>
          </p:nvPr>
        </p:nvSpPr>
        <p:spPr>
          <a:xfrm>
            <a:off x="7574866" y="6496731"/>
            <a:ext cx="231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58" name="Google Shape;258;g10859618830_0_0"/>
          <p:cNvGrpSpPr/>
          <p:nvPr/>
        </p:nvGrpSpPr>
        <p:grpSpPr>
          <a:xfrm>
            <a:off x="332627" y="234217"/>
            <a:ext cx="1610013" cy="400200"/>
            <a:chOff x="-7734" y="203737"/>
            <a:chExt cx="1610013" cy="400200"/>
          </a:xfrm>
        </p:grpSpPr>
        <p:sp>
          <p:nvSpPr>
            <p:cNvPr id="259" name="Google Shape;259;g10859618830_0_0"/>
            <p:cNvSpPr/>
            <p:nvPr/>
          </p:nvSpPr>
          <p:spPr>
            <a:xfrm>
              <a:off x="-7734" y="203737"/>
              <a:ext cx="1566900" cy="400200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0" name="Google Shape;260;g10859618830_0_0"/>
            <p:cNvSpPr txBox="1"/>
            <p:nvPr/>
          </p:nvSpPr>
          <p:spPr>
            <a:xfrm>
              <a:off x="1135479" y="203737"/>
              <a:ext cx="466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ko-KR" sz="20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r>
                <a:rPr lang="ko-KR" sz="2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b="0" i="0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61" name="Google Shape;261;g10859618830_0_0"/>
          <p:cNvSpPr txBox="1"/>
          <p:nvPr/>
        </p:nvSpPr>
        <p:spPr>
          <a:xfrm>
            <a:off x="1899424" y="134600"/>
            <a:ext cx="856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설계과정에서 발생한 문제 및 해결</a:t>
            </a:r>
            <a:r>
              <a:rPr b="1" lang="ko-KR" sz="240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시도</a:t>
            </a:r>
            <a:r>
              <a:rPr b="1" lang="ko-KR" sz="240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(trouble shooting)</a:t>
            </a:r>
            <a:endParaRPr b="1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2" name="Google Shape;262;g10859618830_0_0"/>
          <p:cNvCxnSpPr/>
          <p:nvPr/>
        </p:nvCxnSpPr>
        <p:spPr>
          <a:xfrm flipH="1" rot="10800000">
            <a:off x="332627" y="596377"/>
            <a:ext cx="6709200" cy="18900"/>
          </a:xfrm>
          <a:prstGeom prst="straightConnector1">
            <a:avLst/>
          </a:prstGeom>
          <a:noFill/>
          <a:ln cap="flat" cmpd="sng" w="28575">
            <a:solidFill>
              <a:srgbClr val="1D2F3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263" name="Google Shape;263;g10859618830_0_0"/>
          <p:cNvSpPr/>
          <p:nvPr/>
        </p:nvSpPr>
        <p:spPr>
          <a:xfrm>
            <a:off x="7690147" y="942478"/>
            <a:ext cx="2870400" cy="292500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문제 및 해결내용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g10859618830_0_0"/>
          <p:cNvSpPr txBox="1"/>
          <p:nvPr/>
        </p:nvSpPr>
        <p:spPr>
          <a:xfrm>
            <a:off x="1770288" y="972213"/>
            <a:ext cx="6638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ko-KR" sz="1600"/>
              <a:t>원인: 측정해야할 AC전류의 크기가 </a:t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ko-KR" sz="1600"/>
              <a:t>             300mA이하로 매우 작아 ACS712</a:t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ko-KR" sz="1600"/>
              <a:t>             전류센서의 분해능으로는 정확한</a:t>
            </a:r>
            <a:r>
              <a:rPr b="1" lang="ko-KR" sz="1600"/>
              <a:t> </a:t>
            </a:r>
            <a:r>
              <a:rPr b="1" lang="ko-KR" sz="1600"/>
              <a:t>측정이어려웠다. 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해결과정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ko-KR" sz="1600"/>
              <a:t> </a:t>
            </a:r>
            <a:r>
              <a:rPr b="1" lang="ko-KR" sz="1600"/>
              <a:t>멀티탭의 전선을 잘라 사이에 변압기2개를 연결해     </a:t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                변압기</a:t>
            </a:r>
            <a:r>
              <a:rPr lang="ko-KR" sz="1600"/>
              <a:t> </a:t>
            </a:r>
            <a:r>
              <a:rPr b="1" lang="ko-KR" sz="1600"/>
              <a:t>사이에 더욱 높은 전류가 흐르도록하였다</a:t>
            </a:r>
            <a:r>
              <a:rPr lang="ko-KR" sz="1600"/>
              <a:t>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ko-KR" sz="1600"/>
              <a:t>결과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ko-KR" sz="1600"/>
              <a:t>변압기 2개를 사용해 변압기사이에 전류센서를 연결하여         </a:t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ko-KR" sz="1600"/>
              <a:t>         전류센서가 감지할 수 있을 정도로 더 높은 전류값을 </a:t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ko-KR" sz="1600"/>
              <a:t>         얻을 수 있었다.</a:t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65" name="Google Shape;265;g10859618830_0_0"/>
          <p:cNvSpPr txBox="1"/>
          <p:nvPr/>
        </p:nvSpPr>
        <p:spPr>
          <a:xfrm>
            <a:off x="8608622" y="5191675"/>
            <a:ext cx="318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변압기 2개를 사용한 회로결선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g1085961883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8137574" y="1018462"/>
            <a:ext cx="3376300" cy="45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10859618830_0_0"/>
          <p:cNvSpPr txBox="1"/>
          <p:nvPr/>
        </p:nvSpPr>
        <p:spPr>
          <a:xfrm>
            <a:off x="8413900" y="3655575"/>
            <a:ext cx="11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220V</a:t>
            </a:r>
            <a:endParaRPr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g10859618830_0_0"/>
          <p:cNvSpPr txBox="1"/>
          <p:nvPr/>
        </p:nvSpPr>
        <p:spPr>
          <a:xfrm>
            <a:off x="8413900" y="2245175"/>
            <a:ext cx="11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r>
              <a:rPr b="1" lang="ko-KR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9" name="Google Shape;269;g10859618830_0_0"/>
          <p:cNvCxnSpPr/>
          <p:nvPr/>
        </p:nvCxnSpPr>
        <p:spPr>
          <a:xfrm>
            <a:off x="9104375" y="2522175"/>
            <a:ext cx="1363800" cy="39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g10859618830_0_0"/>
          <p:cNvSpPr txBox="1"/>
          <p:nvPr/>
        </p:nvSpPr>
        <p:spPr>
          <a:xfrm>
            <a:off x="10333675" y="3013225"/>
            <a:ext cx="11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12V</a:t>
            </a:r>
            <a:endParaRPr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g10859618830_0_0"/>
          <p:cNvSpPr txBox="1"/>
          <p:nvPr/>
        </p:nvSpPr>
        <p:spPr>
          <a:xfrm>
            <a:off x="11496775" y="3013225"/>
            <a:ext cx="11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220V</a:t>
            </a:r>
            <a:endParaRPr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2" name="Google Shape;272;g10859618830_0_0"/>
          <p:cNvCxnSpPr/>
          <p:nvPr/>
        </p:nvCxnSpPr>
        <p:spPr>
          <a:xfrm rot="10800000">
            <a:off x="8692825" y="2757775"/>
            <a:ext cx="75600" cy="78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g10859618830_0_0"/>
          <p:cNvCxnSpPr/>
          <p:nvPr/>
        </p:nvCxnSpPr>
        <p:spPr>
          <a:xfrm flipH="1" rot="10800000">
            <a:off x="11036575" y="3266150"/>
            <a:ext cx="460200" cy="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g10859618830_0_0"/>
          <p:cNvSpPr txBox="1"/>
          <p:nvPr/>
        </p:nvSpPr>
        <p:spPr>
          <a:xfrm>
            <a:off x="1971675" y="5615000"/>
            <a:ext cx="442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5" name="Google Shape;275;g10859618830_0_0"/>
          <p:cNvGraphicFramePr/>
          <p:nvPr/>
        </p:nvGraphicFramePr>
        <p:xfrm>
          <a:off x="10158" y="14697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{1DCABBDE-AE94-4DF2-9920-A340FD36DFC1}</a:tableStyleId>
              </a:tblPr>
              <a:tblGrid>
                <a:gridCol w="1475850"/>
              </a:tblGrid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설계에 필요한 주요 기술 요약      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33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회로도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330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결과물</a:t>
                      </a:r>
                      <a:endParaRPr b="1" sz="10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결과 시연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아두이노 코드 리스트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</a:t>
                      </a:r>
                      <a:r>
                        <a:rPr b="1"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설계과정에서 발생한 문제 및 해결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6CB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 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분석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팀원 기여도</a:t>
                      </a:r>
                      <a:endParaRPr sz="11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76" name="Google Shape;276;g1085961883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6662" y="3428997"/>
            <a:ext cx="4639212" cy="2579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0859618830_0_0"/>
          <p:cNvSpPr txBox="1"/>
          <p:nvPr/>
        </p:nvSpPr>
        <p:spPr>
          <a:xfrm>
            <a:off x="1486000" y="5811300"/>
            <a:ext cx="4743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1A 당 185mV를 아두이노에 전달하는 ACS712모듈은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0.3A당 60mV의 전압을 전달해야하는데 이 수치는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거의 노이즈의 크기와 비슷할 정도라서 의미있는 전류값을 측정해내는 것이 불가능하다.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g10859618830_0_0"/>
          <p:cNvSpPr txBox="1"/>
          <p:nvPr/>
        </p:nvSpPr>
        <p:spPr>
          <a:xfrm>
            <a:off x="6400875" y="5942325"/>
            <a:ext cx="442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ACS712의 기본적인 전류 노이즈성분의 크기는 0.2A수준이다. 즉, 전압노이즈는 40mV에 달한다.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c3b6ef00f7_0_0"/>
          <p:cNvSpPr/>
          <p:nvPr/>
        </p:nvSpPr>
        <p:spPr>
          <a:xfrm>
            <a:off x="10160" y="1762087"/>
            <a:ext cx="1475700" cy="34296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g1c3b6ef00f7_0_0"/>
          <p:cNvSpPr/>
          <p:nvPr/>
        </p:nvSpPr>
        <p:spPr>
          <a:xfrm>
            <a:off x="2607252" y="798425"/>
            <a:ext cx="8897700" cy="5068200"/>
          </a:xfrm>
          <a:prstGeom prst="rect">
            <a:avLst/>
          </a:prstGeom>
          <a:solidFill>
            <a:srgbClr val="FFFFFF">
              <a:alpha val="3019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1c3b6ef00f7_0_0"/>
          <p:cNvSpPr txBox="1"/>
          <p:nvPr>
            <p:ph idx="12" type="sldNum"/>
          </p:nvPr>
        </p:nvSpPr>
        <p:spPr>
          <a:xfrm>
            <a:off x="7574866" y="6496731"/>
            <a:ext cx="231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6" name="Google Shape;286;g1c3b6ef00f7_0_0"/>
          <p:cNvGrpSpPr/>
          <p:nvPr/>
        </p:nvGrpSpPr>
        <p:grpSpPr>
          <a:xfrm>
            <a:off x="332627" y="234217"/>
            <a:ext cx="1610013" cy="400200"/>
            <a:chOff x="-7734" y="203737"/>
            <a:chExt cx="1610013" cy="400200"/>
          </a:xfrm>
        </p:grpSpPr>
        <p:sp>
          <p:nvSpPr>
            <p:cNvPr id="287" name="Google Shape;287;g1c3b6ef00f7_0_0"/>
            <p:cNvSpPr/>
            <p:nvPr/>
          </p:nvSpPr>
          <p:spPr>
            <a:xfrm>
              <a:off x="-7734" y="203737"/>
              <a:ext cx="1566900" cy="400200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8" name="Google Shape;288;g1c3b6ef00f7_0_0"/>
            <p:cNvSpPr txBox="1"/>
            <p:nvPr/>
          </p:nvSpPr>
          <p:spPr>
            <a:xfrm>
              <a:off x="1135479" y="203737"/>
              <a:ext cx="466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ko-KR" sz="20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r>
                <a:rPr lang="ko-KR" sz="2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b="0" i="0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9" name="Google Shape;289;g1c3b6ef00f7_0_0"/>
          <p:cNvSpPr txBox="1"/>
          <p:nvPr/>
        </p:nvSpPr>
        <p:spPr>
          <a:xfrm>
            <a:off x="1804325" y="153575"/>
            <a:ext cx="896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설계과정에서 발생한 문제 및 해결</a:t>
            </a:r>
            <a:r>
              <a:rPr b="1" lang="ko-KR" sz="240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시도</a:t>
            </a:r>
            <a:r>
              <a:rPr b="1" i="0" lang="ko-KR" sz="24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ko-KR" sz="240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(trouble shooting)</a:t>
            </a:r>
            <a:endParaRPr b="1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0" name="Google Shape;290;g1c3b6ef00f7_0_0"/>
          <p:cNvCxnSpPr/>
          <p:nvPr/>
        </p:nvCxnSpPr>
        <p:spPr>
          <a:xfrm flipH="1" rot="10800000">
            <a:off x="332627" y="596377"/>
            <a:ext cx="6709200" cy="18900"/>
          </a:xfrm>
          <a:prstGeom prst="straightConnector1">
            <a:avLst/>
          </a:prstGeom>
          <a:noFill/>
          <a:ln cap="flat" cmpd="sng" w="28575">
            <a:solidFill>
              <a:srgbClr val="1D2F3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291" name="Google Shape;291;g1c3b6ef00f7_0_0"/>
          <p:cNvSpPr/>
          <p:nvPr/>
        </p:nvSpPr>
        <p:spPr>
          <a:xfrm>
            <a:off x="8161647" y="798428"/>
            <a:ext cx="2870400" cy="292500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문제 및 해결내용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g1c3b6ef00f7_0_0"/>
          <p:cNvSpPr txBox="1"/>
          <p:nvPr/>
        </p:nvSpPr>
        <p:spPr>
          <a:xfrm>
            <a:off x="6096004" y="4964397"/>
            <a:ext cx="5444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ko-KR" sz="1600"/>
              <a:t>시멘트저항의 병렬연결을 통해 0.005옴 의 션트저항을 구현해 변압기 사이의 전압파형을 측정하였다. 전압값을 통해 전류값을 계산할 수 있었다.  (계산결과 약 2A가 측정된것을 확인하였다)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1c3b6ef00f7_0_0"/>
          <p:cNvSpPr txBox="1"/>
          <p:nvPr/>
        </p:nvSpPr>
        <p:spPr>
          <a:xfrm>
            <a:off x="3084170" y="5816288"/>
            <a:ext cx="49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1c3b6ef00f7_0_0"/>
          <p:cNvSpPr txBox="1"/>
          <p:nvPr/>
        </p:nvSpPr>
        <p:spPr>
          <a:xfrm>
            <a:off x="8939289" y="4029077"/>
            <a:ext cx="147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g1c3b6ef00f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400" y="1326050"/>
            <a:ext cx="5308431" cy="34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1c3b6ef00f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4331" y="1326050"/>
            <a:ext cx="3801143" cy="5068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7" name="Google Shape;297;g1c3b6ef00f7_0_0"/>
          <p:cNvGraphicFramePr/>
          <p:nvPr/>
        </p:nvGraphicFramePr>
        <p:xfrm>
          <a:off x="10158" y="14697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{1DCABBDE-AE94-4DF2-9920-A340FD36DFC1}</a:tableStyleId>
              </a:tblPr>
              <a:tblGrid>
                <a:gridCol w="1475850"/>
              </a:tblGrid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설계에 필요한 주요 기술 요약      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33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회로도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330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결과물</a:t>
                      </a:r>
                      <a:endParaRPr b="1" sz="10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결과 시연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아두이노 코드 리스트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</a:t>
                      </a:r>
                      <a:r>
                        <a:rPr b="1"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설계과정에서 발생한 문제 및 해결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6CB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 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분석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팀원 기여도</a:t>
                      </a:r>
                      <a:endParaRPr sz="11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bea949944f_0_107"/>
          <p:cNvSpPr/>
          <p:nvPr/>
        </p:nvSpPr>
        <p:spPr>
          <a:xfrm>
            <a:off x="10160" y="1762087"/>
            <a:ext cx="1475700" cy="34296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g1bea949944f_0_107"/>
          <p:cNvSpPr/>
          <p:nvPr/>
        </p:nvSpPr>
        <p:spPr>
          <a:xfrm>
            <a:off x="2290927" y="894888"/>
            <a:ext cx="8897700" cy="5068200"/>
          </a:xfrm>
          <a:prstGeom prst="rect">
            <a:avLst/>
          </a:prstGeom>
          <a:solidFill>
            <a:srgbClr val="FFFFFF">
              <a:alpha val="3019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bea949944f_0_107"/>
          <p:cNvSpPr txBox="1"/>
          <p:nvPr>
            <p:ph idx="12" type="sldNum"/>
          </p:nvPr>
        </p:nvSpPr>
        <p:spPr>
          <a:xfrm>
            <a:off x="7574866" y="6496731"/>
            <a:ext cx="231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5" name="Google Shape;305;g1bea949944f_0_107"/>
          <p:cNvGrpSpPr/>
          <p:nvPr/>
        </p:nvGrpSpPr>
        <p:grpSpPr>
          <a:xfrm>
            <a:off x="332627" y="234217"/>
            <a:ext cx="1610013" cy="400200"/>
            <a:chOff x="-7734" y="203737"/>
            <a:chExt cx="1610013" cy="400200"/>
          </a:xfrm>
        </p:grpSpPr>
        <p:sp>
          <p:nvSpPr>
            <p:cNvPr id="306" name="Google Shape;306;g1bea949944f_0_107"/>
            <p:cNvSpPr/>
            <p:nvPr/>
          </p:nvSpPr>
          <p:spPr>
            <a:xfrm>
              <a:off x="-7734" y="203737"/>
              <a:ext cx="1566900" cy="400200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7" name="Google Shape;307;g1bea949944f_0_107"/>
            <p:cNvSpPr txBox="1"/>
            <p:nvPr/>
          </p:nvSpPr>
          <p:spPr>
            <a:xfrm>
              <a:off x="1135479" y="203737"/>
              <a:ext cx="466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ko-KR" sz="20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r>
                <a:rPr lang="ko-KR" sz="2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b="0" i="0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08" name="Google Shape;308;g1bea949944f_0_107"/>
          <p:cNvSpPr txBox="1"/>
          <p:nvPr/>
        </p:nvSpPr>
        <p:spPr>
          <a:xfrm>
            <a:off x="1804325" y="153575"/>
            <a:ext cx="815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설계과정에서 발생한 문제 및 해결</a:t>
            </a:r>
            <a:r>
              <a:rPr b="1" lang="ko-KR" sz="240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시도</a:t>
            </a:r>
            <a:r>
              <a:rPr b="1" i="0" lang="ko-KR" sz="24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ko-KR" sz="240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(trouble shooting)</a:t>
            </a:r>
            <a:endParaRPr b="1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9" name="Google Shape;309;g1bea949944f_0_107"/>
          <p:cNvCxnSpPr/>
          <p:nvPr/>
        </p:nvCxnSpPr>
        <p:spPr>
          <a:xfrm flipH="1" rot="10800000">
            <a:off x="332627" y="596377"/>
            <a:ext cx="6709200" cy="18900"/>
          </a:xfrm>
          <a:prstGeom prst="straightConnector1">
            <a:avLst/>
          </a:prstGeom>
          <a:noFill/>
          <a:ln cap="flat" cmpd="sng" w="28575">
            <a:solidFill>
              <a:srgbClr val="1D2F3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310" name="Google Shape;310;g1bea949944f_0_107"/>
          <p:cNvSpPr/>
          <p:nvPr/>
        </p:nvSpPr>
        <p:spPr>
          <a:xfrm>
            <a:off x="7690147" y="1222978"/>
            <a:ext cx="2870400" cy="292500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문제 및 해결내용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g1bea949944f_0_107"/>
          <p:cNvSpPr txBox="1"/>
          <p:nvPr/>
        </p:nvSpPr>
        <p:spPr>
          <a:xfrm>
            <a:off x="2130766" y="1329884"/>
            <a:ext cx="5444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ko-KR" sz="1600"/>
              <a:t>3</a:t>
            </a: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ko-KR" sz="1600"/>
              <a:t>아두이노 코드에 Delay 함수를 사용하면 아두이노가 일시적으로 멈추기에 MCU에서 정확한 실시간 측정값의 처리 및 계산이 불가능하다.</a:t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원인: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600"/>
              <a:t>ex) Delay(1000)을 집어넣으면 아두이노는 1s동안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/>
              <a:t>동작을 멈춘다. 60hz정현파의 주기는 16.7ms이므로 정확한 실시간 측정이 불가능하다.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해결: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600"/>
              <a:t>timer함수를 사용하여 아두이노의 연속적인 측정과 실시간 측정에서의 문제를 해결한다.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2" name="Google Shape;312;g1bea949944f_0_107"/>
          <p:cNvGraphicFramePr/>
          <p:nvPr/>
        </p:nvGraphicFramePr>
        <p:xfrm>
          <a:off x="10158" y="14697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{1DCABBDE-AE94-4DF2-9920-A340FD36DFC1}</a:tableStyleId>
              </a:tblPr>
              <a:tblGrid>
                <a:gridCol w="1475850"/>
              </a:tblGrid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설계에 필요한 주요 기술 요약      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33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회로도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330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결과물</a:t>
                      </a:r>
                      <a:endParaRPr b="1" sz="10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결과 시연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아두이노 코드 리스트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</a:t>
                      </a:r>
                      <a:r>
                        <a:rPr b="1"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설계과정에서 발생한 문제 및 해결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6CB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 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분석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팀원 기여도</a:t>
                      </a:r>
                      <a:endParaRPr sz="11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/>
          <p:nvPr/>
        </p:nvSpPr>
        <p:spPr>
          <a:xfrm>
            <a:off x="10160" y="1762087"/>
            <a:ext cx="1475840" cy="3429667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30"/>
          <p:cNvSpPr/>
          <p:nvPr/>
        </p:nvSpPr>
        <p:spPr>
          <a:xfrm>
            <a:off x="1813736" y="1336861"/>
            <a:ext cx="8897588" cy="5068142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/>
              <a:t>								총 달성도 : 85%</a:t>
            </a:r>
            <a:endParaRPr/>
          </a:p>
        </p:txBody>
      </p:sp>
      <p:sp>
        <p:nvSpPr>
          <p:cNvPr id="319" name="Google Shape;319;p30"/>
          <p:cNvSpPr txBox="1"/>
          <p:nvPr>
            <p:ph idx="12" type="sldNum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20" name="Google Shape;320;p30"/>
          <p:cNvGrpSpPr/>
          <p:nvPr/>
        </p:nvGrpSpPr>
        <p:grpSpPr>
          <a:xfrm>
            <a:off x="332627" y="234217"/>
            <a:ext cx="1610007" cy="400110"/>
            <a:chOff x="-7734" y="203737"/>
            <a:chExt cx="1610007" cy="400110"/>
          </a:xfrm>
        </p:grpSpPr>
        <p:sp>
          <p:nvSpPr>
            <p:cNvPr id="321" name="Google Shape;321;p30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2" name="Google Shape;322;p30"/>
            <p:cNvSpPr txBox="1"/>
            <p:nvPr/>
          </p:nvSpPr>
          <p:spPr>
            <a:xfrm>
              <a:off x="1135479" y="203737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ko-KR" sz="20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r>
                <a:rPr lang="ko-KR" sz="2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b="0" i="0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23" name="Google Shape;323;p30"/>
          <p:cNvSpPr txBox="1"/>
          <p:nvPr/>
        </p:nvSpPr>
        <p:spPr>
          <a:xfrm>
            <a:off x="1899428" y="155025"/>
            <a:ext cx="298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설계 결과 분석</a:t>
            </a:r>
            <a:endParaRPr b="1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4" name="Google Shape;324;p30"/>
          <p:cNvCxnSpPr/>
          <p:nvPr/>
        </p:nvCxnSpPr>
        <p:spPr>
          <a:xfrm>
            <a:off x="332627" y="615277"/>
            <a:ext cx="5481433" cy="0"/>
          </a:xfrm>
          <a:prstGeom prst="straightConnector1">
            <a:avLst/>
          </a:prstGeom>
          <a:noFill/>
          <a:ln cap="flat" cmpd="sng" w="28575">
            <a:solidFill>
              <a:srgbClr val="1D2F3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325" name="Google Shape;325;p30"/>
          <p:cNvSpPr/>
          <p:nvPr/>
        </p:nvSpPr>
        <p:spPr>
          <a:xfrm>
            <a:off x="8169172" y="341828"/>
            <a:ext cx="2870400" cy="292500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목표 달성도 및 항목별 평가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26" name="Google Shape;326;p30"/>
          <p:cNvGraphicFramePr/>
          <p:nvPr/>
        </p:nvGraphicFramePr>
        <p:xfrm>
          <a:off x="10158" y="1517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{1DCABBDE-AE94-4DF2-9920-A340FD36DFC1}</a:tableStyleId>
              </a:tblPr>
              <a:tblGrid>
                <a:gridCol w="1475850"/>
              </a:tblGrid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설계에 필요한 주요 기술 요약      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33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회로도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330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결과물</a:t>
                      </a:r>
                      <a:endParaRPr b="1" sz="10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결과 시연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아두이노 코드 리스트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설계과정에서 발생한 문제 및 해결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 결과 </a:t>
                      </a:r>
                      <a:r>
                        <a:rPr b="1"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6CB"/>
                    </a:solidFill>
                  </a:tcPr>
                </a:tc>
              </a:tr>
              <a:tr h="27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팀원 기여도</a:t>
                      </a:r>
                      <a:endParaRPr sz="11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27" name="Google Shape;3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950" y="761788"/>
            <a:ext cx="8560176" cy="53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cff29c7f91_0_67"/>
          <p:cNvSpPr/>
          <p:nvPr/>
        </p:nvSpPr>
        <p:spPr>
          <a:xfrm>
            <a:off x="10160" y="1762087"/>
            <a:ext cx="1475700" cy="34296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gcff29c7f91_0_67"/>
          <p:cNvSpPr/>
          <p:nvPr/>
        </p:nvSpPr>
        <p:spPr>
          <a:xfrm>
            <a:off x="1724665" y="942478"/>
            <a:ext cx="8897700" cy="5068200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cff29c7f91_0_67"/>
          <p:cNvSpPr txBox="1"/>
          <p:nvPr>
            <p:ph idx="12" type="sldNum"/>
          </p:nvPr>
        </p:nvSpPr>
        <p:spPr>
          <a:xfrm>
            <a:off x="7574866" y="6496731"/>
            <a:ext cx="231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35" name="Google Shape;335;gcff29c7f91_0_67"/>
          <p:cNvGrpSpPr/>
          <p:nvPr/>
        </p:nvGrpSpPr>
        <p:grpSpPr>
          <a:xfrm>
            <a:off x="332627" y="234217"/>
            <a:ext cx="1610013" cy="400200"/>
            <a:chOff x="-7734" y="203737"/>
            <a:chExt cx="1610013" cy="400200"/>
          </a:xfrm>
        </p:grpSpPr>
        <p:sp>
          <p:nvSpPr>
            <p:cNvPr id="336" name="Google Shape;336;gcff29c7f91_0_67"/>
            <p:cNvSpPr/>
            <p:nvPr/>
          </p:nvSpPr>
          <p:spPr>
            <a:xfrm>
              <a:off x="-7734" y="203737"/>
              <a:ext cx="1566900" cy="400200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7" name="Google Shape;337;gcff29c7f91_0_67"/>
            <p:cNvSpPr txBox="1"/>
            <p:nvPr/>
          </p:nvSpPr>
          <p:spPr>
            <a:xfrm>
              <a:off x="1135479" y="203737"/>
              <a:ext cx="466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ko-KR" sz="20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r>
                <a:rPr lang="ko-KR" sz="2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b="0" i="0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38" name="Google Shape;338;gcff29c7f91_0_67"/>
          <p:cNvSpPr txBox="1"/>
          <p:nvPr/>
        </p:nvSpPr>
        <p:spPr>
          <a:xfrm>
            <a:off x="1899428" y="155025"/>
            <a:ext cx="297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설계 결과 분석</a:t>
            </a:r>
            <a:endParaRPr b="1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39" name="Google Shape;339;gcff29c7f91_0_67"/>
          <p:cNvCxnSpPr/>
          <p:nvPr/>
        </p:nvCxnSpPr>
        <p:spPr>
          <a:xfrm>
            <a:off x="332627" y="615277"/>
            <a:ext cx="5481300" cy="0"/>
          </a:xfrm>
          <a:prstGeom prst="straightConnector1">
            <a:avLst/>
          </a:prstGeom>
          <a:noFill/>
          <a:ln cap="flat" cmpd="sng" w="28575">
            <a:solidFill>
              <a:srgbClr val="1D2F3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340" name="Google Shape;340;gcff29c7f91_0_67"/>
          <p:cNvSpPr/>
          <p:nvPr/>
        </p:nvSpPr>
        <p:spPr>
          <a:xfrm>
            <a:off x="7690147" y="942478"/>
            <a:ext cx="2870400" cy="292500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한계점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gcff29c7f91_0_67"/>
          <p:cNvSpPr txBox="1"/>
          <p:nvPr/>
        </p:nvSpPr>
        <p:spPr>
          <a:xfrm>
            <a:off x="2370419" y="1213682"/>
            <a:ext cx="3262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/>
          </a:p>
        </p:txBody>
      </p:sp>
      <p:sp>
        <p:nvSpPr>
          <p:cNvPr id="342" name="Google Shape;342;gcff29c7f91_0_67"/>
          <p:cNvSpPr txBox="1"/>
          <p:nvPr/>
        </p:nvSpPr>
        <p:spPr>
          <a:xfrm>
            <a:off x="1724675" y="1173500"/>
            <a:ext cx="3907800" cy="4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ko-KR" sz="1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한계점</a:t>
            </a:r>
            <a:endParaRPr b="1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ACS712모듈에 의한 전류값측정의 신뢰도가 매우 낮다.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이유: ACS712모듈의 내재적인 한계. 220V 전원으로부터 흐르는 300mA이하의 전류를 측정하기에 내재된 노이즈의 양이 200mA에 달하므로 측정이 부정확하다.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개선방안1: 더 좋은 소자 및 센서를 사용한다.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개선방안2: 저역통과 필터를 활용하여 높은 60Hz보다 높은 고조파성분들을 제거해준다.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sz="1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3" name="Google Shape;343;gcff29c7f91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5200" y="4888379"/>
            <a:ext cx="1305075" cy="144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cff29c7f91_0_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8883" y="5341541"/>
            <a:ext cx="1233482" cy="11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cff29c7f91_0_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60724" y="4628834"/>
            <a:ext cx="1305075" cy="146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cff29c7f91_0_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40572" y="4236923"/>
            <a:ext cx="1150247" cy="12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cff29c7f91_0_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50" y="1641225"/>
            <a:ext cx="1475700" cy="38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/>
          <p:nvPr/>
        </p:nvSpPr>
        <p:spPr>
          <a:xfrm>
            <a:off x="10160" y="1762087"/>
            <a:ext cx="1475700" cy="34296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p33"/>
          <p:cNvSpPr/>
          <p:nvPr/>
        </p:nvSpPr>
        <p:spPr>
          <a:xfrm>
            <a:off x="1709237" y="1422889"/>
            <a:ext cx="8897700" cy="5068200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3"/>
          <p:cNvSpPr txBox="1"/>
          <p:nvPr>
            <p:ph idx="12" type="sldNum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55" name="Google Shape;355;p33"/>
          <p:cNvGrpSpPr/>
          <p:nvPr/>
        </p:nvGrpSpPr>
        <p:grpSpPr>
          <a:xfrm>
            <a:off x="332627" y="234217"/>
            <a:ext cx="1610007" cy="400110"/>
            <a:chOff x="-7734" y="203737"/>
            <a:chExt cx="1610007" cy="400110"/>
          </a:xfrm>
        </p:grpSpPr>
        <p:sp>
          <p:nvSpPr>
            <p:cNvPr id="356" name="Google Shape;356;p3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7" name="Google Shape;357;p33"/>
            <p:cNvSpPr txBox="1"/>
            <p:nvPr/>
          </p:nvSpPr>
          <p:spPr>
            <a:xfrm>
              <a:off x="1135479" y="203737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ko-KR" sz="20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07</a:t>
              </a:r>
              <a:endParaRPr b="0" i="0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58" name="Google Shape;358;p33"/>
          <p:cNvSpPr txBox="1"/>
          <p:nvPr/>
        </p:nvSpPr>
        <p:spPr>
          <a:xfrm>
            <a:off x="1899418" y="155017"/>
            <a:ext cx="1843024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팀원 기여도</a:t>
            </a:r>
            <a:endParaRPr b="1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9" name="Google Shape;359;p33"/>
          <p:cNvCxnSpPr/>
          <p:nvPr/>
        </p:nvCxnSpPr>
        <p:spPr>
          <a:xfrm>
            <a:off x="332627" y="615277"/>
            <a:ext cx="5481433" cy="0"/>
          </a:xfrm>
          <a:prstGeom prst="straightConnector1">
            <a:avLst/>
          </a:prstGeom>
          <a:noFill/>
          <a:ln cap="flat" cmpd="sng" w="28575">
            <a:solidFill>
              <a:srgbClr val="1D2F3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graphicFrame>
        <p:nvGraphicFramePr>
          <p:cNvPr id="360" name="Google Shape;360;p33"/>
          <p:cNvGraphicFramePr/>
          <p:nvPr/>
        </p:nvGraphicFramePr>
        <p:xfrm>
          <a:off x="10158" y="17620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{1DCABBDE-AE94-4DF2-9920-A340FD36DFC1}</a:tableStyleId>
              </a:tblPr>
              <a:tblGrid>
                <a:gridCol w="1475850"/>
              </a:tblGrid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설계에 필요한 주요 기술 요약      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33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회로도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330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결과물</a:t>
                      </a:r>
                      <a:endParaRPr b="1" sz="10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결과 시연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아두이노 코드 리스트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설계과정에서 발생한 문제 및 해결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 결과 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27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팀원 기여도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6CB"/>
                    </a:solidFill>
                  </a:tcPr>
                </a:tc>
              </a:tr>
            </a:tbl>
          </a:graphicData>
        </a:graphic>
      </p:graphicFrame>
      <p:sp>
        <p:nvSpPr>
          <p:cNvPr id="361" name="Google Shape;361;p33"/>
          <p:cNvSpPr/>
          <p:nvPr/>
        </p:nvSpPr>
        <p:spPr>
          <a:xfrm>
            <a:off x="7690147" y="942478"/>
            <a:ext cx="2870349" cy="292433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팀원 </a:t>
            </a: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공헌도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2" name="Google Shape;3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000" y="1444350"/>
            <a:ext cx="10249376" cy="46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7" name="Google Shape;367;p16"/>
          <p:cNvCxnSpPr/>
          <p:nvPr/>
        </p:nvCxnSpPr>
        <p:spPr>
          <a:xfrm>
            <a:off x="663678" y="678426"/>
            <a:ext cx="10864645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8" name="Google Shape;368;p16"/>
          <p:cNvSpPr/>
          <p:nvPr/>
        </p:nvSpPr>
        <p:spPr>
          <a:xfrm rot="10800000">
            <a:off x="806245" y="355080"/>
            <a:ext cx="176982" cy="116857"/>
          </a:xfrm>
          <a:prstGeom prst="triangle">
            <a:avLst>
              <a:gd fmla="val 50000" name="adj"/>
            </a:avLst>
          </a:prstGeom>
          <a:solidFill>
            <a:srgbClr val="1817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9" name="Google Shape;369;p16"/>
          <p:cNvCxnSpPr/>
          <p:nvPr/>
        </p:nvCxnSpPr>
        <p:spPr>
          <a:xfrm>
            <a:off x="806245" y="563377"/>
            <a:ext cx="176982" cy="0"/>
          </a:xfrm>
          <a:prstGeom prst="straightConnector1">
            <a:avLst/>
          </a:prstGeom>
          <a:noFill/>
          <a:ln cap="flat" cmpd="sng" w="41275">
            <a:solidFill>
              <a:srgbClr val="18171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0" name="Google Shape;370;p16"/>
          <p:cNvSpPr/>
          <p:nvPr/>
        </p:nvSpPr>
        <p:spPr>
          <a:xfrm>
            <a:off x="894736" y="2570826"/>
            <a:ext cx="10058400" cy="109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ko-KR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b="1" i="0" sz="5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16"/>
          <p:cNvSpPr/>
          <p:nvPr/>
        </p:nvSpPr>
        <p:spPr>
          <a:xfrm>
            <a:off x="11151042" y="327821"/>
            <a:ext cx="676275" cy="619120"/>
          </a:xfrm>
          <a:prstGeom prst="ellipse">
            <a:avLst/>
          </a:prstGeom>
          <a:solidFill>
            <a:srgbClr val="FEE599">
              <a:alpha val="3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p16"/>
          <p:cNvSpPr/>
          <p:nvPr/>
        </p:nvSpPr>
        <p:spPr>
          <a:xfrm>
            <a:off x="11580306" y="222265"/>
            <a:ext cx="466725" cy="451543"/>
          </a:xfrm>
          <a:prstGeom prst="ellipse">
            <a:avLst/>
          </a:prstGeom>
          <a:solidFill>
            <a:srgbClr val="F4B081">
              <a:alpha val="4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클립" id="373" name="Google Shape;3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104230">
            <a:off x="11442602" y="289092"/>
            <a:ext cx="769431" cy="769431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6"/>
          <p:cNvSpPr/>
          <p:nvPr/>
        </p:nvSpPr>
        <p:spPr>
          <a:xfrm>
            <a:off x="3278401" y="2563138"/>
            <a:ext cx="606325" cy="338548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p16"/>
          <p:cNvSpPr/>
          <p:nvPr/>
        </p:nvSpPr>
        <p:spPr>
          <a:xfrm rot="10800000">
            <a:off x="7848520" y="3658866"/>
            <a:ext cx="606325" cy="338548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81965" y="36703"/>
            <a:ext cx="2010035" cy="282028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23" name="Google Shape;123;p2"/>
          <p:cNvSpPr/>
          <p:nvPr/>
        </p:nvSpPr>
        <p:spPr>
          <a:xfrm>
            <a:off x="1125208" y="476672"/>
            <a:ext cx="1566790" cy="400110"/>
          </a:xfrm>
          <a:prstGeom prst="rect">
            <a:avLst/>
          </a:prstGeom>
          <a:solidFill>
            <a:srgbClr val="222A35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1178351" y="495310"/>
            <a:ext cx="222980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Contents</a:t>
            </a:r>
            <a:endParaRPr b="0" i="0" sz="20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" name="Google Shape;12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26" name="Google Shape;126;p2"/>
          <p:cNvCxnSpPr/>
          <p:nvPr/>
        </p:nvCxnSpPr>
        <p:spPr>
          <a:xfrm>
            <a:off x="3136537" y="695365"/>
            <a:ext cx="7100646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2"/>
          <p:cNvCxnSpPr/>
          <p:nvPr/>
        </p:nvCxnSpPr>
        <p:spPr>
          <a:xfrm>
            <a:off x="728968" y="1876227"/>
            <a:ext cx="1563458" cy="4323282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8" name="Google Shape;128;p2"/>
          <p:cNvCxnSpPr/>
          <p:nvPr/>
        </p:nvCxnSpPr>
        <p:spPr>
          <a:xfrm>
            <a:off x="728968" y="2296160"/>
            <a:ext cx="1563458" cy="4282416"/>
          </a:xfrm>
          <a:prstGeom prst="straightConnector1">
            <a:avLst/>
          </a:prstGeom>
          <a:noFill/>
          <a:ln cap="flat" cmpd="dbl" w="9525">
            <a:solidFill>
              <a:srgbClr val="75707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2"/>
          <p:cNvSpPr txBox="1"/>
          <p:nvPr/>
        </p:nvSpPr>
        <p:spPr>
          <a:xfrm>
            <a:off x="1356360" y="1127760"/>
            <a:ext cx="8031600" cy="55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1.설계에 필요한 주요기술 요약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2.최종 회로도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ko-KR" sz="1600"/>
              <a:t>	3. 아두이노 코드 리스트</a:t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ko-KR" sz="1600"/>
              <a:t>   </a:t>
            </a: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1600"/>
              <a:t>4</a:t>
            </a: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.설계과정에서 발생한 문제 및 해결 내용(</a:t>
            </a:r>
            <a:r>
              <a:rPr b="1" lang="ko-KR" sz="1600"/>
              <a:t>Trouble shooting</a:t>
            </a: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1" lang="ko-KR" sz="1600"/>
              <a:t>5</a:t>
            </a: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.설계 결과 분석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</a:t>
            </a:r>
            <a:r>
              <a:rPr b="1" lang="ko-KR" sz="1600"/>
              <a:t>6</a:t>
            </a: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.최종 결과물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</a:t>
            </a:r>
            <a:r>
              <a:rPr b="1" lang="ko-KR" sz="1600"/>
              <a:t>7</a:t>
            </a: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.설계 결과 시연(동영상+시연)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</a:t>
            </a:r>
            <a:r>
              <a:rPr b="1" lang="ko-KR" sz="1600"/>
              <a:t>8</a:t>
            </a: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ko-KR" sz="1600"/>
              <a:t>역할분담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10160" y="1762087"/>
            <a:ext cx="1475840" cy="3429667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1942634" y="334876"/>
            <a:ext cx="8897700" cy="5068200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6700" lvl="0" marL="266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Raleway"/>
              <a:buChar char="-"/>
            </a:pPr>
            <a:r>
              <a:rPr b="1" i="0" lang="ko-KR" sz="1600" u="none" cap="none" strike="noStrike">
                <a:solidFill>
                  <a:srgbClr val="262626"/>
                </a:solidFill>
                <a:latin typeface="Raleway"/>
                <a:ea typeface="Raleway"/>
                <a:cs typeface="Raleway"/>
                <a:sym typeface="Raleway"/>
              </a:rPr>
              <a:t>주요기술1: </a:t>
            </a:r>
            <a:r>
              <a:rPr b="1" lang="ko-KR" sz="1600">
                <a:solidFill>
                  <a:srgbClr val="262626"/>
                </a:solidFill>
                <a:latin typeface="Raleway"/>
                <a:ea typeface="Raleway"/>
                <a:cs typeface="Raleway"/>
                <a:sym typeface="Raleway"/>
              </a:rPr>
              <a:t>하드웨어에서 변압기를 활용한 </a:t>
            </a:r>
            <a:r>
              <a:rPr b="1" i="0" lang="ko-KR" sz="1600" u="none" cap="none" strike="noStrike">
                <a:solidFill>
                  <a:srgbClr val="262626"/>
                </a:solidFill>
                <a:latin typeface="Raleway"/>
                <a:ea typeface="Raleway"/>
                <a:cs typeface="Raleway"/>
                <a:sym typeface="Raleway"/>
              </a:rPr>
              <a:t>AC</a:t>
            </a:r>
            <a:r>
              <a:rPr b="1" lang="ko-KR" sz="1600">
                <a:solidFill>
                  <a:srgbClr val="262626"/>
                </a:solidFill>
                <a:latin typeface="Raleway"/>
                <a:ea typeface="Raleway"/>
                <a:cs typeface="Raleway"/>
                <a:sym typeface="Raleway"/>
              </a:rPr>
              <a:t>단 전류크기 증폭</a:t>
            </a:r>
            <a:r>
              <a:rPr b="1" i="0" lang="ko-KR" sz="1600" u="none" cap="none" strike="noStrike">
                <a:solidFill>
                  <a:srgbClr val="262626"/>
                </a:solidFill>
                <a:latin typeface="Raleway"/>
                <a:ea typeface="Raleway"/>
                <a:cs typeface="Raleway"/>
                <a:sym typeface="Raleway"/>
              </a:rPr>
              <a:t>                  </a:t>
            </a:r>
            <a:endParaRPr b="1" i="0" sz="1600" u="none" cap="none" strike="noStrike">
              <a:solidFill>
                <a:srgbClr val="26262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26262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26262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26262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26262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26262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26262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26262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 txBox="1"/>
          <p:nvPr>
            <p:ph idx="12" type="sldNum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7" name="Google Shape;137;p3"/>
          <p:cNvGrpSpPr/>
          <p:nvPr/>
        </p:nvGrpSpPr>
        <p:grpSpPr>
          <a:xfrm>
            <a:off x="332627" y="234217"/>
            <a:ext cx="1610007" cy="400110"/>
            <a:chOff x="-7734" y="203737"/>
            <a:chExt cx="1610007" cy="400110"/>
          </a:xfrm>
        </p:grpSpPr>
        <p:sp>
          <p:nvSpPr>
            <p:cNvPr id="138" name="Google Shape;138;p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p3"/>
            <p:cNvSpPr txBox="1"/>
            <p:nvPr/>
          </p:nvSpPr>
          <p:spPr>
            <a:xfrm>
              <a:off x="1135479" y="203737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ko-KR" sz="20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</a:t>
              </a:r>
              <a:endParaRPr b="0" i="0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0" name="Google Shape;140;p3"/>
          <p:cNvSpPr txBox="1"/>
          <p:nvPr/>
        </p:nvSpPr>
        <p:spPr>
          <a:xfrm>
            <a:off x="1640700" y="153575"/>
            <a:ext cx="445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설계에 필요한 주요기술  요약</a:t>
            </a:r>
            <a:endParaRPr b="1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1" name="Google Shape;141;p3"/>
          <p:cNvCxnSpPr/>
          <p:nvPr/>
        </p:nvCxnSpPr>
        <p:spPr>
          <a:xfrm>
            <a:off x="332627" y="615277"/>
            <a:ext cx="5481433" cy="0"/>
          </a:xfrm>
          <a:prstGeom prst="straightConnector1">
            <a:avLst/>
          </a:prstGeom>
          <a:noFill/>
          <a:ln cap="flat" cmpd="sng" w="28575">
            <a:solidFill>
              <a:srgbClr val="1D2F3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graphicFrame>
        <p:nvGraphicFramePr>
          <p:cNvPr id="142" name="Google Shape;142;p3"/>
          <p:cNvGraphicFramePr/>
          <p:nvPr/>
        </p:nvGraphicFramePr>
        <p:xfrm>
          <a:off x="10158" y="17620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{1DCABBDE-AE94-4DF2-9920-A340FD36DFC1}</a:tableStyleId>
              </a:tblPr>
              <a:tblGrid>
                <a:gridCol w="1630550"/>
              </a:tblGrid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설계에 필요한 주요 기술 요약      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6CB"/>
                    </a:solidFill>
                  </a:tcPr>
                </a:tc>
              </a:tr>
              <a:tr h="33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회로도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결과물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 결과 시연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아두이노 코드 리스트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설계과정에서 발생한 문제 및 해결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 결과 분석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팀원 기여도</a:t>
                      </a:r>
                      <a:endParaRPr sz="11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3"/>
          <p:cNvSpPr/>
          <p:nvPr/>
        </p:nvSpPr>
        <p:spPr>
          <a:xfrm>
            <a:off x="7969972" y="871028"/>
            <a:ext cx="2870400" cy="292500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주요기술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3"/>
          <p:cNvSpPr txBox="1"/>
          <p:nvPr/>
        </p:nvSpPr>
        <p:spPr>
          <a:xfrm>
            <a:off x="1953375" y="2715807"/>
            <a:ext cx="5872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1" lang="ko-KR" sz="1600">
                <a:solidFill>
                  <a:srgbClr val="262626"/>
                </a:solidFill>
                <a:latin typeface="Raleway"/>
                <a:ea typeface="Raleway"/>
                <a:cs typeface="Raleway"/>
                <a:sym typeface="Raleway"/>
              </a:rPr>
              <a:t>주요기술2: 소프트웨어에서 측정의 정확도를 향상시키기 위해 delay함수가 아닌 timer를 이용하여 아두이노의 정지없이 측정.</a:t>
            </a:r>
            <a:endParaRPr b="1" sz="1600">
              <a:solidFill>
                <a:srgbClr val="26262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1953375" y="4475167"/>
            <a:ext cx="5872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1" i="0" lang="ko-KR" sz="1600" u="none" cap="none" strike="noStrike">
                <a:solidFill>
                  <a:srgbClr val="262626"/>
                </a:solidFill>
                <a:latin typeface="Raleway"/>
                <a:ea typeface="Raleway"/>
                <a:cs typeface="Raleway"/>
                <a:sym typeface="Raleway"/>
              </a:rPr>
              <a:t>주요기술3: </a:t>
            </a:r>
            <a:r>
              <a:rPr b="1" lang="ko-KR" sz="1600">
                <a:solidFill>
                  <a:srgbClr val="262626"/>
                </a:solidFill>
                <a:latin typeface="Raleway"/>
                <a:ea typeface="Raleway"/>
                <a:cs typeface="Raleway"/>
                <a:sym typeface="Raleway"/>
              </a:rPr>
              <a:t>측정과정에서 전류계의 한계를 극복하기 위해 시멘트저항뱅크를 션트저항으로 활용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2204030" y="1423176"/>
            <a:ext cx="5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7" name="Google Shape;147;p3"/>
          <p:cNvSpPr txBox="1"/>
          <p:nvPr/>
        </p:nvSpPr>
        <p:spPr>
          <a:xfrm>
            <a:off x="2296075" y="1412250"/>
            <a:ext cx="4531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AC단에 흐르는 전류가 매우 작으므로 전류센서가 감지할 수 있을만큼 큰 전류로 증폭시키는 과정이 필요하다.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3"/>
          <p:cNvSpPr txBox="1"/>
          <p:nvPr/>
        </p:nvSpPr>
        <p:spPr>
          <a:xfrm>
            <a:off x="2339325" y="3192500"/>
            <a:ext cx="99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9" name="Google Shape;14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150" y="2761875"/>
            <a:ext cx="4256121" cy="19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/>
          <p:nvPr/>
        </p:nvSpPr>
        <p:spPr>
          <a:xfrm>
            <a:off x="10160" y="1762087"/>
            <a:ext cx="1475840" cy="3429667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1899424" y="942809"/>
            <a:ext cx="8897700" cy="5068200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 txBox="1"/>
          <p:nvPr>
            <p:ph idx="12" type="sldNum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7" name="Google Shape;157;p6"/>
          <p:cNvGrpSpPr/>
          <p:nvPr/>
        </p:nvGrpSpPr>
        <p:grpSpPr>
          <a:xfrm>
            <a:off x="332627" y="234217"/>
            <a:ext cx="1610007" cy="400110"/>
            <a:chOff x="-7734" y="203737"/>
            <a:chExt cx="1610007" cy="400110"/>
          </a:xfrm>
        </p:grpSpPr>
        <p:sp>
          <p:nvSpPr>
            <p:cNvPr id="158" name="Google Shape;158;p6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159;p6"/>
            <p:cNvSpPr txBox="1"/>
            <p:nvPr/>
          </p:nvSpPr>
          <p:spPr>
            <a:xfrm>
              <a:off x="1135479" y="203737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ko-KR" sz="20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02</a:t>
              </a:r>
              <a:endParaRPr b="0" i="0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0" name="Google Shape;160;p6"/>
          <p:cNvSpPr txBox="1"/>
          <p:nvPr/>
        </p:nvSpPr>
        <p:spPr>
          <a:xfrm>
            <a:off x="1899426" y="155025"/>
            <a:ext cx="190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최종 회로도</a:t>
            </a:r>
            <a:endParaRPr b="1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1" name="Google Shape;161;p6"/>
          <p:cNvCxnSpPr/>
          <p:nvPr/>
        </p:nvCxnSpPr>
        <p:spPr>
          <a:xfrm>
            <a:off x="332627" y="615277"/>
            <a:ext cx="5481433" cy="0"/>
          </a:xfrm>
          <a:prstGeom prst="straightConnector1">
            <a:avLst/>
          </a:prstGeom>
          <a:noFill/>
          <a:ln cap="flat" cmpd="sng" w="28575">
            <a:solidFill>
              <a:srgbClr val="1D2F3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graphicFrame>
        <p:nvGraphicFramePr>
          <p:cNvPr id="162" name="Google Shape;162;p6"/>
          <p:cNvGraphicFramePr/>
          <p:nvPr/>
        </p:nvGraphicFramePr>
        <p:xfrm>
          <a:off x="10158" y="17620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{1DCABBDE-AE94-4DF2-9920-A340FD36DFC1}</a:tableStyleId>
              </a:tblPr>
              <a:tblGrid>
                <a:gridCol w="1475850"/>
              </a:tblGrid>
              <a:tr h="5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설계에 필요한 주요 기술 요약      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41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회로도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6CB"/>
                    </a:solidFill>
                  </a:tcPr>
                </a:tc>
              </a:tr>
              <a:tr h="30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최종결과물</a:t>
                      </a:r>
                      <a:endParaRPr b="1" sz="10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6CB"/>
                    </a:solidFill>
                  </a:tcPr>
                </a:tc>
              </a:tr>
              <a:tr h="67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 결과 시연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45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아두이노 코드 리스트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설계과정에서 발생한 문제 및 해결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 결과 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팀원 기여도</a:t>
                      </a:r>
                      <a:endParaRPr sz="11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3" name="Google Shape;163;p6"/>
          <p:cNvSpPr/>
          <p:nvPr/>
        </p:nvSpPr>
        <p:spPr>
          <a:xfrm>
            <a:off x="7690147" y="697203"/>
            <a:ext cx="2870400" cy="292500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회로도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4" name="Google Shape;16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6575" y="1980925"/>
            <a:ext cx="4067931" cy="35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1987" y="1453992"/>
            <a:ext cx="6033062" cy="4178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/>
          <p:nvPr/>
        </p:nvSpPr>
        <p:spPr>
          <a:xfrm>
            <a:off x="10160" y="1762087"/>
            <a:ext cx="1475840" cy="3429667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31"/>
          <p:cNvSpPr txBox="1"/>
          <p:nvPr>
            <p:ph idx="12" type="sldNum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2" name="Google Shape;172;p31"/>
          <p:cNvGrpSpPr/>
          <p:nvPr/>
        </p:nvGrpSpPr>
        <p:grpSpPr>
          <a:xfrm>
            <a:off x="332627" y="234217"/>
            <a:ext cx="1610007" cy="400110"/>
            <a:chOff x="-7734" y="203737"/>
            <a:chExt cx="1610007" cy="400110"/>
          </a:xfrm>
        </p:grpSpPr>
        <p:sp>
          <p:nvSpPr>
            <p:cNvPr id="173" name="Google Shape;173;p31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p31"/>
            <p:cNvSpPr txBox="1"/>
            <p:nvPr/>
          </p:nvSpPr>
          <p:spPr>
            <a:xfrm>
              <a:off x="1135479" y="203737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ko-KR" sz="20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r>
                <a:rPr lang="ko-KR" sz="2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b="0" i="0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5" name="Google Shape;175;p31"/>
          <p:cNvSpPr txBox="1"/>
          <p:nvPr/>
        </p:nvSpPr>
        <p:spPr>
          <a:xfrm>
            <a:off x="1899417" y="155017"/>
            <a:ext cx="1786463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최종 결과물</a:t>
            </a:r>
            <a:endParaRPr b="1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6" name="Google Shape;176;p31"/>
          <p:cNvCxnSpPr/>
          <p:nvPr/>
        </p:nvCxnSpPr>
        <p:spPr>
          <a:xfrm>
            <a:off x="332627" y="615277"/>
            <a:ext cx="5481433" cy="0"/>
          </a:xfrm>
          <a:prstGeom prst="straightConnector1">
            <a:avLst/>
          </a:prstGeom>
          <a:noFill/>
          <a:ln cap="flat" cmpd="sng" w="28575">
            <a:solidFill>
              <a:srgbClr val="1D2F3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177" name="Google Shape;177;p31"/>
          <p:cNvSpPr/>
          <p:nvPr/>
        </p:nvSpPr>
        <p:spPr>
          <a:xfrm>
            <a:off x="7690147" y="942478"/>
            <a:ext cx="2870349" cy="292433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최종 결과물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2906485" y="6158024"/>
            <a:ext cx="211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ko-KR" sz="1600"/>
              <a:t>내부 구조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8387474" y="6158025"/>
            <a:ext cx="147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완성품 모습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0" name="Google Shape;180;p31"/>
          <p:cNvGraphicFramePr/>
          <p:nvPr/>
        </p:nvGraphicFramePr>
        <p:xfrm>
          <a:off x="10158" y="13391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{1DCABBDE-AE94-4DF2-9920-A340FD36DFC1}</a:tableStyleId>
              </a:tblPr>
              <a:tblGrid>
                <a:gridCol w="1475850"/>
              </a:tblGrid>
              <a:tr h="5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설계에 필요한 주요 기술 요약      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41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회로도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6CB"/>
                    </a:solidFill>
                  </a:tcPr>
                </a:tc>
              </a:tr>
              <a:tr h="419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결과물</a:t>
                      </a:r>
                      <a:endParaRPr b="1" sz="10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6CB"/>
                    </a:solidFill>
                  </a:tcPr>
                </a:tc>
              </a:tr>
              <a:tr h="67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결과 시연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45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아두이노 코드 리스트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설계과정에서 발생한 문제 및 해결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 결과 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팀원 기여도</a:t>
                      </a:r>
                      <a:endParaRPr sz="11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625" y="2070421"/>
            <a:ext cx="3872450" cy="3859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0475" y="2110275"/>
            <a:ext cx="4649700" cy="37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/>
          <p:nvPr/>
        </p:nvSpPr>
        <p:spPr>
          <a:xfrm>
            <a:off x="10160" y="1762087"/>
            <a:ext cx="1475840" cy="3429667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32"/>
          <p:cNvSpPr/>
          <p:nvPr/>
        </p:nvSpPr>
        <p:spPr>
          <a:xfrm>
            <a:off x="1768062" y="745321"/>
            <a:ext cx="8897700" cy="5068200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2"/>
          <p:cNvSpPr txBox="1"/>
          <p:nvPr>
            <p:ph idx="12" type="sldNum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0" name="Google Shape;190;p32"/>
          <p:cNvGrpSpPr/>
          <p:nvPr/>
        </p:nvGrpSpPr>
        <p:grpSpPr>
          <a:xfrm>
            <a:off x="332627" y="234217"/>
            <a:ext cx="1610007" cy="400110"/>
            <a:chOff x="-7734" y="203737"/>
            <a:chExt cx="1610007" cy="400110"/>
          </a:xfrm>
        </p:grpSpPr>
        <p:sp>
          <p:nvSpPr>
            <p:cNvPr id="191" name="Google Shape;191;p32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2" name="Google Shape;192;p32"/>
            <p:cNvSpPr txBox="1"/>
            <p:nvPr/>
          </p:nvSpPr>
          <p:spPr>
            <a:xfrm>
              <a:off x="1135479" y="203737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ko-KR" sz="20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r>
                <a:rPr lang="ko-KR" sz="2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b="0" i="0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3" name="Google Shape;193;p32"/>
          <p:cNvSpPr txBox="1"/>
          <p:nvPr/>
        </p:nvSpPr>
        <p:spPr>
          <a:xfrm>
            <a:off x="1899417" y="155017"/>
            <a:ext cx="2201243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설계 결과 시연</a:t>
            </a:r>
            <a:endParaRPr b="1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4" name="Google Shape;194;p32"/>
          <p:cNvCxnSpPr/>
          <p:nvPr/>
        </p:nvCxnSpPr>
        <p:spPr>
          <a:xfrm>
            <a:off x="332627" y="615277"/>
            <a:ext cx="5481433" cy="0"/>
          </a:xfrm>
          <a:prstGeom prst="straightConnector1">
            <a:avLst/>
          </a:prstGeom>
          <a:noFill/>
          <a:ln cap="flat" cmpd="sng" w="28575">
            <a:solidFill>
              <a:srgbClr val="1D2F3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195" name="Google Shape;195;p32"/>
          <p:cNvSpPr/>
          <p:nvPr/>
        </p:nvSpPr>
        <p:spPr>
          <a:xfrm>
            <a:off x="7690147" y="942478"/>
            <a:ext cx="2870349" cy="292433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결과물 시연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1942625" y="1762075"/>
            <a:ext cx="6764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-KR" sz="23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https://www.youtube.com/watch?v=ulq9w_KwIdc</a:t>
            </a:r>
            <a:endParaRPr b="0" i="0" sz="23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0675" y="2619511"/>
            <a:ext cx="9480410" cy="35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8" name="Google Shape;198;p32"/>
          <p:cNvGraphicFramePr/>
          <p:nvPr/>
        </p:nvGraphicFramePr>
        <p:xfrm>
          <a:off x="10158" y="1517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{1DCABBDE-AE94-4DF2-9920-A340FD36DFC1}</a:tableStyleId>
              </a:tblPr>
              <a:tblGrid>
                <a:gridCol w="1475850"/>
              </a:tblGrid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설계에 필요한 주요 기술 요약      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33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회로도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330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최총 결과물</a:t>
                      </a:r>
                      <a:endParaRPr b="1" sz="10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</a:t>
                      </a:r>
                      <a:r>
                        <a:rPr b="1"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결과 시연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6CB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아두이노 코드 라스트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설계과정에서 발생한 문제 및 해결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 결과 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팀원 기여도</a:t>
                      </a:r>
                      <a:endParaRPr sz="11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bea949944f_0_3"/>
          <p:cNvSpPr/>
          <p:nvPr/>
        </p:nvSpPr>
        <p:spPr>
          <a:xfrm>
            <a:off x="10160" y="1762087"/>
            <a:ext cx="1475700" cy="34296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1bea949944f_0_3"/>
          <p:cNvSpPr/>
          <p:nvPr/>
        </p:nvSpPr>
        <p:spPr>
          <a:xfrm>
            <a:off x="1899424" y="942809"/>
            <a:ext cx="8897700" cy="5068200"/>
          </a:xfrm>
          <a:prstGeom prst="rect">
            <a:avLst/>
          </a:prstGeom>
          <a:solidFill>
            <a:srgbClr val="FFFFFF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bea949944f_0_3"/>
          <p:cNvSpPr txBox="1"/>
          <p:nvPr>
            <p:ph idx="12" type="sldNum"/>
          </p:nvPr>
        </p:nvSpPr>
        <p:spPr>
          <a:xfrm>
            <a:off x="7574866" y="6496731"/>
            <a:ext cx="231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6" name="Google Shape;206;g1bea949944f_0_3"/>
          <p:cNvGrpSpPr/>
          <p:nvPr/>
        </p:nvGrpSpPr>
        <p:grpSpPr>
          <a:xfrm>
            <a:off x="332627" y="234217"/>
            <a:ext cx="1610013" cy="400200"/>
            <a:chOff x="-7734" y="203737"/>
            <a:chExt cx="1610013" cy="400200"/>
          </a:xfrm>
        </p:grpSpPr>
        <p:sp>
          <p:nvSpPr>
            <p:cNvPr id="207" name="Google Shape;207;g1bea949944f_0_3"/>
            <p:cNvSpPr/>
            <p:nvPr/>
          </p:nvSpPr>
          <p:spPr>
            <a:xfrm>
              <a:off x="-7734" y="203737"/>
              <a:ext cx="1566900" cy="400200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g1bea949944f_0_3"/>
            <p:cNvSpPr txBox="1"/>
            <p:nvPr/>
          </p:nvSpPr>
          <p:spPr>
            <a:xfrm>
              <a:off x="1135479" y="203737"/>
              <a:ext cx="466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ko-KR" sz="20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r>
                <a:rPr lang="ko-KR" sz="2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b="0" i="0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9" name="Google Shape;209;g1bea949944f_0_3"/>
          <p:cNvSpPr txBox="1"/>
          <p:nvPr/>
        </p:nvSpPr>
        <p:spPr>
          <a:xfrm>
            <a:off x="1899425" y="155025"/>
            <a:ext cx="279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ko-KR" sz="240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아두이노 코드</a:t>
            </a:r>
            <a:endParaRPr b="1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0" name="Google Shape;210;g1bea949944f_0_3"/>
          <p:cNvCxnSpPr/>
          <p:nvPr/>
        </p:nvCxnSpPr>
        <p:spPr>
          <a:xfrm>
            <a:off x="332627" y="615277"/>
            <a:ext cx="5481300" cy="0"/>
          </a:xfrm>
          <a:prstGeom prst="straightConnector1">
            <a:avLst/>
          </a:prstGeom>
          <a:noFill/>
          <a:ln cap="flat" cmpd="sng" w="28575">
            <a:solidFill>
              <a:srgbClr val="1D2F3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211" name="Google Shape;211;g1bea949944f_0_3"/>
          <p:cNvSpPr/>
          <p:nvPr/>
        </p:nvSpPr>
        <p:spPr>
          <a:xfrm>
            <a:off x="7690147" y="697203"/>
            <a:ext cx="2870400" cy="292500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아두이노 코드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2" name="Google Shape;212;g1bea949944f_0_3"/>
          <p:cNvGraphicFramePr/>
          <p:nvPr/>
        </p:nvGraphicFramePr>
        <p:xfrm>
          <a:off x="10158" y="17620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{1DCABBDE-AE94-4DF2-9920-A340FD36DFC1}</a:tableStyleId>
              </a:tblPr>
              <a:tblGrid>
                <a:gridCol w="1475850"/>
              </a:tblGrid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설계에 필요한 주요 기술 요약      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33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회로도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330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결과물</a:t>
                      </a:r>
                      <a:endParaRPr b="1" sz="10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결과 시연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</a:t>
                      </a:r>
                      <a:r>
                        <a:rPr b="1"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아두이노 코드 리스트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6CB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설계과정에서 발생한 문제 및 해결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 결과 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팀원 기여도</a:t>
                      </a:r>
                      <a:endParaRPr sz="11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13" name="Google Shape;213;g1bea949944f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150" y="1144850"/>
            <a:ext cx="4457700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1bea949944f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7988" y="1144838"/>
            <a:ext cx="5686425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bea949944f_0_33"/>
          <p:cNvSpPr/>
          <p:nvPr/>
        </p:nvSpPr>
        <p:spPr>
          <a:xfrm>
            <a:off x="10160" y="1762087"/>
            <a:ext cx="1475700" cy="34296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g1bea949944f_0_33"/>
          <p:cNvSpPr txBox="1"/>
          <p:nvPr>
            <p:ph idx="12" type="sldNum"/>
          </p:nvPr>
        </p:nvSpPr>
        <p:spPr>
          <a:xfrm>
            <a:off x="7574866" y="6496731"/>
            <a:ext cx="231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1" name="Google Shape;221;g1bea949944f_0_33"/>
          <p:cNvGrpSpPr/>
          <p:nvPr/>
        </p:nvGrpSpPr>
        <p:grpSpPr>
          <a:xfrm>
            <a:off x="332627" y="234217"/>
            <a:ext cx="1610013" cy="400200"/>
            <a:chOff x="-7734" y="203737"/>
            <a:chExt cx="1610013" cy="400200"/>
          </a:xfrm>
        </p:grpSpPr>
        <p:sp>
          <p:nvSpPr>
            <p:cNvPr id="222" name="Google Shape;222;g1bea949944f_0_33"/>
            <p:cNvSpPr/>
            <p:nvPr/>
          </p:nvSpPr>
          <p:spPr>
            <a:xfrm>
              <a:off x="-7734" y="203737"/>
              <a:ext cx="1566900" cy="400200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3" name="Google Shape;223;g1bea949944f_0_33"/>
            <p:cNvSpPr txBox="1"/>
            <p:nvPr/>
          </p:nvSpPr>
          <p:spPr>
            <a:xfrm>
              <a:off x="1135479" y="203737"/>
              <a:ext cx="466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ko-KR" sz="20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r>
                <a:rPr lang="ko-KR" sz="2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b="0" i="0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24" name="Google Shape;224;g1bea949944f_0_33"/>
          <p:cNvSpPr txBox="1"/>
          <p:nvPr/>
        </p:nvSpPr>
        <p:spPr>
          <a:xfrm>
            <a:off x="1899425" y="155025"/>
            <a:ext cx="279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ko-KR" sz="240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아두이노 코드</a:t>
            </a:r>
            <a:endParaRPr b="1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5" name="Google Shape;225;g1bea949944f_0_33"/>
          <p:cNvCxnSpPr/>
          <p:nvPr/>
        </p:nvCxnSpPr>
        <p:spPr>
          <a:xfrm>
            <a:off x="332627" y="615277"/>
            <a:ext cx="5481300" cy="0"/>
          </a:xfrm>
          <a:prstGeom prst="straightConnector1">
            <a:avLst/>
          </a:prstGeom>
          <a:noFill/>
          <a:ln cap="flat" cmpd="sng" w="28575">
            <a:solidFill>
              <a:srgbClr val="1D2F3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graphicFrame>
        <p:nvGraphicFramePr>
          <p:cNvPr id="226" name="Google Shape;226;g1bea949944f_0_33"/>
          <p:cNvGraphicFramePr/>
          <p:nvPr/>
        </p:nvGraphicFramePr>
        <p:xfrm>
          <a:off x="10158" y="17620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{1DCABBDE-AE94-4DF2-9920-A340FD36DFC1}</a:tableStyleId>
              </a:tblPr>
              <a:tblGrid>
                <a:gridCol w="1475850"/>
              </a:tblGrid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설계에 필요한 주요 기술 요약      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33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회로도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330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결과물</a:t>
                      </a:r>
                      <a:endParaRPr b="1" sz="10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결과 시연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</a:t>
                      </a:r>
                      <a:r>
                        <a:rPr b="1"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아두이노 코드 리스트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6CB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설계과정에서 발생한 문제 및 해결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 결과 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팀원 기여도</a:t>
                      </a:r>
                      <a:endParaRPr sz="11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27" name="Google Shape;227;g1bea949944f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9875" y="234213"/>
            <a:ext cx="5257800" cy="614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1bea949944f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483" y="872517"/>
            <a:ext cx="5143392" cy="3827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5250" y="1873475"/>
            <a:ext cx="3831400" cy="398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"/>
          <p:cNvSpPr/>
          <p:nvPr/>
        </p:nvSpPr>
        <p:spPr>
          <a:xfrm>
            <a:off x="10160" y="1762087"/>
            <a:ext cx="1475840" cy="3429667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4"/>
          <p:cNvSpPr/>
          <p:nvPr/>
        </p:nvSpPr>
        <p:spPr>
          <a:xfrm>
            <a:off x="1725094" y="826116"/>
            <a:ext cx="8897700" cy="5068200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"/>
          <p:cNvSpPr txBox="1"/>
          <p:nvPr>
            <p:ph idx="12" type="sldNum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7" name="Google Shape;237;p4"/>
          <p:cNvGrpSpPr/>
          <p:nvPr/>
        </p:nvGrpSpPr>
        <p:grpSpPr>
          <a:xfrm>
            <a:off x="332627" y="234217"/>
            <a:ext cx="1610007" cy="400110"/>
            <a:chOff x="-7734" y="203737"/>
            <a:chExt cx="1610007" cy="400110"/>
          </a:xfrm>
        </p:grpSpPr>
        <p:sp>
          <p:nvSpPr>
            <p:cNvPr id="238" name="Google Shape;238;p4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9" name="Google Shape;239;p4"/>
            <p:cNvSpPr txBox="1"/>
            <p:nvPr/>
          </p:nvSpPr>
          <p:spPr>
            <a:xfrm>
              <a:off x="1135479" y="203737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ko-KR" sz="20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r>
                <a:rPr lang="ko-KR" sz="2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b="0" i="0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40" name="Google Shape;240;p4"/>
          <p:cNvSpPr txBox="1"/>
          <p:nvPr/>
        </p:nvSpPr>
        <p:spPr>
          <a:xfrm>
            <a:off x="1997650" y="134525"/>
            <a:ext cx="831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설계과정에서 발생한 문제 및 해결</a:t>
            </a:r>
            <a:r>
              <a:rPr b="1" lang="ko-KR" sz="240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시도(trouble shooting)</a:t>
            </a:r>
            <a:endParaRPr b="1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1" name="Google Shape;241;p4"/>
          <p:cNvCxnSpPr/>
          <p:nvPr/>
        </p:nvCxnSpPr>
        <p:spPr>
          <a:xfrm flipH="1" rot="10800000">
            <a:off x="332627" y="596228"/>
            <a:ext cx="6709196" cy="19049"/>
          </a:xfrm>
          <a:prstGeom prst="straightConnector1">
            <a:avLst/>
          </a:prstGeom>
          <a:noFill/>
          <a:ln cap="flat" cmpd="sng" w="28575">
            <a:solidFill>
              <a:srgbClr val="1D2F3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242" name="Google Shape;242;p4"/>
          <p:cNvSpPr/>
          <p:nvPr/>
        </p:nvSpPr>
        <p:spPr>
          <a:xfrm>
            <a:off x="7690147" y="942478"/>
            <a:ext cx="2870349" cy="292433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문제 및 해결내용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4"/>
          <p:cNvSpPr txBox="1"/>
          <p:nvPr/>
        </p:nvSpPr>
        <p:spPr>
          <a:xfrm>
            <a:off x="1628850" y="514525"/>
            <a:ext cx="85152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ko-KR" sz="1600"/>
              <a:t>원인: ACS712 전류 측정 시 노이즈가 심했다.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ko-KR" sz="1600"/>
              <a:t>        </a:t>
            </a: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해결</a:t>
            </a:r>
            <a:r>
              <a:rPr b="1" lang="ko-KR" sz="1600"/>
              <a:t>과정</a:t>
            </a: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ko-KR" sz="1600"/>
              <a:t>노이즈 완화를 위해 ACS712의 C2단에  </a:t>
            </a: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1" lang="ko-KR" sz="1600"/>
              <a:t>nF의                       </a:t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ko-KR" sz="1600"/>
              <a:t>        캐패시터를 추가적으로 달아주었다. </a:t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ko-KR" sz="1600"/>
              <a:t>       결과: </a:t>
            </a:r>
            <a:r>
              <a:rPr b="1" lang="ko-KR" sz="1600">
                <a:solidFill>
                  <a:schemeClr val="dk1"/>
                </a:solidFill>
              </a:rPr>
              <a:t>아두이노로 plot해보거나 오실로스코프 측정값을  확인해보았으나 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ko-KR" sz="1600">
                <a:solidFill>
                  <a:schemeClr val="dk1"/>
                </a:solidFill>
              </a:rPr>
              <a:t>       300mA 이하의 전류를 측정해야하는 목적을 달성하는데에는 도움이 되지 않았다. 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ko-KR" sz="1600">
                <a:solidFill>
                  <a:schemeClr val="dk1"/>
                </a:solidFill>
              </a:rPr>
              <a:t>       즉, 노이즈감소의 효과를 체감할 수 없었다.</a:t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"/>
          <p:cNvSpPr txBox="1"/>
          <p:nvPr/>
        </p:nvSpPr>
        <p:spPr>
          <a:xfrm>
            <a:off x="2213243" y="6124231"/>
            <a:ext cx="7765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ko-K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&lt; </a:t>
            </a:r>
            <a:r>
              <a:rPr lang="ko-KR" sz="1500">
                <a:solidFill>
                  <a:schemeClr val="dk1"/>
                </a:solidFill>
              </a:rPr>
              <a:t>ACS712</a:t>
            </a:r>
            <a:r>
              <a:rPr b="0" i="0" lang="ko-K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500">
                <a:solidFill>
                  <a:schemeClr val="dk1"/>
                </a:solidFill>
              </a:rPr>
              <a:t>전류측정 모듈</a:t>
            </a:r>
            <a:r>
              <a:rPr b="0" i="0" lang="ko-K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                &lt;</a:t>
            </a:r>
            <a:r>
              <a:rPr lang="ko-KR" sz="1500">
                <a:solidFill>
                  <a:schemeClr val="dk1"/>
                </a:solidFill>
              </a:rPr>
              <a:t>극성이있는 100nF 캐패시터</a:t>
            </a:r>
            <a:r>
              <a:rPr b="0" i="0" lang="ko-K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5" name="Google Shape;24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5850" y="2961128"/>
            <a:ext cx="2503650" cy="2771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1425" y="3330488"/>
            <a:ext cx="13716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"/>
          <p:cNvSpPr/>
          <p:nvPr/>
        </p:nvSpPr>
        <p:spPr>
          <a:xfrm>
            <a:off x="3716025" y="4643125"/>
            <a:ext cx="181200" cy="400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248" name="Google Shape;248;p4"/>
          <p:cNvCxnSpPr>
            <a:stCxn id="247" idx="5"/>
          </p:cNvCxnSpPr>
          <p:nvPr/>
        </p:nvCxnSpPr>
        <p:spPr>
          <a:xfrm>
            <a:off x="3870689" y="4984717"/>
            <a:ext cx="766800" cy="604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4"/>
          <p:cNvSpPr txBox="1"/>
          <p:nvPr/>
        </p:nvSpPr>
        <p:spPr>
          <a:xfrm>
            <a:off x="4373025" y="5603675"/>
            <a:ext cx="14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캐패시터 장착</a:t>
            </a:r>
            <a:endParaRPr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0" name="Google Shape;250;p4"/>
          <p:cNvGraphicFramePr/>
          <p:nvPr/>
        </p:nvGraphicFramePr>
        <p:xfrm>
          <a:off x="10158" y="14697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{1DCABBDE-AE94-4DF2-9920-A340FD36DFC1}</a:tableStyleId>
              </a:tblPr>
              <a:tblGrid>
                <a:gridCol w="1475850"/>
              </a:tblGrid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설계에 필요한 주요 기술 요약      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33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회로도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330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결과물</a:t>
                      </a:r>
                      <a:endParaRPr b="1" sz="10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결과 시연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아두이노 코드 리스트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</a:t>
                      </a:r>
                      <a:r>
                        <a:rPr b="1"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설계과정에서 발생한 문제 및 해결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6CB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 </a:t>
                      </a:r>
                      <a:r>
                        <a:rPr b="1" lang="ko-KR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분석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팀원 기여도</a:t>
                      </a:r>
                      <a:endParaRPr sz="11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0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2021-02-23T06:53:01Z</dcterms:created>
  <dc:creator>조현석</dc:creator>
</cp:coreProperties>
</file>