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59" r:id="rId6"/>
    <p:sldId id="260" r:id="rId7"/>
    <p:sldId id="261" r:id="rId8"/>
    <p:sldId id="265" r:id="rId9"/>
    <p:sldId id="262" r:id="rId10"/>
    <p:sldId id="263"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河合 悠斗" initials="河合" lastIdx="1" clrIdx="0">
    <p:extLst>
      <p:ext uri="{19B8F6BF-5375-455C-9EA6-DF929625EA0E}">
        <p15:presenceInfo xmlns:p15="http://schemas.microsoft.com/office/powerpoint/2012/main" userId="6f77ffdd62adbb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77" d="100"/>
          <a:sy n="77" d="100"/>
        </p:scale>
        <p:origin x="3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F3C2D-BCFC-41C3-8988-41C1F8FBCC9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03EC05-009A-41E4-A2F2-2D7060A5A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611B5E8-A00E-40D1-9F7D-A0833D6E441D}"/>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5" name="フッター プレースホルダー 4">
            <a:extLst>
              <a:ext uri="{FF2B5EF4-FFF2-40B4-BE49-F238E27FC236}">
                <a16:creationId xmlns:a16="http://schemas.microsoft.com/office/drawing/2014/main" id="{CBD72C32-DCAF-41D4-A866-646092CCA6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ADFFEE-6E0C-41DD-A5B1-210260DD3277}"/>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307231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30E81-4726-4655-AF80-D3AA2B14E6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49B660-095A-4C1D-A006-4961B14E69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38D029-6D66-468A-A18A-D5AE50F36CC2}"/>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5" name="フッター プレースホルダー 4">
            <a:extLst>
              <a:ext uri="{FF2B5EF4-FFF2-40B4-BE49-F238E27FC236}">
                <a16:creationId xmlns:a16="http://schemas.microsoft.com/office/drawing/2014/main" id="{B7A69ED2-ED0B-4DE0-AE66-72BECB933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ED9639-5AE4-4A99-BD25-012B2D7042DC}"/>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386064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836BA63-50AA-4CB5-A0F6-6FB380F52D7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133C00-9499-412E-87F8-CB5716078F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BD0D67-DE89-43FB-A124-7DD55EAC802A}"/>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5" name="フッター プレースホルダー 4">
            <a:extLst>
              <a:ext uri="{FF2B5EF4-FFF2-40B4-BE49-F238E27FC236}">
                <a16:creationId xmlns:a16="http://schemas.microsoft.com/office/drawing/2014/main" id="{AC33D41F-54CD-42E8-98FE-83F6F23E09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1A8173-C673-4513-B14C-5393CAC201A7}"/>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191972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E1B47-82A8-4DA5-8DB7-1A97EC985D8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09A2D9-A599-4B23-A186-1EDADC3DABB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5F0C13-C1BD-4F93-90BF-D90340191E9F}"/>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5" name="フッター プレースホルダー 4">
            <a:extLst>
              <a:ext uri="{FF2B5EF4-FFF2-40B4-BE49-F238E27FC236}">
                <a16:creationId xmlns:a16="http://schemas.microsoft.com/office/drawing/2014/main" id="{566F195B-8A1A-4555-856A-FF14F927C6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0883CE-60B9-4482-B2BD-17FA759ED5B8}"/>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141132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E8359-D4EB-471D-B86E-452359C494B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F6AE4C-A6B9-45D6-8927-3C5FFADA1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DF9830-2A00-4311-9305-D62E2555C0AB}"/>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5" name="フッター プレースホルダー 4">
            <a:extLst>
              <a:ext uri="{FF2B5EF4-FFF2-40B4-BE49-F238E27FC236}">
                <a16:creationId xmlns:a16="http://schemas.microsoft.com/office/drawing/2014/main" id="{5EDB3B0D-921A-4E90-80D0-C3B41EFF7A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0FE374-0BF7-4888-868F-2401CE3D7AA4}"/>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24139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DA4D4-3BF8-413A-8C64-2F3589D422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BA242C-D02B-4F06-AD27-3054D6CE87C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38356C-D629-4358-8672-4DA88A0EEDB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CFC7682-DD78-4D43-9B57-FC5C9F27FFF1}"/>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6" name="フッター プレースホルダー 5">
            <a:extLst>
              <a:ext uri="{FF2B5EF4-FFF2-40B4-BE49-F238E27FC236}">
                <a16:creationId xmlns:a16="http://schemas.microsoft.com/office/drawing/2014/main" id="{40A3ECE5-20FE-4027-81E0-68964DF7AD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42B08A-F8B0-4C4F-924D-C7A9EC2AC050}"/>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223817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C9F92-FE76-4937-801D-304920D6C1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E7B9B8-9252-45A5-AB42-19ABD4E18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6BEB81-18FF-4E21-A30F-02153DC0C0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D01C600-3E3F-47F4-80AD-A56A0D333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4529D67-1078-4833-89CA-65438736E4C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1ED4B1-8AF6-411B-A8DE-091FCC961A90}"/>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8" name="フッター プレースホルダー 7">
            <a:extLst>
              <a:ext uri="{FF2B5EF4-FFF2-40B4-BE49-F238E27FC236}">
                <a16:creationId xmlns:a16="http://schemas.microsoft.com/office/drawing/2014/main" id="{701F8C2A-2297-4669-AE9A-7E2096C966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9F08897-0AF2-4233-AD87-FBF2DDA0CBAD}"/>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362528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D56454-8F02-4ED4-BAB4-E24478A70DF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8591680-C734-4BDC-AA31-0F7C2E93D8E4}"/>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4" name="フッター プレースホルダー 3">
            <a:extLst>
              <a:ext uri="{FF2B5EF4-FFF2-40B4-BE49-F238E27FC236}">
                <a16:creationId xmlns:a16="http://schemas.microsoft.com/office/drawing/2014/main" id="{0F85AE98-DBA3-4B0D-BD14-70A4F6E08F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E24FC7-E033-4260-9A4B-1C87098A9199}"/>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335755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2A196F-21B0-45FB-A670-3E3351FCD7CB}"/>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3" name="フッター プレースホルダー 2">
            <a:extLst>
              <a:ext uri="{FF2B5EF4-FFF2-40B4-BE49-F238E27FC236}">
                <a16:creationId xmlns:a16="http://schemas.microsoft.com/office/drawing/2014/main" id="{5C745AF7-9B25-4377-A613-B5C95F3092E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9DD74A-6144-48B4-B3BF-4B9CECC37EFE}"/>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366082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5BC99-AC48-4C46-BCB8-EE4BC10DDA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EF7273-BFED-4A0F-B825-D5142E9E1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73CA25-4D0A-4E8E-8D25-5AD3DC3E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E95027-7FB0-4227-AB43-F27D05E58D8C}"/>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6" name="フッター プレースホルダー 5">
            <a:extLst>
              <a:ext uri="{FF2B5EF4-FFF2-40B4-BE49-F238E27FC236}">
                <a16:creationId xmlns:a16="http://schemas.microsoft.com/office/drawing/2014/main" id="{C7A10599-E5A6-43CA-88E7-2480F95032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50D36A-1E76-42CE-9C4F-C327CC9F8406}"/>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503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8FA8A-EC88-4FA9-BC91-1D172D62CA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5935EEA-67EC-4979-A3DC-924ECCDA3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5F223FF-1AD9-4F52-B61F-8D6B4AA27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D42E01-2360-4265-B7AC-A1F0CBF89870}"/>
              </a:ext>
            </a:extLst>
          </p:cNvPr>
          <p:cNvSpPr>
            <a:spLocks noGrp="1"/>
          </p:cNvSpPr>
          <p:nvPr>
            <p:ph type="dt" sz="half" idx="10"/>
          </p:nvPr>
        </p:nvSpPr>
        <p:spPr/>
        <p:txBody>
          <a:bodyPr/>
          <a:lstStyle/>
          <a:p>
            <a:fld id="{6092320E-45CE-4D03-AE1F-2730F922E9CA}" type="datetimeFigureOut">
              <a:rPr kumimoji="1" lang="ja-JP" altLang="en-US" smtClean="0"/>
              <a:t>2021/1/22</a:t>
            </a:fld>
            <a:endParaRPr kumimoji="1" lang="ja-JP" altLang="en-US"/>
          </a:p>
        </p:txBody>
      </p:sp>
      <p:sp>
        <p:nvSpPr>
          <p:cNvPr id="6" name="フッター プレースホルダー 5">
            <a:extLst>
              <a:ext uri="{FF2B5EF4-FFF2-40B4-BE49-F238E27FC236}">
                <a16:creationId xmlns:a16="http://schemas.microsoft.com/office/drawing/2014/main" id="{889BB49F-B8EC-45AA-B4E6-1407B4B4CD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C1C29B-71E2-40A9-983D-8397AB24FD1A}"/>
              </a:ext>
            </a:extLst>
          </p:cNvPr>
          <p:cNvSpPr>
            <a:spLocks noGrp="1"/>
          </p:cNvSpPr>
          <p:nvPr>
            <p:ph type="sldNum" sz="quarter" idx="12"/>
          </p:nvPr>
        </p:nvSpPr>
        <p:spPr/>
        <p:txBody>
          <a:body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84660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2AF729E-29E9-4115-92FD-D494A5D3F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A47C0E-C28F-4BA6-A03D-EF0434DB92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1175F6-C64D-477D-B64C-A64A77C25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2320E-45CE-4D03-AE1F-2730F922E9CA}" type="datetimeFigureOut">
              <a:rPr kumimoji="1" lang="ja-JP" altLang="en-US" smtClean="0"/>
              <a:t>2021/1/22</a:t>
            </a:fld>
            <a:endParaRPr kumimoji="1" lang="ja-JP" altLang="en-US"/>
          </a:p>
        </p:txBody>
      </p:sp>
      <p:sp>
        <p:nvSpPr>
          <p:cNvPr id="5" name="フッター プレースホルダー 4">
            <a:extLst>
              <a:ext uri="{FF2B5EF4-FFF2-40B4-BE49-F238E27FC236}">
                <a16:creationId xmlns:a16="http://schemas.microsoft.com/office/drawing/2014/main" id="{11E17691-17BF-455D-A5DB-7A99C263D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B45C129-EE07-4AF7-A0D8-7F5C6B63B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62057-D22F-4F24-B50C-65C7D925DF9E}" type="slidenum">
              <a:rPr kumimoji="1" lang="ja-JP" altLang="en-US" smtClean="0"/>
              <a:t>‹#›</a:t>
            </a:fld>
            <a:endParaRPr kumimoji="1" lang="ja-JP" altLang="en-US"/>
          </a:p>
        </p:txBody>
      </p:sp>
    </p:spTree>
    <p:extLst>
      <p:ext uri="{BB962C8B-B14F-4D97-AF65-F5344CB8AC3E}">
        <p14:creationId xmlns:p14="http://schemas.microsoft.com/office/powerpoint/2010/main" val="37772595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29061-005E-4962-B6F7-76C78B393966}"/>
              </a:ext>
            </a:extLst>
          </p:cNvPr>
          <p:cNvSpPr>
            <a:spLocks noGrp="1"/>
          </p:cNvSpPr>
          <p:nvPr>
            <p:ph type="ctrTitle"/>
          </p:nvPr>
        </p:nvSpPr>
        <p:spPr/>
        <p:txBody>
          <a:bodyPr/>
          <a:lstStyle/>
          <a:p>
            <a:r>
              <a:rPr kumimoji="1" lang="en-US" altLang="ja-JP" dirty="0"/>
              <a:t>ProVerif</a:t>
            </a:r>
            <a:r>
              <a:rPr kumimoji="1" lang="ja-JP" altLang="en-US" dirty="0"/>
              <a:t>を用いた　　　　　プロトコルの検証</a:t>
            </a:r>
          </a:p>
        </p:txBody>
      </p:sp>
      <p:sp>
        <p:nvSpPr>
          <p:cNvPr id="3" name="字幕 2">
            <a:extLst>
              <a:ext uri="{FF2B5EF4-FFF2-40B4-BE49-F238E27FC236}">
                <a16:creationId xmlns:a16="http://schemas.microsoft.com/office/drawing/2014/main" id="{7D4731CB-F171-4AD9-A137-FD18011A43B6}"/>
              </a:ext>
            </a:extLst>
          </p:cNvPr>
          <p:cNvSpPr>
            <a:spLocks noGrp="1"/>
          </p:cNvSpPr>
          <p:nvPr>
            <p:ph type="subTitle" idx="1"/>
          </p:nvPr>
        </p:nvSpPr>
        <p:spPr/>
        <p:txBody>
          <a:bodyPr/>
          <a:lstStyle/>
          <a:p>
            <a:pPr algn="r"/>
            <a:r>
              <a:rPr lang="ja-JP" altLang="en-US" dirty="0"/>
              <a:t>理工学部理工学科　情報ネット・メディアコース</a:t>
            </a:r>
            <a:endParaRPr lang="en-US" altLang="ja-JP" dirty="0"/>
          </a:p>
          <a:p>
            <a:pPr algn="r"/>
            <a:r>
              <a:rPr lang="ja-JP" altLang="en-US" dirty="0"/>
              <a:t>塚田研究室 　</a:t>
            </a:r>
            <a:r>
              <a:rPr lang="en-US" altLang="ja-JP" dirty="0"/>
              <a:t>218K6023</a:t>
            </a:r>
            <a:r>
              <a:rPr lang="ja-JP" altLang="en-US" dirty="0"/>
              <a:t>　河合悠斗</a:t>
            </a:r>
            <a:endParaRPr kumimoji="1" lang="ja-JP" altLang="en-US" dirty="0"/>
          </a:p>
        </p:txBody>
      </p:sp>
    </p:spTree>
    <p:extLst>
      <p:ext uri="{BB962C8B-B14F-4D97-AF65-F5344CB8AC3E}">
        <p14:creationId xmlns:p14="http://schemas.microsoft.com/office/powerpoint/2010/main" val="18391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36715-7A9D-4C71-8120-B64014D6E189}"/>
              </a:ext>
            </a:extLst>
          </p:cNvPr>
          <p:cNvSpPr>
            <a:spLocks noGrp="1"/>
          </p:cNvSpPr>
          <p:nvPr>
            <p:ph type="title"/>
          </p:nvPr>
        </p:nvSpPr>
        <p:spPr/>
        <p:txBody>
          <a:bodyPr/>
          <a:lstStyle/>
          <a:p>
            <a:r>
              <a:rPr kumimoji="1" lang="ja-JP" altLang="en-US" dirty="0"/>
              <a:t>検証結果</a:t>
            </a:r>
          </a:p>
        </p:txBody>
      </p:sp>
      <p:sp>
        <p:nvSpPr>
          <p:cNvPr id="3" name="コンテンツ プレースホルダー 2">
            <a:extLst>
              <a:ext uri="{FF2B5EF4-FFF2-40B4-BE49-F238E27FC236}">
                <a16:creationId xmlns:a16="http://schemas.microsoft.com/office/drawing/2014/main" id="{E1092892-3F00-46A9-905D-3949E68A7153}"/>
              </a:ext>
            </a:extLst>
          </p:cNvPr>
          <p:cNvSpPr>
            <a:spLocks noGrp="1"/>
          </p:cNvSpPr>
          <p:nvPr>
            <p:ph idx="1"/>
          </p:nvPr>
        </p:nvSpPr>
        <p:spPr>
          <a:xfrm>
            <a:off x="838200" y="1825624"/>
            <a:ext cx="10515600" cy="4782993"/>
          </a:xfrm>
        </p:spPr>
        <p:txBody>
          <a:bodyPr>
            <a:normAutofit fontScale="92500"/>
          </a:bodyPr>
          <a:lstStyle/>
          <a:p>
            <a:pPr>
              <a:lnSpc>
                <a:spcPct val="130000"/>
              </a:lnSpc>
            </a:pPr>
            <a:r>
              <a:rPr lang="en-US" altLang="ja-JP" dirty="0"/>
              <a:t>JK</a:t>
            </a:r>
            <a:r>
              <a:rPr lang="ja-JP" altLang="en-US" dirty="0"/>
              <a:t>がお金をおっさんから受け取ったならば、その前におっさんが　お金を</a:t>
            </a:r>
            <a:r>
              <a:rPr lang="en-US" altLang="ja-JP" dirty="0"/>
              <a:t>JK</a:t>
            </a:r>
            <a:r>
              <a:rPr lang="ja-JP" altLang="en-US" dirty="0"/>
              <a:t>に送ったか→</a:t>
            </a:r>
            <a:r>
              <a:rPr lang="ja-JP" altLang="en-US" dirty="0">
                <a:solidFill>
                  <a:srgbClr val="FF0000"/>
                </a:solidFill>
              </a:rPr>
              <a:t>成り立つ</a:t>
            </a:r>
            <a:r>
              <a:rPr lang="ja-JP" altLang="en-US" dirty="0"/>
              <a:t>　</a:t>
            </a:r>
            <a:endParaRPr lang="en-US" altLang="ja-JP" dirty="0"/>
          </a:p>
          <a:p>
            <a:pPr>
              <a:lnSpc>
                <a:spcPct val="130000"/>
              </a:lnSpc>
            </a:pPr>
            <a:r>
              <a:rPr lang="en-US" altLang="ja-JP" dirty="0"/>
              <a:t>JK</a:t>
            </a:r>
            <a:r>
              <a:rPr lang="ja-JP" altLang="en-US" dirty="0"/>
              <a:t>が店員から学生証に対するレシートを受け取ったならば、その前にお店が</a:t>
            </a:r>
            <a:r>
              <a:rPr lang="en-US" altLang="ja-JP" dirty="0"/>
              <a:t>JK</a:t>
            </a:r>
            <a:r>
              <a:rPr lang="ja-JP" altLang="en-US" dirty="0"/>
              <a:t>へ学生証に対応するレシートを送ったか→</a:t>
            </a:r>
            <a:r>
              <a:rPr lang="ja-JP" altLang="en-US" dirty="0">
                <a:solidFill>
                  <a:srgbClr val="FF0000"/>
                </a:solidFill>
              </a:rPr>
              <a:t>成り立つ</a:t>
            </a:r>
            <a:endParaRPr lang="en-US" altLang="ja-JP" dirty="0">
              <a:solidFill>
                <a:srgbClr val="FF0000"/>
              </a:solidFill>
            </a:endParaRPr>
          </a:p>
          <a:p>
            <a:pPr>
              <a:lnSpc>
                <a:spcPct val="130000"/>
              </a:lnSpc>
            </a:pPr>
            <a:r>
              <a:rPr lang="ja-JP" altLang="en-US" dirty="0"/>
              <a:t>おっさんがレシートを</a:t>
            </a:r>
            <a:r>
              <a:rPr lang="en-US" altLang="ja-JP" dirty="0"/>
              <a:t>JK</a:t>
            </a:r>
            <a:r>
              <a:rPr lang="ja-JP" altLang="en-US" dirty="0"/>
              <a:t>から受け取ったならば、その前に</a:t>
            </a:r>
            <a:r>
              <a:rPr lang="en-US" altLang="ja-JP" dirty="0"/>
              <a:t>JK</a:t>
            </a:r>
            <a:r>
              <a:rPr lang="ja-JP" altLang="en-US" dirty="0"/>
              <a:t>が店員からレシートを受け取ったか→</a:t>
            </a:r>
            <a:r>
              <a:rPr lang="ja-JP" altLang="en-US" dirty="0">
                <a:solidFill>
                  <a:srgbClr val="FF0000"/>
                </a:solidFill>
              </a:rPr>
              <a:t>成り立つ</a:t>
            </a:r>
            <a:endParaRPr lang="en-US" altLang="ja-JP" dirty="0">
              <a:solidFill>
                <a:srgbClr val="FF0000"/>
              </a:solidFill>
            </a:endParaRPr>
          </a:p>
          <a:p>
            <a:pPr>
              <a:lnSpc>
                <a:spcPct val="130000"/>
              </a:lnSpc>
            </a:pPr>
            <a:r>
              <a:rPr lang="en-US" altLang="ja-JP" dirty="0"/>
              <a:t>failReceipt</a:t>
            </a:r>
            <a:r>
              <a:rPr lang="ja-JP" altLang="en-US" dirty="0"/>
              <a:t>（レシートが不正である）が発生するか→</a:t>
            </a:r>
            <a:r>
              <a:rPr lang="ja-JP" altLang="en-US" dirty="0">
                <a:solidFill>
                  <a:srgbClr val="FF0000"/>
                </a:solidFill>
              </a:rPr>
              <a:t>成り立たない</a:t>
            </a:r>
            <a:endParaRPr lang="en-US" altLang="ja-JP" dirty="0">
              <a:solidFill>
                <a:srgbClr val="FF0000"/>
              </a:solidFill>
            </a:endParaRPr>
          </a:p>
          <a:p>
            <a:pPr marL="0" indent="0">
              <a:lnSpc>
                <a:spcPct val="130000"/>
              </a:lnSpc>
              <a:buNone/>
            </a:pPr>
            <a:r>
              <a:rPr lang="ja-JP" altLang="en-US" dirty="0"/>
              <a:t>　　　不正が発生してはいけないので</a:t>
            </a:r>
            <a:r>
              <a:rPr lang="ja-JP" altLang="en-US" dirty="0">
                <a:solidFill>
                  <a:srgbClr val="FF0000"/>
                </a:solidFill>
              </a:rPr>
              <a:t>成り立たないのが正しい</a:t>
            </a:r>
            <a:endParaRPr lang="en-US" altLang="ja-JP" dirty="0">
              <a:solidFill>
                <a:srgbClr val="FF0000"/>
              </a:solidFill>
            </a:endParaRPr>
          </a:p>
          <a:p>
            <a:endParaRPr kumimoji="1" lang="ja-JP" altLang="en-US" dirty="0"/>
          </a:p>
        </p:txBody>
      </p:sp>
      <p:sp>
        <p:nvSpPr>
          <p:cNvPr id="4" name="矢印: 右 3">
            <a:extLst>
              <a:ext uri="{FF2B5EF4-FFF2-40B4-BE49-F238E27FC236}">
                <a16:creationId xmlns:a16="http://schemas.microsoft.com/office/drawing/2014/main" id="{1A8D0FDA-050A-4FE0-A249-3D721B8DE90B}"/>
              </a:ext>
            </a:extLst>
          </p:cNvPr>
          <p:cNvSpPr/>
          <p:nvPr/>
        </p:nvSpPr>
        <p:spPr>
          <a:xfrm>
            <a:off x="955965" y="6097688"/>
            <a:ext cx="831272" cy="324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937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DAA83F-3288-42F6-9431-225A9FEA2D09}"/>
              </a:ext>
            </a:extLst>
          </p:cNvPr>
          <p:cNvSpPr>
            <a:spLocks noGrp="1"/>
          </p:cNvSpPr>
          <p:nvPr>
            <p:ph type="title"/>
          </p:nvPr>
        </p:nvSpPr>
        <p:spPr/>
        <p:txBody>
          <a:bodyPr/>
          <a:lstStyle/>
          <a:p>
            <a:r>
              <a:rPr kumimoji="1" lang="ja-JP" altLang="en-US" dirty="0"/>
              <a:t>今後の予定</a:t>
            </a:r>
          </a:p>
        </p:txBody>
      </p:sp>
      <p:sp>
        <p:nvSpPr>
          <p:cNvPr id="3" name="コンテンツ プレースホルダー 2">
            <a:extLst>
              <a:ext uri="{FF2B5EF4-FFF2-40B4-BE49-F238E27FC236}">
                <a16:creationId xmlns:a16="http://schemas.microsoft.com/office/drawing/2014/main" id="{12203582-8050-4A7F-8235-639A18042C14}"/>
              </a:ext>
            </a:extLst>
          </p:cNvPr>
          <p:cNvSpPr>
            <a:spLocks noGrp="1"/>
          </p:cNvSpPr>
          <p:nvPr>
            <p:ph idx="1"/>
          </p:nvPr>
        </p:nvSpPr>
        <p:spPr/>
        <p:txBody>
          <a:bodyPr/>
          <a:lstStyle/>
          <a:p>
            <a:pPr>
              <a:lnSpc>
                <a:spcPct val="130000"/>
              </a:lnSpc>
            </a:pPr>
            <a:r>
              <a:rPr lang="en-US" altLang="ja-JP" dirty="0"/>
              <a:t>ProVerif</a:t>
            </a:r>
            <a:r>
              <a:rPr lang="ja-JP" altLang="en-US" dirty="0"/>
              <a:t>に慣れるために</a:t>
            </a:r>
            <a:r>
              <a:rPr lang="en-US" altLang="ja-JP" dirty="0"/>
              <a:t>Needham-Schroeder Protocol</a:t>
            </a:r>
            <a:r>
              <a:rPr lang="ja-JP" altLang="en-US" dirty="0"/>
              <a:t>の検証を行う</a:t>
            </a:r>
            <a:endParaRPr lang="en-US" altLang="ja-JP" dirty="0"/>
          </a:p>
          <a:p>
            <a:pPr>
              <a:lnSpc>
                <a:spcPct val="130000"/>
              </a:lnSpc>
            </a:pPr>
            <a:endParaRPr lang="en-US" altLang="ja-JP" dirty="0"/>
          </a:p>
          <a:p>
            <a:pPr>
              <a:lnSpc>
                <a:spcPct val="130000"/>
              </a:lnSpc>
            </a:pPr>
            <a:r>
              <a:rPr kumimoji="1" lang="en-US" altLang="ja-JP" dirty="0"/>
              <a:t>ProVerif</a:t>
            </a:r>
            <a:r>
              <a:rPr kumimoji="1" lang="ja-JP" altLang="en-US" dirty="0"/>
              <a:t>を用いて検証するプロトコルを選定する</a:t>
            </a:r>
          </a:p>
        </p:txBody>
      </p:sp>
    </p:spTree>
    <p:extLst>
      <p:ext uri="{BB962C8B-B14F-4D97-AF65-F5344CB8AC3E}">
        <p14:creationId xmlns:p14="http://schemas.microsoft.com/office/powerpoint/2010/main" val="336206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7FFE2-E4E1-4E49-A22B-A7F3BAB45817}"/>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0048F55A-D885-4712-8EE6-F145D81AA3EB}"/>
              </a:ext>
            </a:extLst>
          </p:cNvPr>
          <p:cNvSpPr>
            <a:spLocks noGrp="1"/>
          </p:cNvSpPr>
          <p:nvPr>
            <p:ph idx="1"/>
          </p:nvPr>
        </p:nvSpPr>
        <p:spPr/>
        <p:txBody>
          <a:bodyPr>
            <a:normAutofit/>
          </a:bodyPr>
          <a:lstStyle/>
          <a:p>
            <a:pPr>
              <a:lnSpc>
                <a:spcPct val="130000"/>
              </a:lnSpc>
            </a:pPr>
            <a:r>
              <a:rPr lang="ja-JP" altLang="en-US" dirty="0"/>
              <a:t>近年、ソフトウェアシステムの不具合が日常社会生活に及ぼす影響からフォーマルメソッドに対しての関心が高まっている</a:t>
            </a:r>
            <a:endParaRPr lang="en-US" altLang="ja-JP" dirty="0"/>
          </a:p>
          <a:p>
            <a:pPr marL="0" indent="0">
              <a:lnSpc>
                <a:spcPct val="130000"/>
              </a:lnSpc>
              <a:buNone/>
            </a:pPr>
            <a:endParaRPr lang="en-US" altLang="ja-JP" dirty="0"/>
          </a:p>
          <a:p>
            <a:pPr>
              <a:lnSpc>
                <a:spcPct val="130000"/>
              </a:lnSpc>
            </a:pPr>
            <a:r>
              <a:rPr lang="ja-JP" altLang="en-US" dirty="0"/>
              <a:t>複雑なプロトコルの高度な安全性を証明するため</a:t>
            </a:r>
            <a:r>
              <a:rPr lang="en-US" altLang="ja-JP" dirty="0"/>
              <a:t>ProVerif</a:t>
            </a:r>
            <a:r>
              <a:rPr lang="ja-JP" altLang="en-US" dirty="0"/>
              <a:t>などの自動形式検証ツールを用いた検証が行われている</a:t>
            </a:r>
            <a:endParaRPr lang="en-US" altLang="ja-JP" dirty="0"/>
          </a:p>
          <a:p>
            <a:endParaRPr kumimoji="1" lang="ja-JP" altLang="en-US" dirty="0"/>
          </a:p>
        </p:txBody>
      </p:sp>
    </p:spTree>
    <p:extLst>
      <p:ext uri="{BB962C8B-B14F-4D97-AF65-F5344CB8AC3E}">
        <p14:creationId xmlns:p14="http://schemas.microsoft.com/office/powerpoint/2010/main" val="217148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25FDA-FDBF-4DC8-B1FA-125A1E7E7214}"/>
              </a:ext>
            </a:extLst>
          </p:cNvPr>
          <p:cNvSpPr>
            <a:spLocks noGrp="1"/>
          </p:cNvSpPr>
          <p:nvPr>
            <p:ph type="title"/>
          </p:nvPr>
        </p:nvSpPr>
        <p:spPr/>
        <p:txBody>
          <a:bodyPr/>
          <a:lstStyle/>
          <a:p>
            <a:r>
              <a:rPr kumimoji="1" lang="ja-JP" altLang="en-US" dirty="0"/>
              <a:t>フォーマルメソッドとは</a:t>
            </a:r>
          </a:p>
        </p:txBody>
      </p:sp>
      <p:sp>
        <p:nvSpPr>
          <p:cNvPr id="3" name="コンテンツ プレースホルダー 2">
            <a:extLst>
              <a:ext uri="{FF2B5EF4-FFF2-40B4-BE49-F238E27FC236}">
                <a16:creationId xmlns:a16="http://schemas.microsoft.com/office/drawing/2014/main" id="{D2EBEDD5-8DDE-43B7-8939-49C637789F8A}"/>
              </a:ext>
            </a:extLst>
          </p:cNvPr>
          <p:cNvSpPr>
            <a:spLocks noGrp="1"/>
          </p:cNvSpPr>
          <p:nvPr>
            <p:ph idx="1"/>
          </p:nvPr>
        </p:nvSpPr>
        <p:spPr/>
        <p:txBody>
          <a:bodyPr/>
          <a:lstStyle/>
          <a:p>
            <a:r>
              <a:rPr lang="ja-JP" altLang="en-US" dirty="0"/>
              <a:t>数学的に厳密に意味づけられた言語を用いて情報システムの　要求や設計等を記述</a:t>
            </a:r>
            <a:endParaRPr lang="en-US" altLang="ja-JP" dirty="0"/>
          </a:p>
          <a:p>
            <a:endParaRPr lang="en-US" altLang="ja-JP" dirty="0"/>
          </a:p>
          <a:p>
            <a:r>
              <a:rPr lang="ja-JP" altLang="en-US" dirty="0"/>
              <a:t>情報システムがユーザの要求等を満たしているかなど論理的に推論するための仕組みを提供する手法</a:t>
            </a:r>
          </a:p>
          <a:p>
            <a:endParaRPr kumimoji="1" lang="en-US" altLang="ja-JP" dirty="0"/>
          </a:p>
          <a:p>
            <a:pPr marL="0" indent="0">
              <a:buNone/>
            </a:pPr>
            <a:r>
              <a:rPr kumimoji="1" lang="ja-JP" altLang="en-US" dirty="0"/>
              <a:t>　　　モデル検査</a:t>
            </a:r>
            <a:endParaRPr kumimoji="1" lang="en-US" altLang="ja-JP" dirty="0"/>
          </a:p>
          <a:p>
            <a:pPr marL="0" indent="0">
              <a:buNone/>
            </a:pPr>
            <a:r>
              <a:rPr lang="ja-JP" altLang="en-US" dirty="0"/>
              <a:t>　　　</a:t>
            </a:r>
            <a:endParaRPr lang="en-US" altLang="ja-JP" dirty="0"/>
          </a:p>
          <a:p>
            <a:pPr marL="0" indent="0">
              <a:buNone/>
            </a:pPr>
            <a:r>
              <a:rPr lang="ja-JP" altLang="en-US" dirty="0"/>
              <a:t>　　　定理証明</a:t>
            </a:r>
            <a:endParaRPr kumimoji="1" lang="ja-JP" altLang="en-US" dirty="0"/>
          </a:p>
        </p:txBody>
      </p:sp>
      <p:sp>
        <p:nvSpPr>
          <p:cNvPr id="4" name="矢印: 下 3">
            <a:extLst>
              <a:ext uri="{FF2B5EF4-FFF2-40B4-BE49-F238E27FC236}">
                <a16:creationId xmlns:a16="http://schemas.microsoft.com/office/drawing/2014/main" id="{721D35B7-AD08-400F-A81C-8B4D8CFB87E1}"/>
              </a:ext>
            </a:extLst>
          </p:cNvPr>
          <p:cNvSpPr/>
          <p:nvPr/>
        </p:nvSpPr>
        <p:spPr>
          <a:xfrm>
            <a:off x="4015047" y="2685011"/>
            <a:ext cx="498764" cy="5153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A183FE43-6DBC-4289-A8FC-6BB4B8871239}"/>
              </a:ext>
            </a:extLst>
          </p:cNvPr>
          <p:cNvSpPr/>
          <p:nvPr/>
        </p:nvSpPr>
        <p:spPr>
          <a:xfrm>
            <a:off x="1413164" y="4588625"/>
            <a:ext cx="448887" cy="1504604"/>
          </a:xfrm>
          <a:prstGeom prst="leftBrace">
            <a:avLst>
              <a:gd name="adj1" fmla="val 8333"/>
              <a:gd name="adj2" fmla="val 48895"/>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5668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7CE52-CF5A-4CD5-B891-706F594003DA}"/>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C8E6F045-AF21-4F61-B255-388FABD6D295}"/>
              </a:ext>
            </a:extLst>
          </p:cNvPr>
          <p:cNvSpPr>
            <a:spLocks noGrp="1"/>
          </p:cNvSpPr>
          <p:nvPr>
            <p:ph idx="1"/>
          </p:nvPr>
        </p:nvSpPr>
        <p:spPr/>
        <p:txBody>
          <a:bodyPr/>
          <a:lstStyle/>
          <a:p>
            <a:pPr>
              <a:lnSpc>
                <a:spcPct val="130000"/>
              </a:lnSpc>
            </a:pPr>
            <a:r>
              <a:rPr kumimoji="1" lang="ja-JP" altLang="en-US" dirty="0"/>
              <a:t>フォーマルメソッドの一つであるモデル検査のツールの</a:t>
            </a:r>
            <a:r>
              <a:rPr kumimoji="1" lang="en-US" altLang="ja-JP" dirty="0"/>
              <a:t>ProVerif</a:t>
            </a:r>
            <a:r>
              <a:rPr kumimoji="1" lang="ja-JP" altLang="en-US" dirty="0"/>
              <a:t>を用いて何らかのプロトコルの検証を行う</a:t>
            </a:r>
          </a:p>
        </p:txBody>
      </p:sp>
    </p:spTree>
    <p:extLst>
      <p:ext uri="{BB962C8B-B14F-4D97-AF65-F5344CB8AC3E}">
        <p14:creationId xmlns:p14="http://schemas.microsoft.com/office/powerpoint/2010/main" val="187419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83C8C2-E90D-43E3-B8C6-4091B08B30B2}"/>
              </a:ext>
            </a:extLst>
          </p:cNvPr>
          <p:cNvSpPr>
            <a:spLocks noGrp="1"/>
          </p:cNvSpPr>
          <p:nvPr>
            <p:ph type="title"/>
          </p:nvPr>
        </p:nvSpPr>
        <p:spPr/>
        <p:txBody>
          <a:bodyPr/>
          <a:lstStyle/>
          <a:p>
            <a:r>
              <a:rPr lang="en-US" altLang="ja-JP" dirty="0"/>
              <a:t>ProVerif</a:t>
            </a:r>
            <a:r>
              <a:rPr lang="ja-JP" altLang="en-US" dirty="0"/>
              <a:t>を用いた研究例</a:t>
            </a:r>
            <a:endParaRPr kumimoji="1" lang="ja-JP" altLang="en-US" dirty="0"/>
          </a:p>
        </p:txBody>
      </p:sp>
      <p:sp>
        <p:nvSpPr>
          <p:cNvPr id="3" name="コンテンツ プレースホルダー 2">
            <a:extLst>
              <a:ext uri="{FF2B5EF4-FFF2-40B4-BE49-F238E27FC236}">
                <a16:creationId xmlns:a16="http://schemas.microsoft.com/office/drawing/2014/main" id="{517EFEA8-3899-4DC8-BC6E-F33C9CE20D8F}"/>
              </a:ext>
            </a:extLst>
          </p:cNvPr>
          <p:cNvSpPr>
            <a:spLocks noGrp="1"/>
          </p:cNvSpPr>
          <p:nvPr>
            <p:ph idx="1"/>
          </p:nvPr>
        </p:nvSpPr>
        <p:spPr/>
        <p:txBody>
          <a:bodyPr>
            <a:normAutofit lnSpcReduction="10000"/>
          </a:bodyPr>
          <a:lstStyle/>
          <a:p>
            <a:r>
              <a:rPr kumimoji="1" lang="en-US" altLang="ja-JP" dirty="0"/>
              <a:t>ProVerif</a:t>
            </a:r>
            <a:r>
              <a:rPr kumimoji="1" lang="ja-JP" altLang="en-US" dirty="0"/>
              <a:t>による</a:t>
            </a:r>
            <a:r>
              <a:rPr kumimoji="1" lang="en-US" altLang="ja-JP" dirty="0"/>
              <a:t>TLS1.3</a:t>
            </a:r>
            <a:r>
              <a:rPr kumimoji="1" lang="ja-JP" altLang="en-US" dirty="0"/>
              <a:t>ハンドシェイクプロトコルの形式検証</a:t>
            </a:r>
            <a:endParaRPr kumimoji="1" lang="en-US" altLang="ja-JP" dirty="0"/>
          </a:p>
          <a:p>
            <a:pPr marL="0" indent="0">
              <a:buNone/>
            </a:pPr>
            <a:r>
              <a:rPr kumimoji="1" lang="en-US" altLang="ja-JP" sz="2400" dirty="0"/>
              <a:t>[1]</a:t>
            </a:r>
            <a:r>
              <a:rPr kumimoji="1" lang="ja-JP" altLang="en-US" sz="2400" dirty="0"/>
              <a:t>新井健一　渡辺大　櫻田英樹</a:t>
            </a:r>
            <a:endParaRPr kumimoji="1" lang="en-US" altLang="ja-JP" sz="2400" dirty="0"/>
          </a:p>
          <a:p>
            <a:pPr marL="0" indent="0">
              <a:buNone/>
            </a:pPr>
            <a:r>
              <a:rPr lang="ja-JP" altLang="en-US" sz="2400" dirty="0"/>
              <a:t>　　</a:t>
            </a:r>
            <a:r>
              <a:rPr lang="en-US" altLang="ja-JP" sz="2400" dirty="0"/>
              <a:t>Computer Security Symposium 2015</a:t>
            </a:r>
          </a:p>
          <a:p>
            <a:pPr marL="0" indent="0">
              <a:buNone/>
            </a:pPr>
            <a:r>
              <a:rPr lang="en-US" altLang="ja-JP" sz="2400" dirty="0"/>
              <a:t>       21-23 October 2015</a:t>
            </a:r>
          </a:p>
          <a:p>
            <a:pPr marL="0" indent="0">
              <a:buNone/>
            </a:pPr>
            <a:endParaRPr lang="en-US" altLang="ja-JP" sz="2400" dirty="0"/>
          </a:p>
          <a:p>
            <a:r>
              <a:rPr lang="en-US" altLang="ja-JP" dirty="0"/>
              <a:t>ProVerif</a:t>
            </a:r>
            <a:r>
              <a:rPr lang="ja-JP" altLang="en-US" dirty="0"/>
              <a:t>を用いた</a:t>
            </a:r>
            <a:r>
              <a:rPr lang="en-US" altLang="ja-JP" dirty="0"/>
              <a:t>Bluetooth</a:t>
            </a:r>
            <a:r>
              <a:rPr lang="ja-JP" altLang="en-US" dirty="0"/>
              <a:t>のセキュアシンプルペアリングの 形式的検証</a:t>
            </a:r>
            <a:endParaRPr lang="en-US" altLang="ja-JP" dirty="0"/>
          </a:p>
          <a:p>
            <a:pPr marL="0" indent="0">
              <a:buNone/>
            </a:pPr>
            <a:r>
              <a:rPr kumimoji="1" lang="en-US" altLang="ja-JP" sz="2400" dirty="0"/>
              <a:t>[2]</a:t>
            </a:r>
            <a:r>
              <a:rPr kumimoji="1" lang="ja-JP" altLang="en-US" sz="2400" dirty="0"/>
              <a:t>横村雄太　岩本智裕　新井研一　金子敏信</a:t>
            </a:r>
            <a:endParaRPr kumimoji="1" lang="en-US" altLang="ja-JP" sz="2400" dirty="0"/>
          </a:p>
          <a:p>
            <a:pPr marL="0" indent="0">
              <a:buNone/>
            </a:pPr>
            <a:r>
              <a:rPr lang="ja-JP" altLang="en-US" sz="2400" dirty="0"/>
              <a:t>　　 </a:t>
            </a:r>
            <a:r>
              <a:rPr lang="en-US" altLang="ja-JP" sz="2400" dirty="0"/>
              <a:t>Computer Security Symposium 2013</a:t>
            </a:r>
          </a:p>
          <a:p>
            <a:pPr marL="0" indent="0">
              <a:buNone/>
            </a:pPr>
            <a:r>
              <a:rPr lang="en-US" altLang="ja-JP" sz="2400" dirty="0"/>
              <a:t>      </a:t>
            </a:r>
            <a:r>
              <a:rPr lang="ja-JP" altLang="en-US" sz="2400" dirty="0"/>
              <a:t> </a:t>
            </a:r>
            <a:r>
              <a:rPr lang="en-US" altLang="ja-JP" sz="2400" dirty="0"/>
              <a:t> 21-23 October 2013</a:t>
            </a:r>
          </a:p>
          <a:p>
            <a:pPr marL="0" indent="0">
              <a:buNone/>
            </a:pPr>
            <a:endParaRPr kumimoji="1" lang="en-US" altLang="ja-JP" dirty="0"/>
          </a:p>
        </p:txBody>
      </p:sp>
    </p:spTree>
    <p:extLst>
      <p:ext uri="{BB962C8B-B14F-4D97-AF65-F5344CB8AC3E}">
        <p14:creationId xmlns:p14="http://schemas.microsoft.com/office/powerpoint/2010/main" val="47935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58453-78DC-4D63-A9A9-FA9DCACB0FAB}"/>
              </a:ext>
            </a:extLst>
          </p:cNvPr>
          <p:cNvSpPr>
            <a:spLocks noGrp="1"/>
          </p:cNvSpPr>
          <p:nvPr>
            <p:ph type="title"/>
          </p:nvPr>
        </p:nvSpPr>
        <p:spPr/>
        <p:txBody>
          <a:bodyPr/>
          <a:lstStyle/>
          <a:p>
            <a:r>
              <a:rPr kumimoji="1" lang="en-US" altLang="ja-JP" dirty="0"/>
              <a:t>JK-</a:t>
            </a:r>
            <a:r>
              <a:rPr kumimoji="1" lang="ja-JP" altLang="en-US" dirty="0"/>
              <a:t>おっさんプロトコル</a:t>
            </a:r>
          </a:p>
        </p:txBody>
      </p:sp>
      <p:sp>
        <p:nvSpPr>
          <p:cNvPr id="10" name="コンテンツ プレースホルダー 9">
            <a:extLst>
              <a:ext uri="{FF2B5EF4-FFF2-40B4-BE49-F238E27FC236}">
                <a16:creationId xmlns:a16="http://schemas.microsoft.com/office/drawing/2014/main" id="{6DF24464-27D9-4BC4-9AD7-BDE64177EDAA}"/>
              </a:ext>
            </a:extLst>
          </p:cNvPr>
          <p:cNvSpPr>
            <a:spLocks noGrp="1"/>
          </p:cNvSpPr>
          <p:nvPr>
            <p:ph idx="1"/>
          </p:nvPr>
        </p:nvSpPr>
        <p:spPr>
          <a:xfrm>
            <a:off x="838200" y="1521229"/>
            <a:ext cx="10515600" cy="4904509"/>
          </a:xfrm>
        </p:spPr>
        <p:txBody>
          <a:bodyPr>
            <a:normAutofit lnSpcReduction="10000"/>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[1] https://qiita.com/yyu/items/f35f24516fd1776c19d9</a:t>
            </a:r>
          </a:p>
        </p:txBody>
      </p:sp>
      <p:sp>
        <p:nvSpPr>
          <p:cNvPr id="6" name="四角形: 角を丸くする 5">
            <a:extLst>
              <a:ext uri="{FF2B5EF4-FFF2-40B4-BE49-F238E27FC236}">
                <a16:creationId xmlns:a16="http://schemas.microsoft.com/office/drawing/2014/main" id="{B63F0DFF-D519-4854-A8E8-3FA6ED6D6DF0}"/>
              </a:ext>
            </a:extLst>
          </p:cNvPr>
          <p:cNvSpPr/>
          <p:nvPr/>
        </p:nvSpPr>
        <p:spPr>
          <a:xfrm>
            <a:off x="1607127" y="3052357"/>
            <a:ext cx="2194560" cy="2019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600" dirty="0"/>
              <a:t>店員</a:t>
            </a:r>
            <a:endParaRPr lang="en-US" altLang="ja-JP" sz="3600" dirty="0"/>
          </a:p>
        </p:txBody>
      </p:sp>
      <p:sp>
        <p:nvSpPr>
          <p:cNvPr id="8" name="四角形: 角を丸くする 7">
            <a:extLst>
              <a:ext uri="{FF2B5EF4-FFF2-40B4-BE49-F238E27FC236}">
                <a16:creationId xmlns:a16="http://schemas.microsoft.com/office/drawing/2014/main" id="{57174E66-1F1E-46AE-B5D9-6FA9E66D253B}"/>
              </a:ext>
            </a:extLst>
          </p:cNvPr>
          <p:cNvSpPr/>
          <p:nvPr/>
        </p:nvSpPr>
        <p:spPr>
          <a:xfrm>
            <a:off x="8390315" y="3052356"/>
            <a:ext cx="2194560" cy="2019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おっさん</a:t>
            </a:r>
            <a:endParaRPr kumimoji="1" lang="ja-JP" altLang="en-US" sz="3200" dirty="0"/>
          </a:p>
        </p:txBody>
      </p:sp>
      <p:sp>
        <p:nvSpPr>
          <p:cNvPr id="15" name="四角形: 角を丸くする 14">
            <a:extLst>
              <a:ext uri="{FF2B5EF4-FFF2-40B4-BE49-F238E27FC236}">
                <a16:creationId xmlns:a16="http://schemas.microsoft.com/office/drawing/2014/main" id="{7144FCFA-2758-433D-BD93-7151A318FB98}"/>
              </a:ext>
            </a:extLst>
          </p:cNvPr>
          <p:cNvSpPr/>
          <p:nvPr/>
        </p:nvSpPr>
        <p:spPr>
          <a:xfrm>
            <a:off x="4893425" y="3052357"/>
            <a:ext cx="2194560" cy="2019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dirty="0"/>
              <a:t>JK</a:t>
            </a:r>
          </a:p>
        </p:txBody>
      </p:sp>
      <p:sp>
        <p:nvSpPr>
          <p:cNvPr id="16" name="矢印: 右 15">
            <a:extLst>
              <a:ext uri="{FF2B5EF4-FFF2-40B4-BE49-F238E27FC236}">
                <a16:creationId xmlns:a16="http://schemas.microsoft.com/office/drawing/2014/main" id="{E1E2B8BD-A828-4E62-9189-822E86FDAC91}"/>
              </a:ext>
            </a:extLst>
          </p:cNvPr>
          <p:cNvSpPr/>
          <p:nvPr/>
        </p:nvSpPr>
        <p:spPr>
          <a:xfrm rot="10800000">
            <a:off x="7157258" y="2784764"/>
            <a:ext cx="1233057" cy="26759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8" name="矢印: 右 17">
            <a:extLst>
              <a:ext uri="{FF2B5EF4-FFF2-40B4-BE49-F238E27FC236}">
                <a16:creationId xmlns:a16="http://schemas.microsoft.com/office/drawing/2014/main" id="{55717631-F093-4C2B-BBBD-5BC081DCECAE}"/>
              </a:ext>
            </a:extLst>
          </p:cNvPr>
          <p:cNvSpPr/>
          <p:nvPr/>
        </p:nvSpPr>
        <p:spPr>
          <a:xfrm rot="10800000">
            <a:off x="3731028" y="2784764"/>
            <a:ext cx="1233057" cy="26759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F9BCC4F7-224E-4950-B007-E4D633EA885B}"/>
              </a:ext>
            </a:extLst>
          </p:cNvPr>
          <p:cNvSpPr/>
          <p:nvPr/>
        </p:nvSpPr>
        <p:spPr>
          <a:xfrm>
            <a:off x="7158644" y="4938553"/>
            <a:ext cx="1233057" cy="26759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E3E62F97-9C39-451E-92C2-569B183147BF}"/>
              </a:ext>
            </a:extLst>
          </p:cNvPr>
          <p:cNvSpPr/>
          <p:nvPr/>
        </p:nvSpPr>
        <p:spPr>
          <a:xfrm>
            <a:off x="3731028" y="4948451"/>
            <a:ext cx="1233057" cy="267592"/>
          </a:xfrm>
          <a:prstGeom prst="rightArrow">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CC3A5C9-F3ED-4E6C-A4C1-1EAEEF1A2E40}"/>
              </a:ext>
            </a:extLst>
          </p:cNvPr>
          <p:cNvSpPr txBox="1"/>
          <p:nvPr/>
        </p:nvSpPr>
        <p:spPr>
          <a:xfrm>
            <a:off x="6986851" y="2250581"/>
            <a:ext cx="2485505" cy="369332"/>
          </a:xfrm>
          <a:prstGeom prst="rect">
            <a:avLst/>
          </a:prstGeom>
          <a:noFill/>
        </p:spPr>
        <p:txBody>
          <a:bodyPr wrap="square" rtlCol="0">
            <a:spAutoFit/>
          </a:bodyPr>
          <a:lstStyle/>
          <a:p>
            <a:r>
              <a:rPr kumimoji="1" lang="ja-JP" altLang="en-US" dirty="0"/>
              <a:t>①リスト、お金</a:t>
            </a:r>
          </a:p>
        </p:txBody>
      </p:sp>
      <p:sp>
        <p:nvSpPr>
          <p:cNvPr id="24" name="テキスト ボックス 23">
            <a:extLst>
              <a:ext uri="{FF2B5EF4-FFF2-40B4-BE49-F238E27FC236}">
                <a16:creationId xmlns:a16="http://schemas.microsoft.com/office/drawing/2014/main" id="{FCB45CBE-003A-4916-ACEC-7DCCD3C2E25A}"/>
              </a:ext>
            </a:extLst>
          </p:cNvPr>
          <p:cNvSpPr txBox="1"/>
          <p:nvPr/>
        </p:nvSpPr>
        <p:spPr>
          <a:xfrm>
            <a:off x="3420687" y="2250581"/>
            <a:ext cx="2485505" cy="369332"/>
          </a:xfrm>
          <a:prstGeom prst="rect">
            <a:avLst/>
          </a:prstGeom>
          <a:noFill/>
        </p:spPr>
        <p:txBody>
          <a:bodyPr wrap="square" rtlCol="0">
            <a:spAutoFit/>
          </a:bodyPr>
          <a:lstStyle/>
          <a:p>
            <a:r>
              <a:rPr lang="ja-JP" altLang="en-US" dirty="0"/>
              <a:t>②学生証、お金</a:t>
            </a:r>
            <a:endParaRPr kumimoji="1" lang="ja-JP" altLang="en-US" dirty="0"/>
          </a:p>
        </p:txBody>
      </p:sp>
      <p:sp>
        <p:nvSpPr>
          <p:cNvPr id="25" name="テキスト ボックス 24">
            <a:extLst>
              <a:ext uri="{FF2B5EF4-FFF2-40B4-BE49-F238E27FC236}">
                <a16:creationId xmlns:a16="http://schemas.microsoft.com/office/drawing/2014/main" id="{98A6655F-F750-4D19-BA4E-905AC696CF30}"/>
              </a:ext>
            </a:extLst>
          </p:cNvPr>
          <p:cNvSpPr txBox="1"/>
          <p:nvPr/>
        </p:nvSpPr>
        <p:spPr>
          <a:xfrm>
            <a:off x="3329247" y="5368143"/>
            <a:ext cx="2485505" cy="369332"/>
          </a:xfrm>
          <a:prstGeom prst="rect">
            <a:avLst/>
          </a:prstGeom>
          <a:noFill/>
        </p:spPr>
        <p:txBody>
          <a:bodyPr wrap="square" rtlCol="0">
            <a:spAutoFit/>
          </a:bodyPr>
          <a:lstStyle/>
          <a:p>
            <a:r>
              <a:rPr lang="ja-JP" altLang="en-US" dirty="0"/>
              <a:t>③学生証、レシート</a:t>
            </a:r>
            <a:endParaRPr lang="en-US" altLang="ja-JP" dirty="0"/>
          </a:p>
        </p:txBody>
      </p:sp>
      <p:sp>
        <p:nvSpPr>
          <p:cNvPr id="26" name="テキスト ボックス 25">
            <a:extLst>
              <a:ext uri="{FF2B5EF4-FFF2-40B4-BE49-F238E27FC236}">
                <a16:creationId xmlns:a16="http://schemas.microsoft.com/office/drawing/2014/main" id="{1C7425C9-7F4D-47EC-8D74-D76B56A6A3D7}"/>
              </a:ext>
            </a:extLst>
          </p:cNvPr>
          <p:cNvSpPr txBox="1"/>
          <p:nvPr/>
        </p:nvSpPr>
        <p:spPr>
          <a:xfrm>
            <a:off x="6986851" y="5339941"/>
            <a:ext cx="2485505" cy="369332"/>
          </a:xfrm>
          <a:prstGeom prst="rect">
            <a:avLst/>
          </a:prstGeom>
          <a:noFill/>
        </p:spPr>
        <p:txBody>
          <a:bodyPr wrap="square" rtlCol="0">
            <a:spAutoFit/>
          </a:bodyPr>
          <a:lstStyle/>
          <a:p>
            <a:r>
              <a:rPr kumimoji="1" lang="ja-JP" altLang="en-US" dirty="0"/>
              <a:t>④レシート</a:t>
            </a:r>
            <a:endParaRPr kumimoji="1" lang="en-US" altLang="ja-JP" dirty="0"/>
          </a:p>
        </p:txBody>
      </p:sp>
    </p:spTree>
    <p:extLst>
      <p:ext uri="{BB962C8B-B14F-4D97-AF65-F5344CB8AC3E}">
        <p14:creationId xmlns:p14="http://schemas.microsoft.com/office/powerpoint/2010/main" val="149107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8FBC2-DBD3-4B54-A74C-BB292D21C094}"/>
              </a:ext>
            </a:extLst>
          </p:cNvPr>
          <p:cNvSpPr>
            <a:spLocks noGrp="1"/>
          </p:cNvSpPr>
          <p:nvPr>
            <p:ph type="title"/>
          </p:nvPr>
        </p:nvSpPr>
        <p:spPr>
          <a:xfrm>
            <a:off x="838200" y="307571"/>
            <a:ext cx="10515600" cy="1383117"/>
          </a:xfrm>
        </p:spPr>
        <p:txBody>
          <a:bodyPr/>
          <a:lstStyle/>
          <a:p>
            <a:r>
              <a:rPr kumimoji="1" lang="ja-JP" altLang="en-US" dirty="0"/>
              <a:t>プロトコルの記述</a:t>
            </a:r>
          </a:p>
        </p:txBody>
      </p:sp>
      <p:pic>
        <p:nvPicPr>
          <p:cNvPr id="5" name="コンテンツ プレースホルダー 4">
            <a:extLst>
              <a:ext uri="{FF2B5EF4-FFF2-40B4-BE49-F238E27FC236}">
                <a16:creationId xmlns:a16="http://schemas.microsoft.com/office/drawing/2014/main" id="{4DF25663-BDC1-4C79-AACF-187352E6A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142" y="1263538"/>
            <a:ext cx="5195452" cy="5195452"/>
          </a:xfrm>
        </p:spPr>
      </p:pic>
      <p:pic>
        <p:nvPicPr>
          <p:cNvPr id="7" name="図 6">
            <a:extLst>
              <a:ext uri="{FF2B5EF4-FFF2-40B4-BE49-F238E27FC236}">
                <a16:creationId xmlns:a16="http://schemas.microsoft.com/office/drawing/2014/main" id="{80241BA2-D055-4AD9-9EBA-0B63B1DA6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594" y="1619264"/>
            <a:ext cx="6958063" cy="4332649"/>
          </a:xfrm>
          <a:prstGeom prst="rect">
            <a:avLst/>
          </a:prstGeom>
        </p:spPr>
      </p:pic>
    </p:spTree>
    <p:extLst>
      <p:ext uri="{BB962C8B-B14F-4D97-AF65-F5344CB8AC3E}">
        <p14:creationId xmlns:p14="http://schemas.microsoft.com/office/powerpoint/2010/main" val="57683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3A1E1-6E64-4299-94C8-3D6762B0C062}"/>
              </a:ext>
            </a:extLst>
          </p:cNvPr>
          <p:cNvSpPr>
            <a:spLocks noGrp="1"/>
          </p:cNvSpPr>
          <p:nvPr>
            <p:ph type="title"/>
          </p:nvPr>
        </p:nvSpPr>
        <p:spPr/>
        <p:txBody>
          <a:bodyPr/>
          <a:lstStyle/>
          <a:p>
            <a:r>
              <a:rPr kumimoji="1" lang="ja-JP" altLang="en-US" dirty="0"/>
              <a:t>検証している性質</a:t>
            </a:r>
          </a:p>
        </p:txBody>
      </p:sp>
      <p:sp>
        <p:nvSpPr>
          <p:cNvPr id="3" name="コンテンツ プレースホルダー 2">
            <a:extLst>
              <a:ext uri="{FF2B5EF4-FFF2-40B4-BE49-F238E27FC236}">
                <a16:creationId xmlns:a16="http://schemas.microsoft.com/office/drawing/2014/main" id="{56BBFB3B-B2F7-4C1A-A99F-77E239818174}"/>
              </a:ext>
            </a:extLst>
          </p:cNvPr>
          <p:cNvSpPr>
            <a:spLocks noGrp="1"/>
          </p:cNvSpPr>
          <p:nvPr>
            <p:ph idx="1"/>
          </p:nvPr>
        </p:nvSpPr>
        <p:spPr/>
        <p:txBody>
          <a:bodyPr>
            <a:normAutofit/>
          </a:bodyPr>
          <a:lstStyle/>
          <a:p>
            <a:pPr>
              <a:lnSpc>
                <a:spcPct val="130000"/>
              </a:lnSpc>
            </a:pPr>
            <a:r>
              <a:rPr lang="en-US" altLang="ja-JP" dirty="0"/>
              <a:t>JK</a:t>
            </a:r>
            <a:r>
              <a:rPr lang="ja-JP" altLang="en-US" dirty="0"/>
              <a:t>がお金をおっさんから受け取ったならば、その前におっさんがお金を</a:t>
            </a:r>
            <a:r>
              <a:rPr lang="en-US" altLang="ja-JP" dirty="0"/>
              <a:t>JK</a:t>
            </a:r>
            <a:r>
              <a:rPr lang="ja-JP" altLang="en-US" dirty="0"/>
              <a:t>に送ったか</a:t>
            </a:r>
            <a:endParaRPr lang="en-US" altLang="ja-JP" dirty="0"/>
          </a:p>
          <a:p>
            <a:pPr>
              <a:lnSpc>
                <a:spcPct val="130000"/>
              </a:lnSpc>
            </a:pPr>
            <a:r>
              <a:rPr lang="en-US" altLang="ja-JP" dirty="0"/>
              <a:t>JK</a:t>
            </a:r>
            <a:r>
              <a:rPr lang="ja-JP" altLang="en-US" dirty="0"/>
              <a:t>が店員から学生証に対するレシートを受け取ったならば、　その前にお店が</a:t>
            </a:r>
            <a:r>
              <a:rPr lang="en-US" altLang="ja-JP" dirty="0"/>
              <a:t>JK</a:t>
            </a:r>
            <a:r>
              <a:rPr lang="ja-JP" altLang="en-US" dirty="0"/>
              <a:t>へ学生証に対応するレシートを送ったか</a:t>
            </a:r>
            <a:endParaRPr lang="en-US" altLang="ja-JP" dirty="0">
              <a:solidFill>
                <a:srgbClr val="FF0000"/>
              </a:solidFill>
            </a:endParaRPr>
          </a:p>
          <a:p>
            <a:pPr>
              <a:lnSpc>
                <a:spcPct val="130000"/>
              </a:lnSpc>
            </a:pPr>
            <a:r>
              <a:rPr lang="ja-JP" altLang="en-US" dirty="0"/>
              <a:t>おっさんがレシートを</a:t>
            </a:r>
            <a:r>
              <a:rPr lang="en-US" altLang="ja-JP" dirty="0"/>
              <a:t>JK</a:t>
            </a:r>
            <a:r>
              <a:rPr lang="ja-JP" altLang="en-US" dirty="0"/>
              <a:t>から受け取ったならば、その前に</a:t>
            </a:r>
            <a:r>
              <a:rPr lang="en-US" altLang="ja-JP" dirty="0"/>
              <a:t>JK</a:t>
            </a:r>
            <a:r>
              <a:rPr lang="ja-JP" altLang="en-US" dirty="0"/>
              <a:t>が店員からレシートを受け取ったか</a:t>
            </a:r>
            <a:endParaRPr lang="en-US" altLang="ja-JP" dirty="0">
              <a:solidFill>
                <a:srgbClr val="FF0000"/>
              </a:solidFill>
            </a:endParaRPr>
          </a:p>
          <a:p>
            <a:pPr>
              <a:lnSpc>
                <a:spcPct val="130000"/>
              </a:lnSpc>
            </a:pPr>
            <a:r>
              <a:rPr lang="en-US" altLang="ja-JP" dirty="0"/>
              <a:t>failReceipt</a:t>
            </a:r>
            <a:r>
              <a:rPr lang="ja-JP" altLang="en-US" dirty="0"/>
              <a:t>（レシートが不正である）が発生するか</a:t>
            </a:r>
            <a:endParaRPr lang="en-US" altLang="ja-JP" dirty="0">
              <a:solidFill>
                <a:srgbClr val="FF0000"/>
              </a:solidFill>
            </a:endParaRPr>
          </a:p>
        </p:txBody>
      </p:sp>
    </p:spTree>
    <p:extLst>
      <p:ext uri="{BB962C8B-B14F-4D97-AF65-F5344CB8AC3E}">
        <p14:creationId xmlns:p14="http://schemas.microsoft.com/office/powerpoint/2010/main" val="145713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36E2C-755D-47EE-BCFE-615DAFC3745C}"/>
              </a:ext>
            </a:extLst>
          </p:cNvPr>
          <p:cNvSpPr>
            <a:spLocks noGrp="1"/>
          </p:cNvSpPr>
          <p:nvPr>
            <p:ph type="title"/>
          </p:nvPr>
        </p:nvSpPr>
        <p:spPr/>
        <p:txBody>
          <a:bodyPr/>
          <a:lstStyle/>
          <a:p>
            <a:r>
              <a:rPr kumimoji="1" lang="ja-JP" altLang="en-US" dirty="0"/>
              <a:t>実行結果</a:t>
            </a:r>
          </a:p>
        </p:txBody>
      </p:sp>
      <p:pic>
        <p:nvPicPr>
          <p:cNvPr id="5" name="コンテンツ プレースホルダー 4">
            <a:extLst>
              <a:ext uri="{FF2B5EF4-FFF2-40B4-BE49-F238E27FC236}">
                <a16:creationId xmlns:a16="http://schemas.microsoft.com/office/drawing/2014/main" id="{EB400823-7448-4B64-B463-2251AF028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2827"/>
            <a:ext cx="10361665" cy="3877565"/>
          </a:xfrm>
        </p:spPr>
      </p:pic>
    </p:spTree>
    <p:extLst>
      <p:ext uri="{BB962C8B-B14F-4D97-AF65-F5344CB8AC3E}">
        <p14:creationId xmlns:p14="http://schemas.microsoft.com/office/powerpoint/2010/main" val="40520348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6800</TotalTime>
  <Words>456</Words>
  <Application>Microsoft Office PowerPoint</Application>
  <PresentationFormat>ワイド画面</PresentationFormat>
  <Paragraphs>62</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ProVerifを用いた　　　　　プロトコルの検証</vt:lpstr>
      <vt:lpstr>研究背景</vt:lpstr>
      <vt:lpstr>フォーマルメソッドとは</vt:lpstr>
      <vt:lpstr>研究目的</vt:lpstr>
      <vt:lpstr>ProVerifを用いた研究例</vt:lpstr>
      <vt:lpstr>JK-おっさんプロトコル</vt:lpstr>
      <vt:lpstr>プロトコルの記述</vt:lpstr>
      <vt:lpstr>検証している性質</vt:lpstr>
      <vt:lpstr>実行結果</vt:lpstr>
      <vt:lpstr>検証結果</vt:lpstr>
      <vt:lpstr>今後の予定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ProVerifを用いたプロトコルの検証</dc:title>
  <dc:creator>河合 悠斗</dc:creator>
  <cp:lastModifiedBy>河合 悠斗</cp:lastModifiedBy>
  <cp:revision>44</cp:revision>
  <dcterms:created xsi:type="dcterms:W3CDTF">2021-01-09T06:24:32Z</dcterms:created>
  <dcterms:modified xsi:type="dcterms:W3CDTF">2021-01-22T06:28:57Z</dcterms:modified>
</cp:coreProperties>
</file>