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309" r:id="rId4"/>
    <p:sldId id="273" r:id="rId5"/>
    <p:sldId id="285" r:id="rId6"/>
    <p:sldId id="310" r:id="rId7"/>
    <p:sldId id="311" r:id="rId8"/>
    <p:sldId id="260" r:id="rId9"/>
    <p:sldId id="264" r:id="rId10"/>
    <p:sldId id="293" r:id="rId11"/>
    <p:sldId id="265" r:id="rId12"/>
    <p:sldId id="259" r:id="rId13"/>
    <p:sldId id="261"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河合 悠斗" initials="河合" lastIdx="1" clrIdx="0">
    <p:extLst>
      <p:ext uri="{19B8F6BF-5375-455C-9EA6-DF929625EA0E}">
        <p15:presenceInfo xmlns:p15="http://schemas.microsoft.com/office/powerpoint/2012/main" userId="6f77ffdd62adbb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3063" autoAdjust="0"/>
  </p:normalViewPr>
  <p:slideViewPr>
    <p:cSldViewPr snapToGrid="0">
      <p:cViewPr varScale="1">
        <p:scale>
          <a:sx n="56" d="100"/>
          <a:sy n="56" d="100"/>
        </p:scale>
        <p:origin x="10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6T20:57:00.641" idx="1">
    <p:pos x="10" y="10"/>
    <p:text>o-</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484AA-B46B-4D50-BDFF-A537ED93B186}"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A87C4-1560-47D4-80B6-18BB40D2AB32}" type="slidenum">
              <a:rPr kumimoji="1" lang="ja-JP" altLang="en-US" smtClean="0"/>
              <a:t>‹#›</a:t>
            </a:fld>
            <a:endParaRPr kumimoji="1" lang="ja-JP" altLang="en-US"/>
          </a:p>
        </p:txBody>
      </p:sp>
    </p:spTree>
    <p:extLst>
      <p:ext uri="{BB962C8B-B14F-4D97-AF65-F5344CB8AC3E}">
        <p14:creationId xmlns:p14="http://schemas.microsoft.com/office/powerpoint/2010/main" val="2448531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ProVerif</a:t>
            </a:r>
            <a:r>
              <a:rPr kumimoji="1" lang="ja-JP" altLang="en-US" dirty="0"/>
              <a:t>を用いた</a:t>
            </a:r>
            <a:r>
              <a:rPr kumimoji="1" lang="en-US" altLang="ja-JP" dirty="0"/>
              <a:t>Bluetooth</a:t>
            </a:r>
            <a:r>
              <a:rPr kumimoji="1" lang="ja-JP" altLang="en-US" dirty="0"/>
              <a:t>のセキュアシンプルペアリングの検証と題しまして塚田研究室の河合悠斗が発表させていただきます。</a:t>
            </a:r>
            <a:endParaRPr kumimoji="1" lang="en-US" altLang="ja-JP" dirty="0"/>
          </a:p>
          <a:p>
            <a:r>
              <a:rPr kumimoji="1" lang="ja-JP" altLang="en-US" dirty="0"/>
              <a:t>よろしくお願いします。</a:t>
            </a:r>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1</a:t>
            </a:fld>
            <a:endParaRPr kumimoji="1" lang="ja-JP" altLang="en-US"/>
          </a:p>
        </p:txBody>
      </p:sp>
    </p:spTree>
    <p:extLst>
      <p:ext uri="{BB962C8B-B14F-4D97-AF65-F5344CB8AC3E}">
        <p14:creationId xmlns:p14="http://schemas.microsoft.com/office/powerpoint/2010/main" val="140137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フェーズ２では４つのモードが規定されていて端末が持つユーザインターフェース</a:t>
            </a:r>
            <a:r>
              <a:rPr kumimoji="1" lang="en-US" altLang="ja-JP" dirty="0"/>
              <a:t>I/O</a:t>
            </a:r>
            <a:r>
              <a:rPr kumimoji="1" lang="ja-JP" altLang="en-US" dirty="0"/>
              <a:t>によって使用されるモードが選択されます。その中でも代表的なモードが</a:t>
            </a:r>
            <a:r>
              <a:rPr kumimoji="1" lang="en-US" altLang="ja-JP" dirty="0"/>
              <a:t>Numeric Comparison</a:t>
            </a:r>
            <a:r>
              <a:rPr kumimoji="1" lang="ja-JP" altLang="en-US" dirty="0"/>
              <a:t>モードと</a:t>
            </a:r>
            <a:r>
              <a:rPr kumimoji="1" lang="en-US" altLang="ja-JP" dirty="0"/>
              <a:t>Passkey Entry</a:t>
            </a:r>
            <a:r>
              <a:rPr kumimoji="1" lang="ja-JP" altLang="en-US" dirty="0"/>
              <a:t>モードです。</a:t>
            </a:r>
            <a:r>
              <a:rPr kumimoji="1" lang="en-US" altLang="ja-JP" dirty="0"/>
              <a:t>Numeric Comparison</a:t>
            </a:r>
            <a:r>
              <a:rPr kumimoji="1" lang="ja-JP" altLang="en-US" dirty="0"/>
              <a:t>モードではマスター側とデバイス側で表示された数値を比較して一致確認をします。表示機能のみ持つデバイスで使用され、例えばパソコンとプリンターで利用されます。</a:t>
            </a:r>
            <a:r>
              <a:rPr kumimoji="1" lang="en-US" altLang="ja-JP" dirty="0"/>
              <a:t>Passkey</a:t>
            </a:r>
            <a:r>
              <a:rPr kumimoji="1" lang="ja-JP" altLang="en-US" dirty="0"/>
              <a:t> </a:t>
            </a:r>
            <a:r>
              <a:rPr kumimoji="1" lang="en-US" altLang="ja-JP" dirty="0"/>
              <a:t>entry</a:t>
            </a:r>
            <a:r>
              <a:rPr kumimoji="1" lang="ja-JP" altLang="en-US" dirty="0"/>
              <a:t>モードはマスター側で表示されたパスキーをデバイスに入力して認証します。キーボードなど入力機能のみ持つデバイスで使用され、例えばテザリングがあります。ちなみに</a:t>
            </a:r>
            <a:r>
              <a:rPr kumimoji="1" lang="en-US" altLang="ja-JP" dirty="0"/>
              <a:t>Numeri comparison</a:t>
            </a:r>
            <a:r>
              <a:rPr kumimoji="1" lang="ja-JP" altLang="en-US" dirty="0"/>
              <a:t>モードと</a:t>
            </a:r>
            <a:r>
              <a:rPr kumimoji="1" lang="en-US" altLang="ja-JP" dirty="0" err="1"/>
              <a:t>passkeyentry</a:t>
            </a:r>
            <a:r>
              <a:rPr kumimoji="1" lang="ja-JP" altLang="en-US" dirty="0"/>
              <a:t>モードはともに中間者攻撃の脆弱性があります。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138BE4E-D95E-4422-A053-633F163AFF33}" type="slidenum">
              <a:rPr kumimoji="1" lang="ja-JP" altLang="en-US" smtClean="0"/>
              <a:t>10</a:t>
            </a:fld>
            <a:endParaRPr kumimoji="1" lang="ja-JP" altLang="en-US"/>
          </a:p>
        </p:txBody>
      </p:sp>
    </p:spTree>
    <p:extLst>
      <p:ext uri="{BB962C8B-B14F-4D97-AF65-F5344CB8AC3E}">
        <p14:creationId xmlns:p14="http://schemas.microsoft.com/office/powerpoint/2010/main" val="46037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フェーズ３では共有したすべての値が端末間で正しく共有できていることを検証します。フェーズ４ではリンクキーを生成し、フェーズ５で認証、暗号化を行います。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11</a:t>
            </a:fld>
            <a:endParaRPr kumimoji="1" lang="ja-JP" altLang="en-US"/>
          </a:p>
        </p:txBody>
      </p:sp>
    </p:spTree>
    <p:extLst>
      <p:ext uri="{BB962C8B-B14F-4D97-AF65-F5344CB8AC3E}">
        <p14:creationId xmlns:p14="http://schemas.microsoft.com/office/powerpoint/2010/main" val="2299373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関連研究は</a:t>
            </a:r>
            <a:r>
              <a:rPr kumimoji="1" lang="en-US" altLang="ja-JP" dirty="0" err="1"/>
              <a:t>ProVerif</a:t>
            </a:r>
            <a:r>
              <a:rPr kumimoji="1" lang="ja-JP" altLang="en-US" dirty="0"/>
              <a:t>を用いた</a:t>
            </a:r>
            <a:r>
              <a:rPr kumimoji="1" lang="en-US" altLang="ja-JP" dirty="0"/>
              <a:t>Bluetooth</a:t>
            </a:r>
            <a:r>
              <a:rPr kumimoji="1" lang="ja-JP" altLang="en-US" dirty="0"/>
              <a:t>のセキュアシンプルペアリングの形式的検証です。</a:t>
            </a:r>
            <a:endParaRPr kumimoji="1" lang="en-US" altLang="ja-JP" dirty="0"/>
          </a:p>
          <a:p>
            <a:endParaRPr kumimoji="1" lang="en-US" altLang="ja-JP" dirty="0"/>
          </a:p>
          <a:p>
            <a:r>
              <a:rPr kumimoji="1" lang="ja-JP" altLang="en-US" dirty="0"/>
              <a:t>内容は</a:t>
            </a:r>
            <a:r>
              <a:rPr kumimoji="1" lang="en-US" altLang="ja-JP" dirty="0"/>
              <a:t>yeh</a:t>
            </a:r>
            <a:r>
              <a:rPr kumimoji="1" lang="ja-JP" altLang="en-US" dirty="0"/>
              <a:t>らが改良したセキュアシンプルペアリングの</a:t>
            </a:r>
            <a:r>
              <a:rPr kumimoji="1" lang="en-US" altLang="ja-JP" dirty="0"/>
              <a:t>Numeric Comparison</a:t>
            </a:r>
            <a:r>
              <a:rPr kumimoji="1" lang="ja-JP" altLang="en-US" dirty="0"/>
              <a:t>モードを</a:t>
            </a:r>
            <a:r>
              <a:rPr kumimoji="1" lang="en-US" altLang="ja-JP" dirty="0" err="1"/>
              <a:t>ProVerif</a:t>
            </a:r>
            <a:r>
              <a:rPr kumimoji="1" lang="ja-JP" altLang="en-US" dirty="0"/>
              <a:t>を用いて検証し、中間者攻撃が発見されました。</a:t>
            </a:r>
            <a:endParaRPr kumimoji="1" lang="en-US" altLang="ja-JP" dirty="0"/>
          </a:p>
          <a:p>
            <a:r>
              <a:rPr kumimoji="1" lang="ja-JP" altLang="en-US" dirty="0"/>
              <a:t>そして、著者らが改良を行った結果、中間者攻撃が不可能となりました。</a:t>
            </a:r>
            <a:endParaRPr kumimoji="1" lang="en-US" altLang="ja-JP" dirty="0"/>
          </a:p>
          <a:p>
            <a:r>
              <a:rPr kumimoji="1" lang="ja-JP" altLang="en-US" dirty="0"/>
              <a:t>そこで私は</a:t>
            </a:r>
            <a:r>
              <a:rPr kumimoji="1" lang="en-US" altLang="ja-JP" dirty="0"/>
              <a:t>Passkey Entry</a:t>
            </a:r>
            <a:r>
              <a:rPr kumimoji="1" lang="ja-JP" altLang="en-US" dirty="0"/>
              <a:t>モードの改善案に対する安全検証を行っている既存研究が私が知る限りないので安全検証しようと考えています。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12</a:t>
            </a:fld>
            <a:endParaRPr kumimoji="1" lang="ja-JP" altLang="en-US"/>
          </a:p>
        </p:txBody>
      </p:sp>
    </p:spTree>
    <p:extLst>
      <p:ext uri="{BB962C8B-B14F-4D97-AF65-F5344CB8AC3E}">
        <p14:creationId xmlns:p14="http://schemas.microsoft.com/office/powerpoint/2010/main" val="344912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まとめと今後の予定です。</a:t>
            </a:r>
            <a:endParaRPr kumimoji="1" lang="en-US" altLang="ja-JP" dirty="0"/>
          </a:p>
          <a:p>
            <a:r>
              <a:rPr kumimoji="1" lang="en-US" altLang="ja-JP" dirty="0"/>
              <a:t>Bluetooth</a:t>
            </a:r>
            <a:r>
              <a:rPr kumimoji="1" lang="ja-JP" altLang="en-US" dirty="0"/>
              <a:t>のセキュアシンプルペアリングの安全検証について調査し、</a:t>
            </a:r>
            <a:r>
              <a:rPr kumimoji="1" lang="en-US" altLang="ja-JP" dirty="0"/>
              <a:t>Numeric Comparison</a:t>
            </a:r>
            <a:r>
              <a:rPr kumimoji="1" lang="ja-JP" altLang="en-US" dirty="0"/>
              <a:t>モードについては既存研究があるものの、</a:t>
            </a:r>
            <a:r>
              <a:rPr kumimoji="1" lang="en-US" altLang="ja-JP" dirty="0"/>
              <a:t>Passkey Entry</a:t>
            </a:r>
            <a:r>
              <a:rPr kumimoji="1" lang="ja-JP" altLang="en-US" dirty="0"/>
              <a:t>モードについては未検証であると確認しました。</a:t>
            </a:r>
            <a:endParaRPr kumimoji="1" lang="en-US" altLang="ja-JP" dirty="0"/>
          </a:p>
          <a:p>
            <a:r>
              <a:rPr kumimoji="1" lang="ja-JP" altLang="en-US" dirty="0"/>
              <a:t>よって、</a:t>
            </a:r>
            <a:r>
              <a:rPr kumimoji="1" lang="en-US" altLang="ja-JP" dirty="0"/>
              <a:t>Passkey Entry</a:t>
            </a:r>
            <a:r>
              <a:rPr kumimoji="1" lang="ja-JP" altLang="en-US" dirty="0"/>
              <a:t>モードの改善案を</a:t>
            </a:r>
            <a:r>
              <a:rPr kumimoji="1" lang="en-US" altLang="ja-JP" dirty="0" err="1"/>
              <a:t>ProVerif</a:t>
            </a:r>
            <a:r>
              <a:rPr kumimoji="1" lang="ja-JP" altLang="en-US" dirty="0"/>
              <a:t>で記述し、安全検証を行っていこうと考えています。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13</a:t>
            </a:fld>
            <a:endParaRPr kumimoji="1" lang="ja-JP" altLang="en-US"/>
          </a:p>
        </p:txBody>
      </p:sp>
    </p:spTree>
    <p:extLst>
      <p:ext uri="{BB962C8B-B14F-4D97-AF65-F5344CB8AC3E}">
        <p14:creationId xmlns:p14="http://schemas.microsoft.com/office/powerpoint/2010/main" val="194474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参考文献です。ご清聴ありがとうございました。</a:t>
            </a:r>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14</a:t>
            </a:fld>
            <a:endParaRPr kumimoji="1" lang="ja-JP" altLang="en-US"/>
          </a:p>
        </p:txBody>
      </p:sp>
    </p:spTree>
    <p:extLst>
      <p:ext uri="{BB962C8B-B14F-4D97-AF65-F5344CB8AC3E}">
        <p14:creationId xmlns:p14="http://schemas.microsoft.com/office/powerpoint/2010/main" val="137128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まず、研究背景です。技術の発達により、セキュリティの重要性が増してきています。</a:t>
            </a:r>
            <a:endParaRPr kumimoji="1" lang="en-US" altLang="ja-JP" dirty="0"/>
          </a:p>
          <a:p>
            <a:r>
              <a:rPr kumimoji="1" lang="ja-JP" altLang="en-US" dirty="0"/>
              <a:t>また、</a:t>
            </a:r>
            <a:r>
              <a:rPr kumimoji="1" lang="en-US" altLang="ja-JP" dirty="0"/>
              <a:t>Bluetooth</a:t>
            </a:r>
            <a:r>
              <a:rPr kumimoji="1" lang="ja-JP" altLang="en-US" dirty="0"/>
              <a:t>のセキュアシンプルペアリングにおいて中間者攻撃に対する安全性が疑われています。</a:t>
            </a:r>
            <a:endParaRPr kumimoji="1" lang="en-US" altLang="ja-JP" dirty="0"/>
          </a:p>
          <a:p>
            <a:r>
              <a:rPr kumimoji="1" lang="ja-JP" altLang="en-US" dirty="0"/>
              <a:t>そのため、複雑なプロトコルの高度な安全性を証明するため、</a:t>
            </a:r>
            <a:r>
              <a:rPr kumimoji="1" lang="en-US" altLang="ja-JP" dirty="0" err="1"/>
              <a:t>ProVerif</a:t>
            </a:r>
            <a:r>
              <a:rPr kumimoji="1" lang="ja-JP" altLang="en-US" dirty="0"/>
              <a:t>などの自動形式検証ツールを用いた検証が行われています。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a:t>
            </a:r>
            <a:r>
              <a:rPr kumimoji="1" lang="en-US" altLang="ja-JP" dirty="0" err="1"/>
              <a:t>ProVerif</a:t>
            </a:r>
            <a:r>
              <a:rPr kumimoji="1" lang="ja-JP" altLang="en-US" dirty="0"/>
              <a:t>について説明します。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2</a:t>
            </a:fld>
            <a:endParaRPr kumimoji="1" lang="ja-JP" altLang="en-US"/>
          </a:p>
        </p:txBody>
      </p:sp>
    </p:spTree>
    <p:extLst>
      <p:ext uri="{BB962C8B-B14F-4D97-AF65-F5344CB8AC3E}">
        <p14:creationId xmlns:p14="http://schemas.microsoft.com/office/powerpoint/2010/main" val="159803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ProVerif</a:t>
            </a:r>
            <a:r>
              <a:rPr kumimoji="1" lang="ja-JP" altLang="en-US" dirty="0"/>
              <a:t>は自動形式検証ツールの</a:t>
            </a:r>
            <a:r>
              <a:rPr kumimoji="1" lang="en-US" altLang="ja-JP" dirty="0"/>
              <a:t>1</a:t>
            </a:r>
            <a:r>
              <a:rPr kumimoji="1" lang="ja-JP" altLang="en-US" dirty="0"/>
              <a:t>つで、セキュリティプロトコルの安全性を検証することができます。</a:t>
            </a:r>
            <a:endParaRPr kumimoji="1" lang="en-US" altLang="ja-JP" dirty="0"/>
          </a:p>
          <a:p>
            <a:r>
              <a:rPr kumimoji="1" lang="ja-JP" altLang="en-US" dirty="0"/>
              <a:t>プロトコルの仕様、実行モデル、実現すべき安全性を</a:t>
            </a:r>
            <a:r>
              <a:rPr kumimoji="1" lang="en-US" altLang="ja-JP" dirty="0" err="1"/>
              <a:t>ProVerif</a:t>
            </a:r>
            <a:r>
              <a:rPr kumimoji="1" lang="ja-JP" altLang="en-US" dirty="0"/>
              <a:t>の言語で記述し、</a:t>
            </a:r>
            <a:endParaRPr kumimoji="1" lang="en-US" altLang="ja-JP" dirty="0"/>
          </a:p>
          <a:p>
            <a:r>
              <a:rPr kumimoji="1" lang="en-US" altLang="ja-JP" dirty="0" err="1"/>
              <a:t>ProVerif</a:t>
            </a:r>
            <a:r>
              <a:rPr kumimoji="1" lang="ja-JP" altLang="en-US" dirty="0"/>
              <a:t>でプロトコルの実行パターンを網羅的にシミュレートし安全性が成立しているか検査します。</a:t>
            </a:r>
            <a:endParaRPr kumimoji="1" lang="en-US" altLang="ja-JP" dirty="0"/>
          </a:p>
          <a:p>
            <a:r>
              <a:rPr kumimoji="1" lang="ja-JP" altLang="en-US" dirty="0"/>
              <a:t>最後に検証結果が</a:t>
            </a:r>
            <a:r>
              <a:rPr kumimoji="1" lang="en-US" altLang="ja-JP" dirty="0"/>
              <a:t>yes</a:t>
            </a:r>
            <a:r>
              <a:rPr kumimoji="1" lang="ja-JP" altLang="en-US" dirty="0"/>
              <a:t>又は</a:t>
            </a:r>
            <a:r>
              <a:rPr kumimoji="1" lang="en-US" altLang="ja-JP" dirty="0"/>
              <a:t>no</a:t>
            </a:r>
            <a:r>
              <a:rPr kumimoji="1" lang="ja-JP" altLang="en-US" dirty="0"/>
              <a:t>で提示されます。</a:t>
            </a:r>
            <a:endParaRPr kumimoji="1" lang="en-US" altLang="ja-JP" dirty="0"/>
          </a:p>
          <a:p>
            <a:r>
              <a:rPr kumimoji="1" lang="en-US" altLang="ja-JP" dirty="0"/>
              <a:t>no</a:t>
            </a:r>
            <a:r>
              <a:rPr kumimoji="1" lang="ja-JP" altLang="en-US" dirty="0"/>
              <a:t>の場合は具体的な攻撃方法が提示されます。</a:t>
            </a:r>
          </a:p>
        </p:txBody>
      </p:sp>
      <p:sp>
        <p:nvSpPr>
          <p:cNvPr id="4" name="スライド番号プレースホルダー 3"/>
          <p:cNvSpPr>
            <a:spLocks noGrp="1"/>
          </p:cNvSpPr>
          <p:nvPr>
            <p:ph type="sldNum" sz="quarter" idx="5"/>
          </p:nvPr>
        </p:nvSpPr>
        <p:spPr/>
        <p:txBody>
          <a:bodyPr/>
          <a:lstStyle/>
          <a:p>
            <a:fld id="{3D3532E2-7AD7-4B0E-8E3C-BBC1463B6E28}" type="slidenum">
              <a:rPr kumimoji="1" lang="ja-JP" altLang="en-US" smtClean="0"/>
              <a:t>3</a:t>
            </a:fld>
            <a:endParaRPr kumimoji="1" lang="ja-JP" altLang="en-US"/>
          </a:p>
        </p:txBody>
      </p:sp>
    </p:spTree>
    <p:extLst>
      <p:ext uri="{BB962C8B-B14F-4D97-AF65-F5344CB8AC3E}">
        <p14:creationId xmlns:p14="http://schemas.microsoft.com/office/powerpoint/2010/main" val="303809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ProVerif</a:t>
            </a:r>
            <a:r>
              <a:rPr kumimoji="1" lang="ja-JP" altLang="en-US" dirty="0"/>
              <a:t>を学ぶために公開鍵暗号を用いた相互認証方式である、ニーダムシュレーダープロトコルを検証しました。</a:t>
            </a:r>
            <a:endParaRPr kumimoji="1" lang="en-US" altLang="ja-JP" dirty="0"/>
          </a:p>
          <a:p>
            <a:r>
              <a:rPr kumimoji="1" lang="ja-JP" altLang="en-US" dirty="0"/>
              <a:t>このプロトコルはユーザ</a:t>
            </a:r>
            <a:r>
              <a:rPr kumimoji="1" lang="en-US" altLang="ja-JP" dirty="0"/>
              <a:t>A</a:t>
            </a:r>
            <a:r>
              <a:rPr kumimoji="1" lang="ja-JP" altLang="en-US" dirty="0"/>
              <a:t>と</a:t>
            </a:r>
            <a:r>
              <a:rPr kumimoji="1" lang="en-US" altLang="ja-JP" dirty="0"/>
              <a:t>B</a:t>
            </a:r>
            <a:r>
              <a:rPr kumimoji="1" lang="ja-JP" altLang="en-US" dirty="0"/>
              <a:t>がお互いの秘密鍵と公開鍵を用いて、通信を行うことで自分自身だけが知りうる秘密であるノンスを共有し、相互認証を行うというものです。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DDC2E6CA-3B5D-471C-BA0C-5CC506CD65B3}" type="slidenum">
              <a:rPr kumimoji="1" lang="ja-JP" altLang="en-US" smtClean="0"/>
              <a:t>4</a:t>
            </a:fld>
            <a:endParaRPr kumimoji="1" lang="ja-JP" altLang="en-US"/>
          </a:p>
        </p:txBody>
      </p:sp>
    </p:spTree>
    <p:extLst>
      <p:ext uri="{BB962C8B-B14F-4D97-AF65-F5344CB8AC3E}">
        <p14:creationId xmlns:p14="http://schemas.microsoft.com/office/powerpoint/2010/main" val="186023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ニーダムシュレーダープロトコルの発表後から</a:t>
            </a:r>
            <a:r>
              <a:rPr kumimoji="1" lang="en-US" altLang="ja-JP" dirty="0"/>
              <a:t>17</a:t>
            </a:r>
            <a:r>
              <a:rPr kumimoji="1" lang="ja-JP" altLang="en-US" dirty="0"/>
              <a:t>年後に、このプロトコルには中間者攻撃に対する脆弱性があることが発見されました。</a:t>
            </a:r>
            <a:endParaRPr kumimoji="1" lang="en-US" altLang="ja-JP" dirty="0"/>
          </a:p>
          <a:p>
            <a:r>
              <a:rPr kumimoji="1" lang="en-US" altLang="ja-JP" dirty="0"/>
              <a:t>A</a:t>
            </a:r>
            <a:r>
              <a:rPr kumimoji="1" lang="ja-JP" altLang="en-US" dirty="0"/>
              <a:t>、</a:t>
            </a:r>
            <a:r>
              <a:rPr kumimoji="1" lang="en-US" altLang="ja-JP" dirty="0"/>
              <a:t>B</a:t>
            </a:r>
            <a:r>
              <a:rPr kumimoji="1" lang="ja-JP" altLang="en-US" dirty="0"/>
              <a:t>間に攻撃者</a:t>
            </a:r>
            <a:r>
              <a:rPr kumimoji="1" lang="en-US" altLang="ja-JP" dirty="0"/>
              <a:t>C</a:t>
            </a:r>
            <a:r>
              <a:rPr kumimoji="1" lang="ja-JP" altLang="en-US" dirty="0"/>
              <a:t>がはいることでこのような形で通信します。</a:t>
            </a:r>
            <a:r>
              <a:rPr kumimoji="1" lang="en-US" altLang="ja-JP" dirty="0"/>
              <a:t>C</a:t>
            </a:r>
            <a:r>
              <a:rPr kumimoji="1" lang="ja-JP" altLang="en-US" dirty="0"/>
              <a:t>は</a:t>
            </a:r>
            <a:r>
              <a:rPr kumimoji="1" lang="en-US" altLang="ja-JP" dirty="0"/>
              <a:t>A</a:t>
            </a:r>
            <a:r>
              <a:rPr kumimoji="1" lang="ja-JP" altLang="en-US" dirty="0"/>
              <a:t>と正常に通信する過程で</a:t>
            </a:r>
            <a:r>
              <a:rPr kumimoji="1" lang="en-US" altLang="ja-JP" dirty="0"/>
              <a:t>A</a:t>
            </a:r>
            <a:r>
              <a:rPr kumimoji="1" lang="ja-JP" altLang="en-US" dirty="0"/>
              <a:t>になりすますための情報を揃えることができてしまいます。この情報を用いて</a:t>
            </a:r>
            <a:r>
              <a:rPr kumimoji="1" lang="en-US" altLang="ja-JP" dirty="0"/>
              <a:t>C</a:t>
            </a:r>
            <a:r>
              <a:rPr kumimoji="1" lang="ja-JP" altLang="en-US" dirty="0"/>
              <a:t>は</a:t>
            </a:r>
            <a:r>
              <a:rPr kumimoji="1" lang="en-US" altLang="ja-JP" dirty="0"/>
              <a:t>B</a:t>
            </a:r>
            <a:r>
              <a:rPr kumimoji="1" lang="ja-JP" altLang="en-US" dirty="0"/>
              <a:t>に対して</a:t>
            </a:r>
            <a:r>
              <a:rPr kumimoji="1" lang="en-US" altLang="ja-JP" dirty="0"/>
              <a:t>A</a:t>
            </a:r>
            <a:r>
              <a:rPr kumimoji="1" lang="ja-JP" altLang="en-US" dirty="0"/>
              <a:t>になりすますことができます。これが中間者攻撃の仕組みです。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E6CA-3B5D-471C-BA0C-5CC506CD65B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85350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それを</a:t>
            </a:r>
            <a:r>
              <a:rPr kumimoji="1" lang="en-US" altLang="ja-JP" dirty="0" err="1"/>
              <a:t>ProVerif</a:t>
            </a:r>
            <a:r>
              <a:rPr kumimoji="1" lang="ja-JP" altLang="en-US" dirty="0"/>
              <a:t>によって検証を行いました。</a:t>
            </a:r>
            <a:endParaRPr kumimoji="1" lang="en-US" altLang="ja-JP" dirty="0"/>
          </a:p>
          <a:p>
            <a:r>
              <a:rPr kumimoji="1" lang="ja-JP" altLang="en-US" dirty="0"/>
              <a:t>この図は</a:t>
            </a:r>
            <a:r>
              <a:rPr kumimoji="1" lang="en-US" altLang="ja-JP" dirty="0" err="1"/>
              <a:t>ProVerif</a:t>
            </a:r>
            <a:r>
              <a:rPr kumimoji="1" lang="ja-JP" altLang="en-US" dirty="0"/>
              <a:t>で記述したクエリーの部分です。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6</a:t>
            </a:fld>
            <a:endParaRPr kumimoji="1" lang="ja-JP" altLang="en-US"/>
          </a:p>
        </p:txBody>
      </p:sp>
    </p:spTree>
    <p:extLst>
      <p:ext uri="{BB962C8B-B14F-4D97-AF65-F5344CB8AC3E}">
        <p14:creationId xmlns:p14="http://schemas.microsoft.com/office/powerpoint/2010/main" val="403426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一部ですが結果はこういった形で表示され、中間者攻撃を検出することができました。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7</a:t>
            </a:fld>
            <a:endParaRPr kumimoji="1" lang="ja-JP" altLang="en-US"/>
          </a:p>
        </p:txBody>
      </p:sp>
    </p:spTree>
    <p:extLst>
      <p:ext uri="{BB962C8B-B14F-4D97-AF65-F5344CB8AC3E}">
        <p14:creationId xmlns:p14="http://schemas.microsoft.com/office/powerpoint/2010/main" val="585639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研究目的ですが、</a:t>
            </a:r>
            <a:endParaRPr kumimoji="1" lang="en-US" altLang="ja-JP" dirty="0"/>
          </a:p>
          <a:p>
            <a:r>
              <a:rPr kumimoji="1" lang="en-US" altLang="ja-JP" dirty="0" err="1"/>
              <a:t>ProVerif</a:t>
            </a:r>
            <a:r>
              <a:rPr kumimoji="1" lang="ja-JP" altLang="en-US" dirty="0"/>
              <a:t>を用いて</a:t>
            </a:r>
            <a:r>
              <a:rPr kumimoji="1" lang="en-US" altLang="ja-JP" dirty="0"/>
              <a:t>Bluetooth</a:t>
            </a:r>
            <a:r>
              <a:rPr kumimoji="1" lang="ja-JP" altLang="en-US" dirty="0"/>
              <a:t>のセキュアシンプルペアリングの安全検証を行うことです。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8</a:t>
            </a:fld>
            <a:endParaRPr kumimoji="1" lang="ja-JP" altLang="en-US"/>
          </a:p>
        </p:txBody>
      </p:sp>
    </p:spTree>
    <p:extLst>
      <p:ext uri="{BB962C8B-B14F-4D97-AF65-F5344CB8AC3E}">
        <p14:creationId xmlns:p14="http://schemas.microsoft.com/office/powerpoint/2010/main" val="213676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そのセキュアシンプルペアリングとはマスター側とデバイス側同士が通信可能な状態にするために端末間で相互認証し、関連付けを行うことです。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流れについて説明していきます。</a:t>
            </a:r>
            <a:r>
              <a:rPr kumimoji="1" lang="en-US" altLang="ja-JP" dirty="0"/>
              <a:t>SSP</a:t>
            </a:r>
            <a:r>
              <a:rPr kumimoji="1" lang="ja-JP" altLang="en-US" dirty="0"/>
              <a:t>は５つのフェーズからできています。まず、フェーズ１では楕円曲線ディフィーヘルマン鍵によって公開鍵を共有し、フェーズ２ではフェーズ３，４で用いられる値を共有します。</a:t>
            </a:r>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9</a:t>
            </a:fld>
            <a:endParaRPr kumimoji="1" lang="ja-JP" altLang="en-US"/>
          </a:p>
        </p:txBody>
      </p:sp>
    </p:spTree>
    <p:extLst>
      <p:ext uri="{BB962C8B-B14F-4D97-AF65-F5344CB8AC3E}">
        <p14:creationId xmlns:p14="http://schemas.microsoft.com/office/powerpoint/2010/main" val="309816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866C3-B06B-4DC9-B0A0-F8D0B35EDF4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0FF1A-0AAF-4ABB-BD83-0163A6D48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21DAC12-2A25-4CF4-96C9-3C0A18BC018B}"/>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E8137335-0B26-4A05-AB19-E8C9A91A21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66660-2C32-45E6-9A31-F4A20F43C6A6}"/>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175254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2B9DD-306E-4CA7-B801-9810DD042AA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5636CE-1F6A-48F8-8E28-F1E4BD942F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CE030D-96AF-4A18-B28D-41AF69BF47F1}"/>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59D586C9-CF3F-48A3-8EA5-28B38161A6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B0C3A-BCE2-4296-B7DA-40AAFF8BD8F6}"/>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108314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ACE7A6-F455-46C8-9705-73974FF112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23DAD5-2441-4EC4-AE0A-67707FF48E9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87FB8E-8E80-429C-A82B-39B23F2DB7DC}"/>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3AD16529-7268-4129-A5AE-3906D8D241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A7370F-FB6B-4A2B-B94E-F3BE43279F16}"/>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392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D7DF6-55D6-4144-9163-FD2CFFA662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6808DC-9F32-4B82-8092-B09ECEAB57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AC2268-6EA9-4581-BE41-9ADCA89D9845}"/>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20205B7D-175B-4445-81D9-0727D6FEDA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10DF2B-BCB6-48B5-9B8E-78692A270DEB}"/>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320755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799DB-73EB-499C-B8BF-5F828387AD0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26385B-21B7-40C1-91EA-A2D68780A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25E4897-8E71-408C-826B-215491B0AE3F}"/>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7B1D75C7-F175-47CA-A622-9300ECC547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6FB2A8-9262-4936-B8B7-5390B62BC2B6}"/>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317714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2FC6D1-159F-4CCB-8BCB-0DFE1ACA1D9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4F483C-763C-4102-B5A9-B74A35A5585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A16BD55-A7A3-4C95-9F4B-20120B5E57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6FBF6A-C496-45E3-B36F-F817270FB9C5}"/>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EF34ECD5-6E6A-490B-AC46-968FF133D4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D25E0C-ABB9-4E0C-BD78-63DEB22B7D3F}"/>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29203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D528C-8CB1-4910-9CF5-D74D61D96C0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0C83AA-A3C2-4BF2-93B6-C8748A5E7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25E9D9-C32E-4CF5-8426-99804793EF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DBF724-9AB1-4D29-B8C9-77908CF56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25BA68-1BE9-427A-AD5A-3CB9F4F865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ACEB9D4-2E60-4AE3-BE79-1102D47DDBDD}"/>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8" name="フッター プレースホルダー 7">
            <a:extLst>
              <a:ext uri="{FF2B5EF4-FFF2-40B4-BE49-F238E27FC236}">
                <a16:creationId xmlns:a16="http://schemas.microsoft.com/office/drawing/2014/main" id="{FA9E3916-719B-4AEF-B283-2709396837B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DF4603-05B0-4E2A-BF99-BCB4517CCC17}"/>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361941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25A71-84E5-445A-896F-2F07019A9F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E26832-D60C-42FA-A2F5-1EAFB83C37D8}"/>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4" name="フッター プレースホルダー 3">
            <a:extLst>
              <a:ext uri="{FF2B5EF4-FFF2-40B4-BE49-F238E27FC236}">
                <a16:creationId xmlns:a16="http://schemas.microsoft.com/office/drawing/2014/main" id="{A4E12AD4-4D65-4927-B3FD-3D7E84C8DC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14D378-5D5C-435B-ABF1-6C20042942E8}"/>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186749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1E47E8-38F1-44BF-A4FD-8C4E768C2643}"/>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3" name="フッター プレースホルダー 2">
            <a:extLst>
              <a:ext uri="{FF2B5EF4-FFF2-40B4-BE49-F238E27FC236}">
                <a16:creationId xmlns:a16="http://schemas.microsoft.com/office/drawing/2014/main" id="{824E8C0B-7F75-45ED-B9B8-B61D107427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DAA1B-7005-4426-9DDC-C25F27E53411}"/>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297137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20BC3-69C7-490B-8E3B-FACE519ADC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552FB3-FCDD-4AF5-8E70-6BE511E7F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91F17EF-9A20-46AE-915E-7120E57B4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C8AA300-8736-494B-922A-AE730453AC4F}"/>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23FAC995-2B00-4CD2-BE4C-0FC2AF5651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0AEBB-E10C-403A-BAC8-BF40310009D8}"/>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153943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7E458-AE67-49F4-B7C5-E4EDFEE48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38FC91-BE7F-45B0-A54E-80ED3DEF4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6D655D-CA41-450F-A0C3-3F3A44026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6C631A-D9FA-44BA-8705-9D9409CD0C2F}"/>
              </a:ext>
            </a:extLst>
          </p:cNvPr>
          <p:cNvSpPr>
            <a:spLocks noGrp="1"/>
          </p:cNvSpPr>
          <p:nvPr>
            <p:ph type="dt" sz="half" idx="10"/>
          </p:nvPr>
        </p:nvSpPr>
        <p:spPr/>
        <p:txBody>
          <a:bodyPr/>
          <a:lstStyle/>
          <a:p>
            <a:fld id="{9FB2AF31-FA12-41C3-A02A-45547AE2145D}"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ED199F5E-2F15-4E0D-9DA5-DC8353ED38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B7C05F-44B0-4125-B1B1-7F2792C574E5}"/>
              </a:ext>
            </a:extLst>
          </p:cNvPr>
          <p:cNvSpPr>
            <a:spLocks noGrp="1"/>
          </p:cNvSpPr>
          <p:nvPr>
            <p:ph type="sldNum" sz="quarter" idx="12"/>
          </p:nvPr>
        </p:nvSpPr>
        <p:spPr/>
        <p:txBody>
          <a:body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357080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51B8CBE-88FE-4CDE-AFF7-4E6B3C44F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484353-0CCE-414C-A9B9-CA52A2B3E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CD1E2C-1B88-42FD-B761-1A65BB0D7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2AF31-FA12-41C3-A02A-45547AE2145D}"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72B39E8B-DC8B-4FC9-9603-72F208DA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6897AC5-F02E-4A1A-8352-D009B6869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6942-D82D-4132-B8BC-460F2077D44B}" type="slidenum">
              <a:rPr kumimoji="1" lang="ja-JP" altLang="en-US" smtClean="0"/>
              <a:t>‹#›</a:t>
            </a:fld>
            <a:endParaRPr kumimoji="1" lang="ja-JP" altLang="en-US"/>
          </a:p>
        </p:txBody>
      </p:sp>
    </p:spTree>
    <p:extLst>
      <p:ext uri="{BB962C8B-B14F-4D97-AF65-F5344CB8AC3E}">
        <p14:creationId xmlns:p14="http://schemas.microsoft.com/office/powerpoint/2010/main" val="2041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rosecco.gforge.inria.fr/personal/bblanche/proverif/manual.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892B4-9110-41CD-8366-9A8B57C89507}"/>
              </a:ext>
            </a:extLst>
          </p:cNvPr>
          <p:cNvSpPr>
            <a:spLocks noGrp="1"/>
          </p:cNvSpPr>
          <p:nvPr>
            <p:ph type="ctrTitle"/>
          </p:nvPr>
        </p:nvSpPr>
        <p:spPr>
          <a:xfrm>
            <a:off x="171450" y="1122363"/>
            <a:ext cx="11510010" cy="2387600"/>
          </a:xfrm>
        </p:spPr>
        <p:txBody>
          <a:bodyPr>
            <a:normAutofit fontScale="90000"/>
          </a:bodyPr>
          <a:lstStyle/>
          <a:p>
            <a:r>
              <a:rPr kumimoji="1" lang="en-US" altLang="ja-JP" dirty="0" err="1"/>
              <a:t>ProVerif</a:t>
            </a:r>
            <a:r>
              <a:rPr kumimoji="1" lang="ja-JP" altLang="en-US" dirty="0"/>
              <a:t>を用いた</a:t>
            </a:r>
            <a:r>
              <a:rPr kumimoji="1" lang="en-US" altLang="ja-JP" dirty="0"/>
              <a:t>Bluetooth</a:t>
            </a:r>
            <a:r>
              <a:rPr kumimoji="1" lang="ja-JP" altLang="en-US" dirty="0"/>
              <a:t>の　　　セキュアシンプルペアリングの検証</a:t>
            </a:r>
          </a:p>
        </p:txBody>
      </p:sp>
      <p:sp>
        <p:nvSpPr>
          <p:cNvPr id="3" name="字幕 2">
            <a:extLst>
              <a:ext uri="{FF2B5EF4-FFF2-40B4-BE49-F238E27FC236}">
                <a16:creationId xmlns:a16="http://schemas.microsoft.com/office/drawing/2014/main" id="{04896765-819B-465A-8B21-CE6137E67C97}"/>
              </a:ext>
            </a:extLst>
          </p:cNvPr>
          <p:cNvSpPr>
            <a:spLocks noGrp="1"/>
          </p:cNvSpPr>
          <p:nvPr>
            <p:ph type="subTitle" idx="1"/>
          </p:nvPr>
        </p:nvSpPr>
        <p:spPr/>
        <p:txBody>
          <a:bodyPr/>
          <a:lstStyle/>
          <a:p>
            <a:pPr algn="r"/>
            <a:r>
              <a:rPr lang="ja-JP" altLang="en-US" dirty="0"/>
              <a:t>理工学部理工学科　情報ネット・メディアコース</a:t>
            </a:r>
            <a:endParaRPr lang="en-US" altLang="ja-JP" dirty="0"/>
          </a:p>
          <a:p>
            <a:pPr algn="r"/>
            <a:r>
              <a:rPr lang="ja-JP" altLang="en-US" dirty="0"/>
              <a:t>塚田研究室　</a:t>
            </a:r>
            <a:r>
              <a:rPr lang="en-US" altLang="ja-JP" dirty="0"/>
              <a:t>218K6023</a:t>
            </a:r>
            <a:r>
              <a:rPr lang="ja-JP" altLang="en-US" dirty="0"/>
              <a:t>　河合悠斗</a:t>
            </a:r>
          </a:p>
        </p:txBody>
      </p:sp>
    </p:spTree>
    <p:extLst>
      <p:ext uri="{BB962C8B-B14F-4D97-AF65-F5344CB8AC3E}">
        <p14:creationId xmlns:p14="http://schemas.microsoft.com/office/powerpoint/2010/main" val="37811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F76E2-539E-46DE-B790-9F0D0C0F5C91}"/>
              </a:ext>
            </a:extLst>
          </p:cNvPr>
          <p:cNvSpPr>
            <a:spLocks noGrp="1"/>
          </p:cNvSpPr>
          <p:nvPr>
            <p:ph type="title"/>
          </p:nvPr>
        </p:nvSpPr>
        <p:spPr/>
        <p:txBody>
          <a:bodyPr/>
          <a:lstStyle/>
          <a:p>
            <a:r>
              <a:rPr kumimoji="1" lang="ja-JP" altLang="en-US" dirty="0"/>
              <a:t>フェーズ②（認証ステージ１）</a:t>
            </a:r>
          </a:p>
        </p:txBody>
      </p:sp>
      <p:sp>
        <p:nvSpPr>
          <p:cNvPr id="3" name="コンテンツ プレースホルダー 2">
            <a:extLst>
              <a:ext uri="{FF2B5EF4-FFF2-40B4-BE49-F238E27FC236}">
                <a16:creationId xmlns:a16="http://schemas.microsoft.com/office/drawing/2014/main" id="{FC324788-67CE-436D-9DD3-D19F183F14A7}"/>
              </a:ext>
            </a:extLst>
          </p:cNvPr>
          <p:cNvSpPr>
            <a:spLocks noGrp="1"/>
          </p:cNvSpPr>
          <p:nvPr>
            <p:ph idx="1"/>
          </p:nvPr>
        </p:nvSpPr>
        <p:spPr>
          <a:xfrm>
            <a:off x="838200" y="1474470"/>
            <a:ext cx="10515600" cy="4702493"/>
          </a:xfrm>
        </p:spPr>
        <p:txBody>
          <a:bodyPr>
            <a:normAutofit/>
          </a:bodyPr>
          <a:lstStyle/>
          <a:p>
            <a:r>
              <a:rPr lang="en-US" altLang="ja-JP" dirty="0"/>
              <a:t>Numeric Comparison</a:t>
            </a:r>
            <a:r>
              <a:rPr lang="ja-JP" altLang="en-US" dirty="0"/>
              <a:t>：マスター側とデバイス側で表示された数値を比較して一致確認する。</a:t>
            </a:r>
            <a:endParaRPr lang="en-US" altLang="ja-JP" dirty="0"/>
          </a:p>
          <a:p>
            <a:pPr marL="0" indent="0">
              <a:buNone/>
            </a:pPr>
            <a:r>
              <a:rPr lang="ja-JP" altLang="en-US" dirty="0"/>
              <a:t>　例：パソコン（マスター側）とプリンター（デバイス側）</a:t>
            </a:r>
            <a:endParaRPr lang="en-US" altLang="ja-JP" dirty="0"/>
          </a:p>
          <a:p>
            <a:pPr marL="0" indent="0">
              <a:buNone/>
            </a:pPr>
            <a:endParaRPr lang="en-US" altLang="ja-JP" dirty="0"/>
          </a:p>
          <a:p>
            <a:endParaRPr lang="en-US" altLang="ja-JP" dirty="0"/>
          </a:p>
          <a:p>
            <a:r>
              <a:rPr lang="en-US" altLang="ja-JP" dirty="0"/>
              <a:t>Passkey Entry</a:t>
            </a:r>
            <a:r>
              <a:rPr lang="ja-JP" altLang="en-US" dirty="0"/>
              <a:t>：マスター側で表示されたパスキーをデバイスに入力して認証する。</a:t>
            </a:r>
            <a:endParaRPr lang="en-US" altLang="ja-JP" dirty="0"/>
          </a:p>
          <a:p>
            <a:pPr marL="0" indent="0">
              <a:buNone/>
            </a:pPr>
            <a:r>
              <a:rPr lang="ja-JP" altLang="en-US" dirty="0"/>
              <a:t>　例：テザリング</a:t>
            </a:r>
            <a:r>
              <a:rPr lang="en-US" altLang="ja-JP" dirty="0"/>
              <a:t> </a:t>
            </a:r>
          </a:p>
          <a:p>
            <a:pPr marL="0" indent="0">
              <a:buNone/>
            </a:pPr>
            <a:r>
              <a:rPr lang="ja-JP" altLang="en-US" dirty="0"/>
              <a:t>　　　スマートフォン（マスター側）とパソコン（デバイス側）</a:t>
            </a:r>
            <a:endParaRPr lang="en-US" altLang="ja-JP" dirty="0"/>
          </a:p>
        </p:txBody>
      </p:sp>
    </p:spTree>
    <p:extLst>
      <p:ext uri="{BB962C8B-B14F-4D97-AF65-F5344CB8AC3E}">
        <p14:creationId xmlns:p14="http://schemas.microsoft.com/office/powerpoint/2010/main" val="314429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9F1CE-CD34-41E0-9469-AEEE9DF58ABE}"/>
              </a:ext>
            </a:extLst>
          </p:cNvPr>
          <p:cNvSpPr>
            <a:spLocks noGrp="1"/>
          </p:cNvSpPr>
          <p:nvPr>
            <p:ph type="title"/>
          </p:nvPr>
        </p:nvSpPr>
        <p:spPr/>
        <p:txBody>
          <a:bodyPr/>
          <a:lstStyle/>
          <a:p>
            <a:r>
              <a:rPr kumimoji="1" lang="ja-JP" altLang="en-US" dirty="0"/>
              <a:t>セキュアシンプルペアリング（</a:t>
            </a:r>
            <a:r>
              <a:rPr kumimoji="1" lang="en-US" altLang="ja-JP" dirty="0"/>
              <a:t>SSP</a:t>
            </a:r>
            <a:r>
              <a:rPr kumimoji="1" lang="ja-JP" altLang="en-US" dirty="0"/>
              <a:t>）</a:t>
            </a:r>
          </a:p>
        </p:txBody>
      </p:sp>
      <p:pic>
        <p:nvPicPr>
          <p:cNvPr id="4" name="コンテンツ プレースホルダー 4" descr="概略図&#10;&#10;中程度の精度で自動的に生成された説明">
            <a:extLst>
              <a:ext uri="{FF2B5EF4-FFF2-40B4-BE49-F238E27FC236}">
                <a16:creationId xmlns:a16="http://schemas.microsoft.com/office/drawing/2014/main" id="{0D21D4EB-EC23-40E6-AD81-EF380B47BB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801" y="1690688"/>
            <a:ext cx="9890398" cy="3390763"/>
          </a:xfrm>
        </p:spPr>
      </p:pic>
      <p:sp>
        <p:nvSpPr>
          <p:cNvPr id="5" name="テキスト ボックス 4">
            <a:extLst>
              <a:ext uri="{FF2B5EF4-FFF2-40B4-BE49-F238E27FC236}">
                <a16:creationId xmlns:a16="http://schemas.microsoft.com/office/drawing/2014/main" id="{1DEDC3F5-30D4-42AD-AB8F-CF87D8B46C1B}"/>
              </a:ext>
            </a:extLst>
          </p:cNvPr>
          <p:cNvSpPr txBox="1"/>
          <p:nvPr/>
        </p:nvSpPr>
        <p:spPr>
          <a:xfrm>
            <a:off x="1150801" y="5081451"/>
            <a:ext cx="10366269" cy="646331"/>
          </a:xfrm>
          <a:prstGeom prst="rect">
            <a:avLst/>
          </a:prstGeom>
          <a:noFill/>
        </p:spPr>
        <p:txBody>
          <a:bodyPr wrap="square" rtlCol="0">
            <a:spAutoFit/>
          </a:bodyPr>
          <a:lstStyle/>
          <a:p>
            <a:r>
              <a:rPr kumimoji="1" lang="en-US" altLang="ja-JP" dirty="0"/>
              <a:t>[1]</a:t>
            </a:r>
            <a:r>
              <a:rPr kumimoji="1" lang="en-US" altLang="ja-JP" dirty="0" err="1"/>
              <a:t>Bluethooth</a:t>
            </a:r>
            <a:r>
              <a:rPr kumimoji="1" lang="ja-JP" altLang="en-US" dirty="0"/>
              <a:t>のセキュアシンプルペアリングに対する形式的な安全性評価</a:t>
            </a:r>
            <a:endParaRPr kumimoji="1" lang="en-US" altLang="ja-JP" dirty="0"/>
          </a:p>
          <a:p>
            <a:r>
              <a:rPr lang="ja-JP" altLang="en-US" dirty="0"/>
              <a:t>　　井上博之　荒井研一　金子敏信</a:t>
            </a:r>
            <a:endParaRPr kumimoji="1" lang="ja-JP" altLang="en-US" dirty="0"/>
          </a:p>
        </p:txBody>
      </p:sp>
    </p:spTree>
    <p:extLst>
      <p:ext uri="{BB962C8B-B14F-4D97-AF65-F5344CB8AC3E}">
        <p14:creationId xmlns:p14="http://schemas.microsoft.com/office/powerpoint/2010/main" val="258047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4A7EA-D360-4B61-A80C-C20BFB993BFB}"/>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408C106F-AD01-4BF6-B45C-6A71297A4511}"/>
              </a:ext>
            </a:extLst>
          </p:cNvPr>
          <p:cNvSpPr>
            <a:spLocks noGrp="1"/>
          </p:cNvSpPr>
          <p:nvPr>
            <p:ph idx="1"/>
          </p:nvPr>
        </p:nvSpPr>
        <p:spPr>
          <a:xfrm>
            <a:off x="838200" y="1825625"/>
            <a:ext cx="10515600" cy="4152265"/>
          </a:xfrm>
        </p:spPr>
        <p:txBody>
          <a:bodyPr>
            <a:normAutofit/>
          </a:bodyPr>
          <a:lstStyle/>
          <a:p>
            <a:r>
              <a:rPr lang="en-US" altLang="ja-JP" dirty="0" err="1"/>
              <a:t>ProVerif</a:t>
            </a:r>
            <a:r>
              <a:rPr lang="ja-JP" altLang="en-US" dirty="0"/>
              <a:t>を用いた</a:t>
            </a:r>
            <a:r>
              <a:rPr lang="en-US" altLang="ja-JP" dirty="0"/>
              <a:t>Bluetooth</a:t>
            </a:r>
            <a:r>
              <a:rPr lang="ja-JP" altLang="en-US" dirty="0"/>
              <a:t>のセキュアシンプルペアリングの 形式的検証</a:t>
            </a:r>
            <a:endParaRPr lang="en-US" altLang="ja-JP" dirty="0"/>
          </a:p>
          <a:p>
            <a:pPr marL="0" indent="0">
              <a:buNone/>
            </a:pPr>
            <a:r>
              <a:rPr kumimoji="1" lang="en-US" altLang="ja-JP" sz="2800" dirty="0"/>
              <a:t>[1]</a:t>
            </a:r>
            <a:r>
              <a:rPr kumimoji="1" lang="ja-JP" altLang="en-US" sz="2800" dirty="0"/>
              <a:t>横村雄太　岩本智裕　新井研一　金子敏信</a:t>
            </a:r>
            <a:endParaRPr kumimoji="1" lang="en-US" altLang="ja-JP" sz="2800" dirty="0"/>
          </a:p>
          <a:p>
            <a:pPr marL="0" indent="0">
              <a:buNone/>
            </a:pPr>
            <a:r>
              <a:rPr lang="ja-JP" altLang="en-US" sz="2800" dirty="0"/>
              <a:t>　　 </a:t>
            </a:r>
            <a:r>
              <a:rPr lang="en-US" altLang="ja-JP" sz="2800" dirty="0"/>
              <a:t>Computer Security Symposium 2013</a:t>
            </a:r>
          </a:p>
          <a:p>
            <a:pPr marL="0" indent="0">
              <a:buNone/>
            </a:pPr>
            <a:r>
              <a:rPr lang="en-US" altLang="ja-JP" sz="2800" dirty="0"/>
              <a:t>      </a:t>
            </a:r>
            <a:r>
              <a:rPr lang="ja-JP" altLang="en-US" sz="2800" dirty="0"/>
              <a:t> </a:t>
            </a:r>
            <a:r>
              <a:rPr lang="en-US" altLang="ja-JP" sz="2800" dirty="0"/>
              <a:t> 21-23 October 2013</a:t>
            </a:r>
          </a:p>
          <a:p>
            <a:pPr marL="0" indent="0">
              <a:buNone/>
            </a:pPr>
            <a:r>
              <a:rPr lang="ja-JP" altLang="en-US" dirty="0"/>
              <a:t>　　</a:t>
            </a:r>
            <a:endParaRPr lang="en-US" altLang="ja-JP" sz="2800" dirty="0"/>
          </a:p>
          <a:p>
            <a:endParaRPr kumimoji="1" lang="ja-JP" altLang="en-US" dirty="0"/>
          </a:p>
        </p:txBody>
      </p:sp>
      <p:sp>
        <p:nvSpPr>
          <p:cNvPr id="5" name="テキスト ボックス 4">
            <a:extLst>
              <a:ext uri="{FF2B5EF4-FFF2-40B4-BE49-F238E27FC236}">
                <a16:creationId xmlns:a16="http://schemas.microsoft.com/office/drawing/2014/main" id="{CB41A4C0-D9A2-4847-9AB9-21A641725E59}"/>
              </a:ext>
            </a:extLst>
          </p:cNvPr>
          <p:cNvSpPr txBox="1"/>
          <p:nvPr/>
        </p:nvSpPr>
        <p:spPr>
          <a:xfrm>
            <a:off x="1257300" y="4592895"/>
            <a:ext cx="9467850" cy="1384995"/>
          </a:xfrm>
          <a:prstGeom prst="rect">
            <a:avLst/>
          </a:prstGeom>
          <a:noFill/>
        </p:spPr>
        <p:txBody>
          <a:bodyPr wrap="square" rtlCol="0">
            <a:spAutoFit/>
          </a:bodyPr>
          <a:lstStyle/>
          <a:p>
            <a:r>
              <a:rPr kumimoji="1" lang="en-US" altLang="ja-JP" sz="2800" dirty="0"/>
              <a:t>Yeh</a:t>
            </a:r>
            <a:r>
              <a:rPr kumimoji="1" lang="ja-JP" altLang="en-US" sz="2800" dirty="0"/>
              <a:t>らが改良した</a:t>
            </a:r>
            <a:r>
              <a:rPr kumimoji="1" lang="en-US" altLang="ja-JP" sz="2800" dirty="0"/>
              <a:t>SSP</a:t>
            </a:r>
            <a:r>
              <a:rPr kumimoji="1" lang="ja-JP" altLang="en-US" sz="2800" dirty="0"/>
              <a:t>の</a:t>
            </a:r>
            <a:r>
              <a:rPr kumimoji="1" lang="en-US" altLang="ja-JP" sz="2800" dirty="0"/>
              <a:t>Numeric Comparison</a:t>
            </a:r>
            <a:r>
              <a:rPr kumimoji="1" lang="ja-JP" altLang="en-US" sz="2800" dirty="0"/>
              <a:t>モードを</a:t>
            </a:r>
            <a:r>
              <a:rPr kumimoji="1" lang="en-US" altLang="ja-JP" sz="2800" dirty="0" err="1"/>
              <a:t>ProVerif</a:t>
            </a:r>
            <a:r>
              <a:rPr kumimoji="1" lang="ja-JP" altLang="en-US" sz="2800" dirty="0"/>
              <a:t>を用いて検証し、中間者攻撃を発見、　　　　　改良を行った結果、中間者攻撃は不可能となった</a:t>
            </a:r>
          </a:p>
        </p:txBody>
      </p:sp>
    </p:spTree>
    <p:extLst>
      <p:ext uri="{BB962C8B-B14F-4D97-AF65-F5344CB8AC3E}">
        <p14:creationId xmlns:p14="http://schemas.microsoft.com/office/powerpoint/2010/main" val="100756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04C4D-F8D5-4318-968D-FE607C62D24F}"/>
              </a:ext>
            </a:extLst>
          </p:cNvPr>
          <p:cNvSpPr>
            <a:spLocks noGrp="1"/>
          </p:cNvSpPr>
          <p:nvPr>
            <p:ph type="title"/>
          </p:nvPr>
        </p:nvSpPr>
        <p:spPr/>
        <p:txBody>
          <a:bodyPr/>
          <a:lstStyle/>
          <a:p>
            <a:r>
              <a:rPr kumimoji="1" lang="ja-JP" altLang="en-US" dirty="0"/>
              <a:t>まとめと今後の予定</a:t>
            </a:r>
          </a:p>
        </p:txBody>
      </p:sp>
      <p:sp>
        <p:nvSpPr>
          <p:cNvPr id="3" name="コンテンツ プレースホルダー 2">
            <a:extLst>
              <a:ext uri="{FF2B5EF4-FFF2-40B4-BE49-F238E27FC236}">
                <a16:creationId xmlns:a16="http://schemas.microsoft.com/office/drawing/2014/main" id="{27F8C41C-9034-401B-A68E-DBCF815F3B4A}"/>
              </a:ext>
            </a:extLst>
          </p:cNvPr>
          <p:cNvSpPr>
            <a:spLocks noGrp="1"/>
          </p:cNvSpPr>
          <p:nvPr>
            <p:ph idx="1"/>
          </p:nvPr>
        </p:nvSpPr>
        <p:spPr/>
        <p:txBody>
          <a:bodyPr/>
          <a:lstStyle/>
          <a:p>
            <a:r>
              <a:rPr kumimoji="1" lang="en-US" altLang="ja-JP" dirty="0"/>
              <a:t>Bluetooth</a:t>
            </a:r>
            <a:r>
              <a:rPr kumimoji="1" lang="ja-JP" altLang="en-US" dirty="0"/>
              <a:t>の</a:t>
            </a:r>
            <a:r>
              <a:rPr lang="ja-JP" altLang="en-US" dirty="0"/>
              <a:t>セキュアシンプルペアリングの安全検証について調査</a:t>
            </a:r>
            <a:endParaRPr lang="en-US" altLang="ja-JP" dirty="0"/>
          </a:p>
          <a:p>
            <a:endParaRPr kumimoji="1" lang="en-US" altLang="ja-JP" dirty="0"/>
          </a:p>
          <a:p>
            <a:endParaRPr kumimoji="1" lang="en-US" altLang="ja-JP" dirty="0"/>
          </a:p>
          <a:p>
            <a:endParaRPr lang="en-US" altLang="ja-JP" dirty="0"/>
          </a:p>
          <a:p>
            <a:r>
              <a:rPr kumimoji="1" lang="en-US" altLang="ja-JP" dirty="0"/>
              <a:t>Passkey Entry</a:t>
            </a:r>
            <a:r>
              <a:rPr kumimoji="1" lang="ja-JP" altLang="en-US" dirty="0"/>
              <a:t>モードを</a:t>
            </a:r>
            <a:r>
              <a:rPr kumimoji="1" lang="en-US" altLang="ja-JP" dirty="0" err="1"/>
              <a:t>ProVerif</a:t>
            </a:r>
            <a:r>
              <a:rPr kumimoji="1" lang="ja-JP" altLang="en-US" dirty="0"/>
              <a:t>で記述し、安全検証を行う</a:t>
            </a:r>
            <a:endParaRPr kumimoji="1" lang="en-US" altLang="ja-JP" dirty="0"/>
          </a:p>
          <a:p>
            <a:endParaRPr kumimoji="1" lang="en-US" altLang="ja-JP" dirty="0"/>
          </a:p>
        </p:txBody>
      </p:sp>
    </p:spTree>
    <p:extLst>
      <p:ext uri="{BB962C8B-B14F-4D97-AF65-F5344CB8AC3E}">
        <p14:creationId xmlns:p14="http://schemas.microsoft.com/office/powerpoint/2010/main" val="51535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EB1B7-28A2-4DFD-AB14-80981D1D53E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8C823F62-EC41-4F30-8ED0-23176354A74A}"/>
              </a:ext>
            </a:extLst>
          </p:cNvPr>
          <p:cNvSpPr>
            <a:spLocks noGrp="1"/>
          </p:cNvSpPr>
          <p:nvPr>
            <p:ph idx="1"/>
          </p:nvPr>
        </p:nvSpPr>
        <p:spPr/>
        <p:txBody>
          <a:bodyPr>
            <a:normAutofit lnSpcReduction="10000"/>
          </a:bodyPr>
          <a:lstStyle/>
          <a:p>
            <a:r>
              <a:rPr lang="en-US" altLang="ja-JP" dirty="0" err="1"/>
              <a:t>ProVerif</a:t>
            </a:r>
            <a:r>
              <a:rPr lang="en-US" altLang="ja-JP" dirty="0"/>
              <a:t> 2.00: Automatic Cryptographic Protocol Verifier,</a:t>
            </a:r>
            <a:br>
              <a:rPr lang="en-US" altLang="ja-JP" dirty="0"/>
            </a:br>
            <a:r>
              <a:rPr lang="en-US" altLang="ja-JP" dirty="0"/>
              <a:t>User Manual and Tutorial</a:t>
            </a:r>
          </a:p>
          <a:p>
            <a:pPr marL="457200" lvl="1" indent="0">
              <a:buNone/>
            </a:pPr>
            <a:r>
              <a:rPr lang="ja-JP" altLang="en-US" sz="2800" dirty="0"/>
              <a:t>著者</a:t>
            </a:r>
            <a:r>
              <a:rPr lang="en-US" altLang="ja-JP" sz="2800" dirty="0"/>
              <a:t>: Bruno Blanchet, Ben Smyth, Vincent Cheval and Marc </a:t>
            </a:r>
            <a:r>
              <a:rPr lang="en-US" altLang="ja-JP" sz="2800" dirty="0" err="1"/>
              <a:t>Sylvestre</a:t>
            </a:r>
            <a:endParaRPr lang="en-US" altLang="ja-JP" sz="2800" dirty="0"/>
          </a:p>
          <a:p>
            <a:pPr marL="457200" lvl="1" indent="0">
              <a:buNone/>
            </a:pPr>
            <a:r>
              <a:rPr lang="en-US" altLang="ja-JP" sz="2800" dirty="0">
                <a:hlinkClick r:id="rId3"/>
              </a:rPr>
              <a:t>http://prosecco.gforge.inria.fr/personal/bblanche/proverif/manual.pdf</a:t>
            </a:r>
            <a:endParaRPr lang="en-US" altLang="ja-JP" sz="2800" dirty="0"/>
          </a:p>
          <a:p>
            <a:endParaRPr kumimoji="1" lang="en-US" altLang="ja-JP" sz="2400" dirty="0"/>
          </a:p>
          <a:p>
            <a:r>
              <a:rPr kumimoji="1" lang="en-US" altLang="ja-JP" dirty="0"/>
              <a:t>Bluetooth</a:t>
            </a:r>
            <a:r>
              <a:rPr kumimoji="1" lang="ja-JP" altLang="en-US" dirty="0"/>
              <a:t>のセキュアシンプルペアリングに対する形式的な安全評価</a:t>
            </a:r>
            <a:endParaRPr kumimoji="1" lang="en-US" altLang="ja-JP" dirty="0"/>
          </a:p>
          <a:p>
            <a:pPr marL="0" indent="0">
              <a:buNone/>
            </a:pPr>
            <a:r>
              <a:rPr kumimoji="1" lang="ja-JP" altLang="en-US" dirty="0"/>
              <a:t>　井上博之　荒井研一　金子</a:t>
            </a:r>
            <a:r>
              <a:rPr kumimoji="1" lang="ja-JP" altLang="en-US" sz="2800" dirty="0"/>
              <a:t>敏信</a:t>
            </a:r>
            <a:endParaRPr kumimoji="1" lang="ja-JP" altLang="en-US" dirty="0"/>
          </a:p>
        </p:txBody>
      </p:sp>
    </p:spTree>
    <p:extLst>
      <p:ext uri="{BB962C8B-B14F-4D97-AF65-F5344CB8AC3E}">
        <p14:creationId xmlns:p14="http://schemas.microsoft.com/office/powerpoint/2010/main" val="260118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7FE03-2F1D-4BD4-9B97-7DFFC719803B}"/>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0FFF117A-05E8-41D7-86B0-CE40166AB8B1}"/>
              </a:ext>
            </a:extLst>
          </p:cNvPr>
          <p:cNvSpPr>
            <a:spLocks noGrp="1"/>
          </p:cNvSpPr>
          <p:nvPr>
            <p:ph idx="1"/>
          </p:nvPr>
        </p:nvSpPr>
        <p:spPr/>
        <p:txBody>
          <a:bodyPr/>
          <a:lstStyle/>
          <a:p>
            <a:r>
              <a:rPr kumimoji="1" lang="ja-JP" altLang="en-US" dirty="0"/>
              <a:t>技術の発達により、セキュリティの重要性が増してきている</a:t>
            </a:r>
            <a:endParaRPr kumimoji="1" lang="en-US" altLang="ja-JP" dirty="0"/>
          </a:p>
          <a:p>
            <a:r>
              <a:rPr lang="en-US" altLang="ja-JP" dirty="0"/>
              <a:t>Bluetooth</a:t>
            </a:r>
            <a:r>
              <a:rPr lang="ja-JP" altLang="en-US" dirty="0"/>
              <a:t>のセキュアシンプルペアリングにおいて中間者攻撃に対する安全性が疑われている</a:t>
            </a:r>
            <a:endParaRPr lang="en-US" altLang="ja-JP" dirty="0"/>
          </a:p>
          <a:p>
            <a:endParaRPr lang="en-US" altLang="ja-JP" dirty="0"/>
          </a:p>
          <a:p>
            <a:endParaRPr lang="en-US" altLang="ja-JP" dirty="0"/>
          </a:p>
          <a:p>
            <a:endParaRPr lang="en-US" altLang="ja-JP" dirty="0"/>
          </a:p>
          <a:p>
            <a:r>
              <a:rPr lang="ja-JP" altLang="en-US" dirty="0"/>
              <a:t>複雑なプロトコルの高度な安全性を証明するため</a:t>
            </a:r>
            <a:r>
              <a:rPr lang="en-US" altLang="ja-JP" dirty="0" err="1"/>
              <a:t>ProVerif</a:t>
            </a:r>
            <a:r>
              <a:rPr lang="ja-JP" altLang="en-US" dirty="0"/>
              <a:t>などの自動形式検証ツールを用いた検証が行われている</a:t>
            </a:r>
            <a:endParaRPr lang="en-US" altLang="ja-JP" dirty="0"/>
          </a:p>
          <a:p>
            <a:endParaRPr kumimoji="1" lang="ja-JP" altLang="en-US" dirty="0"/>
          </a:p>
        </p:txBody>
      </p:sp>
      <p:sp>
        <p:nvSpPr>
          <p:cNvPr id="4" name="矢印: 下 3">
            <a:extLst>
              <a:ext uri="{FF2B5EF4-FFF2-40B4-BE49-F238E27FC236}">
                <a16:creationId xmlns:a16="http://schemas.microsoft.com/office/drawing/2014/main" id="{A6F374BB-EB6B-4390-9813-188F5642F532}"/>
              </a:ext>
            </a:extLst>
          </p:cNvPr>
          <p:cNvSpPr/>
          <p:nvPr/>
        </p:nvSpPr>
        <p:spPr>
          <a:xfrm>
            <a:off x="5312228" y="3357154"/>
            <a:ext cx="783772" cy="1018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00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9C0D7-580D-4734-97D7-91D0E0EC49DB}"/>
              </a:ext>
            </a:extLst>
          </p:cNvPr>
          <p:cNvSpPr>
            <a:spLocks noGrp="1"/>
          </p:cNvSpPr>
          <p:nvPr>
            <p:ph type="title"/>
          </p:nvPr>
        </p:nvSpPr>
        <p:spPr/>
        <p:txBody>
          <a:bodyPr/>
          <a:lstStyle/>
          <a:p>
            <a:r>
              <a:rPr kumimoji="1" lang="en-US" altLang="ja-JP" dirty="0" err="1"/>
              <a:t>ProVerif</a:t>
            </a:r>
            <a:endParaRPr kumimoji="1" lang="ja-JP" altLang="en-US" dirty="0"/>
          </a:p>
        </p:txBody>
      </p:sp>
      <p:sp>
        <p:nvSpPr>
          <p:cNvPr id="4" name="正方形/長方形 3">
            <a:extLst>
              <a:ext uri="{FF2B5EF4-FFF2-40B4-BE49-F238E27FC236}">
                <a16:creationId xmlns:a16="http://schemas.microsoft.com/office/drawing/2014/main" id="{E30DEE7E-B158-4F67-B6B8-78CFF02B86BF}"/>
              </a:ext>
            </a:extLst>
          </p:cNvPr>
          <p:cNvSpPr>
            <a:spLocks noChangeAspect="1"/>
          </p:cNvSpPr>
          <p:nvPr/>
        </p:nvSpPr>
        <p:spPr>
          <a:xfrm>
            <a:off x="987011" y="2881577"/>
            <a:ext cx="2482930" cy="3680984"/>
          </a:xfrm>
          <a:prstGeom prst="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71C31D3-6DAC-4A44-B07F-A76E9A5484E1}"/>
              </a:ext>
            </a:extLst>
          </p:cNvPr>
          <p:cNvSpPr>
            <a:spLocks noChangeAspect="1"/>
          </p:cNvSpPr>
          <p:nvPr/>
        </p:nvSpPr>
        <p:spPr>
          <a:xfrm>
            <a:off x="1184927" y="3294412"/>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t>プロトコル</a:t>
            </a:r>
            <a:br>
              <a:rPr kumimoji="1" lang="en-US" altLang="ja-JP" sz="2400" dirty="0"/>
            </a:br>
            <a:r>
              <a:rPr kumimoji="1" lang="ja-JP" altLang="en-US" sz="2400" dirty="0"/>
              <a:t>仕様</a:t>
            </a:r>
          </a:p>
        </p:txBody>
      </p:sp>
      <p:sp>
        <p:nvSpPr>
          <p:cNvPr id="8" name="正方形/長方形 7">
            <a:extLst>
              <a:ext uri="{FF2B5EF4-FFF2-40B4-BE49-F238E27FC236}">
                <a16:creationId xmlns:a16="http://schemas.microsoft.com/office/drawing/2014/main" id="{3488A209-DCD7-473D-AD72-2F25B49E665B}"/>
              </a:ext>
            </a:extLst>
          </p:cNvPr>
          <p:cNvSpPr>
            <a:spLocks noChangeAspect="1"/>
          </p:cNvSpPr>
          <p:nvPr/>
        </p:nvSpPr>
        <p:spPr>
          <a:xfrm>
            <a:off x="1212566" y="4383795"/>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実行モデル</a:t>
            </a:r>
            <a:endParaRPr kumimoji="1" lang="ja-JP" altLang="en-US" sz="2400" dirty="0"/>
          </a:p>
        </p:txBody>
      </p:sp>
      <p:sp>
        <p:nvSpPr>
          <p:cNvPr id="9" name="正方形/長方形 8">
            <a:extLst>
              <a:ext uri="{FF2B5EF4-FFF2-40B4-BE49-F238E27FC236}">
                <a16:creationId xmlns:a16="http://schemas.microsoft.com/office/drawing/2014/main" id="{C0D4D1E0-51F4-4C53-83F6-200E362CB24E}"/>
              </a:ext>
            </a:extLst>
          </p:cNvPr>
          <p:cNvSpPr>
            <a:spLocks noChangeAspect="1"/>
          </p:cNvSpPr>
          <p:nvPr/>
        </p:nvSpPr>
        <p:spPr>
          <a:xfrm>
            <a:off x="1212565" y="5473178"/>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実現すべき</a:t>
            </a:r>
            <a:br>
              <a:rPr lang="en-US" altLang="ja-JP" sz="2400" dirty="0"/>
            </a:br>
            <a:r>
              <a:rPr lang="ja-JP" altLang="en-US" sz="2400" dirty="0"/>
              <a:t>安全性</a:t>
            </a:r>
            <a:endParaRPr kumimoji="1" lang="ja-JP" altLang="en-US" sz="2400" dirty="0"/>
          </a:p>
        </p:txBody>
      </p:sp>
      <p:sp>
        <p:nvSpPr>
          <p:cNvPr id="10" name="四角形: 角を丸くする 9">
            <a:extLst>
              <a:ext uri="{FF2B5EF4-FFF2-40B4-BE49-F238E27FC236}">
                <a16:creationId xmlns:a16="http://schemas.microsoft.com/office/drawing/2014/main" id="{9E58B0C9-00E5-4565-BC17-5AA3565E597A}"/>
              </a:ext>
            </a:extLst>
          </p:cNvPr>
          <p:cNvSpPr>
            <a:spLocks noChangeAspect="1"/>
          </p:cNvSpPr>
          <p:nvPr/>
        </p:nvSpPr>
        <p:spPr>
          <a:xfrm>
            <a:off x="4372641" y="3707103"/>
            <a:ext cx="3663556" cy="2022231"/>
          </a:xfrm>
          <a:prstGeom prst="round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検証ツール</a:t>
            </a:r>
            <a:br>
              <a:rPr kumimoji="1" lang="en-US" altLang="ja-JP" sz="2400" dirty="0"/>
            </a:br>
            <a:r>
              <a:rPr kumimoji="1" lang="en-US" altLang="ja-JP" sz="2400" dirty="0"/>
              <a:t>(</a:t>
            </a:r>
            <a:r>
              <a:rPr kumimoji="1" lang="en-US" altLang="ja-JP" sz="2400" dirty="0" err="1"/>
              <a:t>ProVerif</a:t>
            </a:r>
            <a:r>
              <a:rPr kumimoji="1" lang="en-US" altLang="ja-JP" sz="2400" dirty="0"/>
              <a:t>)</a:t>
            </a:r>
            <a:endParaRPr kumimoji="1" lang="ja-JP" altLang="en-US" sz="2400" dirty="0"/>
          </a:p>
        </p:txBody>
      </p:sp>
      <p:sp>
        <p:nvSpPr>
          <p:cNvPr id="11" name="正方形/長方形 10">
            <a:extLst>
              <a:ext uri="{FF2B5EF4-FFF2-40B4-BE49-F238E27FC236}">
                <a16:creationId xmlns:a16="http://schemas.microsoft.com/office/drawing/2014/main" id="{7364D1A5-58B5-402C-9477-83BB3D67B9EF}"/>
              </a:ext>
            </a:extLst>
          </p:cNvPr>
          <p:cNvSpPr>
            <a:spLocks noChangeAspect="1"/>
          </p:cNvSpPr>
          <p:nvPr/>
        </p:nvSpPr>
        <p:spPr>
          <a:xfrm>
            <a:off x="9036586" y="2883240"/>
            <a:ext cx="2482930" cy="3680979"/>
          </a:xfrm>
          <a:prstGeom prst="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検証結果</a:t>
            </a:r>
            <a:br>
              <a:rPr kumimoji="1" lang="en-US" altLang="ja-JP" sz="2400" dirty="0"/>
            </a:br>
            <a:r>
              <a:rPr kumimoji="1" lang="en-US" altLang="ja-JP" sz="2400" dirty="0"/>
              <a:t>yes/no</a:t>
            </a:r>
            <a:endParaRPr kumimoji="1" lang="ja-JP" altLang="en-US" sz="2400" dirty="0"/>
          </a:p>
        </p:txBody>
      </p:sp>
      <p:cxnSp>
        <p:nvCxnSpPr>
          <p:cNvPr id="13" name="直線矢印コネクタ 12">
            <a:extLst>
              <a:ext uri="{FF2B5EF4-FFF2-40B4-BE49-F238E27FC236}">
                <a16:creationId xmlns:a16="http://schemas.microsoft.com/office/drawing/2014/main" id="{D03B1EC6-2F18-46CD-914C-54F68EFF202C}"/>
              </a:ext>
            </a:extLst>
          </p:cNvPr>
          <p:cNvCxnSpPr>
            <a:cxnSpLocks/>
            <a:stCxn id="4" idx="3"/>
            <a:endCxn id="10" idx="1"/>
          </p:cNvCxnSpPr>
          <p:nvPr/>
        </p:nvCxnSpPr>
        <p:spPr>
          <a:xfrm flipV="1">
            <a:off x="3469941" y="4718219"/>
            <a:ext cx="902700" cy="38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856BFF5-F746-4047-8A88-5E2B78221B55}"/>
              </a:ext>
            </a:extLst>
          </p:cNvPr>
          <p:cNvCxnSpPr>
            <a:cxnSpLocks/>
            <a:stCxn id="10" idx="3"/>
            <a:endCxn id="11" idx="1"/>
          </p:cNvCxnSpPr>
          <p:nvPr/>
        </p:nvCxnSpPr>
        <p:spPr>
          <a:xfrm>
            <a:off x="8036197" y="4718219"/>
            <a:ext cx="1000389" cy="55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吹き出し: 角を丸めた四角形 23">
            <a:extLst>
              <a:ext uri="{FF2B5EF4-FFF2-40B4-BE49-F238E27FC236}">
                <a16:creationId xmlns:a16="http://schemas.microsoft.com/office/drawing/2014/main" id="{938978AD-1431-4638-BB3E-056AE1E326CE}"/>
              </a:ext>
            </a:extLst>
          </p:cNvPr>
          <p:cNvSpPr/>
          <p:nvPr/>
        </p:nvSpPr>
        <p:spPr>
          <a:xfrm>
            <a:off x="1081717" y="1710196"/>
            <a:ext cx="2293517" cy="927144"/>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検証用言語で記述</a:t>
            </a:r>
          </a:p>
        </p:txBody>
      </p:sp>
      <p:sp>
        <p:nvSpPr>
          <p:cNvPr id="25" name="吹き出し: 角を丸めた四角形 24">
            <a:extLst>
              <a:ext uri="{FF2B5EF4-FFF2-40B4-BE49-F238E27FC236}">
                <a16:creationId xmlns:a16="http://schemas.microsoft.com/office/drawing/2014/main" id="{622B6F8C-43BB-467D-A2C4-D996D9042857}"/>
              </a:ext>
            </a:extLst>
          </p:cNvPr>
          <p:cNvSpPr/>
          <p:nvPr/>
        </p:nvSpPr>
        <p:spPr>
          <a:xfrm>
            <a:off x="4521639" y="2320977"/>
            <a:ext cx="3365559" cy="1121200"/>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a:t>様々なパターンを</a:t>
            </a:r>
            <a:br>
              <a:rPr lang="en-US" altLang="ja-JP" sz="2400" dirty="0"/>
            </a:br>
            <a:r>
              <a:rPr lang="ja-JP" altLang="en-US" sz="2400" dirty="0"/>
              <a:t>網羅的にシミュレート</a:t>
            </a:r>
            <a:endParaRPr kumimoji="1" lang="ja-JP" altLang="en-US" sz="2400" dirty="0"/>
          </a:p>
        </p:txBody>
      </p:sp>
      <p:sp>
        <p:nvSpPr>
          <p:cNvPr id="26" name="吹き出し: 角を丸めた四角形 25">
            <a:extLst>
              <a:ext uri="{FF2B5EF4-FFF2-40B4-BE49-F238E27FC236}">
                <a16:creationId xmlns:a16="http://schemas.microsoft.com/office/drawing/2014/main" id="{06114B38-E775-4436-81AC-2ED962F853B6}"/>
              </a:ext>
            </a:extLst>
          </p:cNvPr>
          <p:cNvSpPr/>
          <p:nvPr/>
        </p:nvSpPr>
        <p:spPr>
          <a:xfrm>
            <a:off x="8443683" y="1365995"/>
            <a:ext cx="3483319" cy="1199511"/>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dirty="0"/>
              <a:t>no</a:t>
            </a:r>
            <a:r>
              <a:rPr kumimoji="1" lang="ja-JP" altLang="en-US" sz="2400" dirty="0"/>
              <a:t>の場合は</a:t>
            </a:r>
            <a:br>
              <a:rPr kumimoji="1" lang="en-US" altLang="ja-JP" sz="2400" dirty="0"/>
            </a:br>
            <a:r>
              <a:rPr kumimoji="1" lang="ja-JP" altLang="en-US" sz="2400" dirty="0"/>
              <a:t>具体的な攻撃例を提示</a:t>
            </a:r>
          </a:p>
        </p:txBody>
      </p:sp>
    </p:spTree>
    <p:extLst>
      <p:ext uri="{BB962C8B-B14F-4D97-AF65-F5344CB8AC3E}">
        <p14:creationId xmlns:p14="http://schemas.microsoft.com/office/powerpoint/2010/main" val="67109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7CCAB7E-2E84-4D9B-8AF7-993C5BA36F4F}"/>
              </a:ext>
            </a:extLst>
          </p:cNvPr>
          <p:cNvSpPr txBox="1">
            <a:spLocks/>
          </p:cNvSpPr>
          <p:nvPr/>
        </p:nvSpPr>
        <p:spPr>
          <a:xfrm>
            <a:off x="685800" y="101597"/>
            <a:ext cx="10149840" cy="111088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4400" dirty="0"/>
              <a:t>Needham-Schroeder Protocol</a:t>
            </a:r>
            <a:endParaRPr lang="ja-JP" altLang="en-US" sz="4400" dirty="0"/>
          </a:p>
        </p:txBody>
      </p:sp>
      <p:sp>
        <p:nvSpPr>
          <p:cNvPr id="6" name="正方形/長方形 5">
            <a:extLst>
              <a:ext uri="{FF2B5EF4-FFF2-40B4-BE49-F238E27FC236}">
                <a16:creationId xmlns:a16="http://schemas.microsoft.com/office/drawing/2014/main" id="{4D028E2F-8E43-44E7-AA30-F7C21DA4D6D7}"/>
              </a:ext>
            </a:extLst>
          </p:cNvPr>
          <p:cNvSpPr/>
          <p:nvPr/>
        </p:nvSpPr>
        <p:spPr>
          <a:xfrm>
            <a:off x="3715185" y="1271316"/>
            <a:ext cx="1392702" cy="858130"/>
          </a:xfrm>
          <a:prstGeom prst="rect">
            <a:avLst/>
          </a:prstGeom>
          <a:solidFill>
            <a:srgbClr val="4472C4"/>
          </a:solidFill>
          <a:ln w="3175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endParaRPr kumimoji="0" lang="ja-JP" altLang="en-US"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正方形/長方形 6">
            <a:extLst>
              <a:ext uri="{FF2B5EF4-FFF2-40B4-BE49-F238E27FC236}">
                <a16:creationId xmlns:a16="http://schemas.microsoft.com/office/drawing/2014/main" id="{86FA723C-29AB-42F5-A774-F58EA1DEC82A}"/>
              </a:ext>
            </a:extLst>
          </p:cNvPr>
          <p:cNvSpPr/>
          <p:nvPr/>
        </p:nvSpPr>
        <p:spPr>
          <a:xfrm>
            <a:off x="7103165" y="1279896"/>
            <a:ext cx="1392702" cy="858130"/>
          </a:xfrm>
          <a:prstGeom prst="rect">
            <a:avLst/>
          </a:prstGeom>
          <a:solidFill>
            <a:srgbClr val="4472C4"/>
          </a:solidFill>
          <a:ln w="3175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B</a:t>
            </a:r>
            <a:endParaRPr kumimoji="0" lang="ja-JP" altLang="en-US"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8" name="直線矢印コネクタ 7">
            <a:extLst>
              <a:ext uri="{FF2B5EF4-FFF2-40B4-BE49-F238E27FC236}">
                <a16:creationId xmlns:a16="http://schemas.microsoft.com/office/drawing/2014/main" id="{B0871E95-9877-4B30-BA7D-34AF966BBB36}"/>
              </a:ext>
            </a:extLst>
          </p:cNvPr>
          <p:cNvCxnSpPr>
            <a:cxnSpLocks/>
          </p:cNvCxnSpPr>
          <p:nvPr/>
        </p:nvCxnSpPr>
        <p:spPr>
          <a:xfrm>
            <a:off x="4793122" y="2741831"/>
            <a:ext cx="2624805" cy="91114"/>
          </a:xfrm>
          <a:prstGeom prst="straightConnector1">
            <a:avLst/>
          </a:prstGeom>
          <a:noFill/>
          <a:ln w="31750" cap="flat" cmpd="sng" algn="ctr">
            <a:solidFill>
              <a:srgbClr val="4472C4"/>
            </a:solidFill>
            <a:prstDash val="solid"/>
            <a:miter lim="800000"/>
            <a:tailEnd type="triangle"/>
          </a:ln>
          <a:effectLst/>
        </p:spPr>
      </p:cxnSp>
      <p:sp>
        <p:nvSpPr>
          <p:cNvPr id="9" name="テキスト ボックス 8">
            <a:extLst>
              <a:ext uri="{FF2B5EF4-FFF2-40B4-BE49-F238E27FC236}">
                <a16:creationId xmlns:a16="http://schemas.microsoft.com/office/drawing/2014/main" id="{192112C9-4877-4B06-B2FA-403B3C88D338}"/>
              </a:ext>
            </a:extLst>
          </p:cNvPr>
          <p:cNvSpPr txBox="1"/>
          <p:nvPr/>
        </p:nvSpPr>
        <p:spPr>
          <a:xfrm>
            <a:off x="5479517" y="2373532"/>
            <a:ext cx="1252015" cy="369332"/>
          </a:xfrm>
          <a:prstGeom prst="rect">
            <a:avLst/>
          </a:prstGeom>
          <a:noFill/>
        </p:spPr>
        <p:txBody>
          <a:bodyPr wrap="square" rtlCol="0">
            <a:spAutoFit/>
          </a:bodyPr>
          <a:lstStyle/>
          <a:p>
            <a:r>
              <a:rPr lang="en-US" altLang="ja-JP" dirty="0">
                <a:solidFill>
                  <a:srgbClr val="FF000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Na, A</a:t>
            </a:r>
            <a:r>
              <a:rPr lang="en-US" altLang="ja-JP" dirty="0">
                <a:solidFill>
                  <a:srgbClr val="FF0000"/>
                </a:solidFill>
                <a:latin typeface="游ゴシック" panose="020F0502020204030204"/>
                <a:ea typeface="游ゴシック" panose="020B0400000000000000" pitchFamily="50" charset="-128"/>
              </a:rPr>
              <a:t>}</a:t>
            </a:r>
            <a:r>
              <a:rPr kumimoji="0" lang="en-US" altLang="ja-JP" sz="1400" kern="0" dirty="0">
                <a:solidFill>
                  <a:srgbClr val="FF0000"/>
                </a:solidFill>
                <a:latin typeface="游ゴシック" panose="020F0502020204030204"/>
                <a:ea typeface="游ゴシック" panose="020B0400000000000000" pitchFamily="50" charset="-128"/>
              </a:rPr>
              <a:t>K</a:t>
            </a:r>
            <a:r>
              <a:rPr kumimoji="0" lang="en-US" altLang="ja-JP" sz="1400" kern="0" baseline="-25000" dirty="0">
                <a:solidFill>
                  <a:srgbClr val="FF0000"/>
                </a:solidFill>
                <a:latin typeface="游ゴシック" panose="020F0502020204030204"/>
                <a:ea typeface="游ゴシック" panose="020B0400000000000000" pitchFamily="50" charset="-128"/>
              </a:rPr>
              <a:t>PB</a:t>
            </a:r>
            <a:endParaRPr lang="ja-JP" altLang="en-US" sz="1400" dirty="0">
              <a:solidFill>
                <a:srgbClr val="FF0000"/>
              </a:solidFill>
              <a:latin typeface="游ゴシック" panose="020F0502020204030204"/>
              <a:ea typeface="游ゴシック" panose="020B0400000000000000" pitchFamily="50" charset="-128"/>
            </a:endParaRPr>
          </a:p>
        </p:txBody>
      </p:sp>
      <p:sp>
        <p:nvSpPr>
          <p:cNvPr id="10" name="テキスト ボックス 9">
            <a:extLst>
              <a:ext uri="{FF2B5EF4-FFF2-40B4-BE49-F238E27FC236}">
                <a16:creationId xmlns:a16="http://schemas.microsoft.com/office/drawing/2014/main" id="{715FB416-3F3A-4DA1-8DC7-B4704F6E9792}"/>
              </a:ext>
            </a:extLst>
          </p:cNvPr>
          <p:cNvSpPr txBox="1"/>
          <p:nvPr/>
        </p:nvSpPr>
        <p:spPr>
          <a:xfrm>
            <a:off x="5401263" y="3372065"/>
            <a:ext cx="1408516" cy="369332"/>
          </a:xfrm>
          <a:prstGeom prst="rect">
            <a:avLst/>
          </a:prstGeom>
          <a:noFill/>
        </p:spPr>
        <p:txBody>
          <a:bodyPr wrap="square" rtlCol="0">
            <a:spAutoFit/>
          </a:bodyPr>
          <a:lstStyle/>
          <a:p>
            <a:r>
              <a:rPr lang="en-US" altLang="ja-JP" dirty="0">
                <a:solidFill>
                  <a:srgbClr val="00B05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Na, Nb</a:t>
            </a:r>
            <a:r>
              <a:rPr lang="en-US" altLang="ja-JP" dirty="0">
                <a:solidFill>
                  <a:srgbClr val="00B050"/>
                </a:solidFill>
                <a:latin typeface="游ゴシック" panose="020F0502020204030204"/>
                <a:ea typeface="游ゴシック" panose="020B0400000000000000" pitchFamily="50" charset="-128"/>
              </a:rPr>
              <a:t>}</a:t>
            </a:r>
            <a:r>
              <a:rPr kumimoji="0" lang="en-US" altLang="ja-JP" sz="1400" b="0" i="0" u="none" strike="noStrike" kern="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rPr>
              <a:t>K</a:t>
            </a:r>
            <a:r>
              <a:rPr kumimoji="0" lang="en-US" altLang="ja-JP" sz="1400" b="0" i="0" u="none" strike="noStrike" kern="0" cap="none" spc="0" normalizeH="0" baseline="-25000" noProof="0" dirty="0">
                <a:ln>
                  <a:noFill/>
                </a:ln>
                <a:solidFill>
                  <a:srgbClr val="00B050"/>
                </a:solidFill>
                <a:effectLst/>
                <a:uLnTx/>
                <a:uFillTx/>
                <a:latin typeface="游ゴシック" panose="020F0502020204030204"/>
                <a:ea typeface="游ゴシック" panose="020B0400000000000000" pitchFamily="50" charset="-128"/>
                <a:cs typeface="+mn-cs"/>
              </a:rPr>
              <a:t>P</a:t>
            </a:r>
            <a:r>
              <a:rPr kumimoji="0" lang="en-US" altLang="ja-JP" sz="1400" kern="0" baseline="-25000" dirty="0">
                <a:solidFill>
                  <a:srgbClr val="00B050"/>
                </a:solidFill>
                <a:latin typeface="游ゴシック" panose="020F0502020204030204"/>
                <a:ea typeface="游ゴシック" panose="020B0400000000000000" pitchFamily="50" charset="-128"/>
              </a:rPr>
              <a:t>A</a:t>
            </a:r>
            <a:endParaRPr lang="ja-JP" altLang="en-US" sz="1400" dirty="0">
              <a:solidFill>
                <a:srgbClr val="00B050"/>
              </a:solidFill>
              <a:latin typeface="游ゴシック" panose="020F0502020204030204"/>
              <a:ea typeface="游ゴシック" panose="020B0400000000000000" pitchFamily="50" charset="-128"/>
            </a:endParaRPr>
          </a:p>
        </p:txBody>
      </p:sp>
      <p:sp>
        <p:nvSpPr>
          <p:cNvPr id="11" name="テキスト ボックス 10">
            <a:extLst>
              <a:ext uri="{FF2B5EF4-FFF2-40B4-BE49-F238E27FC236}">
                <a16:creationId xmlns:a16="http://schemas.microsoft.com/office/drawing/2014/main" id="{0038A09F-19A5-4877-9A3F-CA199136A753}"/>
              </a:ext>
            </a:extLst>
          </p:cNvPr>
          <p:cNvSpPr txBox="1"/>
          <p:nvPr/>
        </p:nvSpPr>
        <p:spPr>
          <a:xfrm>
            <a:off x="5570954" y="4489849"/>
            <a:ext cx="1069144" cy="369332"/>
          </a:xfrm>
          <a:prstGeom prst="rect">
            <a:avLst/>
          </a:prstGeom>
          <a:noFill/>
        </p:spPr>
        <p:txBody>
          <a:bodyPr wrap="square" rtlCol="0">
            <a:spAutoFit/>
          </a:bodyPr>
          <a:lstStyle/>
          <a:p>
            <a:r>
              <a:rPr lang="en-US" altLang="ja-JP" dirty="0">
                <a:solidFill>
                  <a:srgbClr val="FF000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Nb</a:t>
            </a:r>
            <a:r>
              <a:rPr lang="en-US" altLang="ja-JP" dirty="0">
                <a:solidFill>
                  <a:srgbClr val="FF0000"/>
                </a:solidFill>
                <a:latin typeface="游ゴシック" panose="020F0502020204030204"/>
                <a:ea typeface="游ゴシック" panose="020B0400000000000000" pitchFamily="50" charset="-128"/>
              </a:rPr>
              <a:t>}</a:t>
            </a:r>
            <a:r>
              <a:rPr kumimoji="0" lang="en-US" altLang="ja-JP" sz="1400" kern="0" dirty="0">
                <a:solidFill>
                  <a:srgbClr val="FF0000"/>
                </a:solidFill>
                <a:latin typeface="游ゴシック" panose="020F0502020204030204"/>
                <a:ea typeface="游ゴシック" panose="020B0400000000000000" pitchFamily="50" charset="-128"/>
              </a:rPr>
              <a:t>K</a:t>
            </a:r>
            <a:r>
              <a:rPr kumimoji="0" lang="en-US" altLang="ja-JP" sz="1400" kern="0" baseline="-25000" dirty="0">
                <a:solidFill>
                  <a:srgbClr val="FF0000"/>
                </a:solidFill>
                <a:latin typeface="游ゴシック" panose="020F0502020204030204"/>
                <a:ea typeface="游ゴシック" panose="020B0400000000000000" pitchFamily="50" charset="-128"/>
              </a:rPr>
              <a:t>PB</a:t>
            </a:r>
            <a:endParaRPr lang="ja-JP" altLang="en-US" sz="1400" dirty="0">
              <a:solidFill>
                <a:srgbClr val="FF0000"/>
              </a:solidFill>
              <a:latin typeface="游ゴシック" panose="020F0502020204030204"/>
              <a:ea typeface="游ゴシック" panose="020B0400000000000000" pitchFamily="50" charset="-128"/>
            </a:endParaRPr>
          </a:p>
        </p:txBody>
      </p:sp>
      <p:cxnSp>
        <p:nvCxnSpPr>
          <p:cNvPr id="12" name="直線矢印コネクタ 11">
            <a:extLst>
              <a:ext uri="{FF2B5EF4-FFF2-40B4-BE49-F238E27FC236}">
                <a16:creationId xmlns:a16="http://schemas.microsoft.com/office/drawing/2014/main" id="{9D180FF1-C7DA-4B64-8C26-40F930CBB4D3}"/>
              </a:ext>
            </a:extLst>
          </p:cNvPr>
          <p:cNvCxnSpPr>
            <a:cxnSpLocks/>
          </p:cNvCxnSpPr>
          <p:nvPr/>
        </p:nvCxnSpPr>
        <p:spPr>
          <a:xfrm flipH="1">
            <a:off x="4793122" y="3800228"/>
            <a:ext cx="2624805" cy="91114"/>
          </a:xfrm>
          <a:prstGeom prst="straightConnector1">
            <a:avLst/>
          </a:prstGeom>
          <a:noFill/>
          <a:ln w="31750" cap="flat" cmpd="sng" algn="ctr">
            <a:solidFill>
              <a:srgbClr val="4472C4"/>
            </a:solidFill>
            <a:prstDash val="solid"/>
            <a:miter lim="800000"/>
            <a:tailEnd type="triangle"/>
          </a:ln>
          <a:effectLst/>
        </p:spPr>
      </p:cxnSp>
      <p:cxnSp>
        <p:nvCxnSpPr>
          <p:cNvPr id="13" name="直線矢印コネクタ 12">
            <a:extLst>
              <a:ext uri="{FF2B5EF4-FFF2-40B4-BE49-F238E27FC236}">
                <a16:creationId xmlns:a16="http://schemas.microsoft.com/office/drawing/2014/main" id="{7162F410-998A-4006-BC0E-319049ACEFD0}"/>
              </a:ext>
            </a:extLst>
          </p:cNvPr>
          <p:cNvCxnSpPr>
            <a:cxnSpLocks/>
          </p:cNvCxnSpPr>
          <p:nvPr/>
        </p:nvCxnSpPr>
        <p:spPr>
          <a:xfrm>
            <a:off x="4793122" y="4859181"/>
            <a:ext cx="2624805" cy="91114"/>
          </a:xfrm>
          <a:prstGeom prst="straightConnector1">
            <a:avLst/>
          </a:prstGeom>
          <a:noFill/>
          <a:ln w="31750" cap="flat" cmpd="sng" algn="ctr">
            <a:solidFill>
              <a:srgbClr val="4472C4"/>
            </a:solidFill>
            <a:prstDash val="solid"/>
            <a:miter lim="800000"/>
            <a:tailEnd type="triangle"/>
          </a:ln>
          <a:effectLst/>
        </p:spPr>
      </p:cxnSp>
      <p:sp>
        <p:nvSpPr>
          <p:cNvPr id="14" name="正方形/長方形 13">
            <a:extLst>
              <a:ext uri="{FF2B5EF4-FFF2-40B4-BE49-F238E27FC236}">
                <a16:creationId xmlns:a16="http://schemas.microsoft.com/office/drawing/2014/main" id="{32F16180-D08E-470C-BF6B-F6A83000389F}"/>
              </a:ext>
            </a:extLst>
          </p:cNvPr>
          <p:cNvSpPr/>
          <p:nvPr/>
        </p:nvSpPr>
        <p:spPr>
          <a:xfrm>
            <a:off x="685800" y="2398408"/>
            <a:ext cx="2735996" cy="2685978"/>
          </a:xfrm>
          <a:prstGeom prst="rect">
            <a:avLst/>
          </a:prstGeom>
          <a:solidFill>
            <a:sysClr val="window" lastClr="FFFFFF"/>
          </a:solidFill>
          <a:ln w="317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kern="0" dirty="0">
                <a:solidFill>
                  <a:srgbClr val="FF0000"/>
                </a:solidFill>
                <a:latin typeface="游ゴシック" panose="020F0502020204030204"/>
                <a:ea typeface="游ゴシック" panose="020B0400000000000000" pitchFamily="50" charset="-128"/>
              </a:rPr>
              <a:t>相手の公開鍵 </a:t>
            </a:r>
            <a:r>
              <a:rPr kumimoji="0" lang="en-US" altLang="ja-JP" sz="2400" kern="0" dirty="0">
                <a:solidFill>
                  <a:srgbClr val="FF0000"/>
                </a:solidFill>
                <a:latin typeface="游ゴシック" panose="020F0502020204030204"/>
                <a:ea typeface="游ゴシック" panose="020B0400000000000000" pitchFamily="50" charset="-128"/>
              </a:rPr>
              <a:t>K</a:t>
            </a:r>
            <a:r>
              <a:rPr kumimoji="0" lang="en-US" altLang="ja-JP" sz="2400" kern="0" baseline="-25000" dirty="0">
                <a:solidFill>
                  <a:srgbClr val="FF0000"/>
                </a:solidFill>
                <a:latin typeface="游ゴシック" panose="020F0502020204030204"/>
                <a:ea typeface="游ゴシック" panose="020B0400000000000000" pitchFamily="50" charset="-128"/>
              </a:rPr>
              <a:t>PB</a:t>
            </a:r>
            <a:endParaRPr kumimoji="0" lang="en-US" altLang="ja-JP" sz="2400" b="0" i="0" u="none" strike="noStrike" kern="0" cap="none" spc="0" normalizeH="0" baseline="-25000" noProof="0" dirty="0">
              <a:ln>
                <a:noFill/>
              </a:ln>
              <a:solidFill>
                <a:srgbClr val="FF0000"/>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kern="0" dirty="0">
                <a:solidFill>
                  <a:prstClr val="black"/>
                </a:solidFill>
                <a:latin typeface="游ゴシック" panose="020F0502020204030204"/>
                <a:ea typeface="游ゴシック" panose="020B0400000000000000" pitchFamily="50" charset="-128"/>
              </a:rPr>
              <a:t>乱数</a:t>
            </a:r>
            <a:r>
              <a:rPr kumimoji="0" lang="en-US" altLang="ja-JP" sz="2400" kern="0" dirty="0">
                <a:solidFill>
                  <a:prstClr val="black"/>
                </a:solidFill>
                <a:latin typeface="游ゴシック" panose="020F0502020204030204"/>
                <a:ea typeface="游ゴシック" panose="020B0400000000000000" pitchFamily="50" charset="-128"/>
              </a:rPr>
              <a:t>(</a:t>
            </a:r>
            <a:r>
              <a:rPr kumimoji="0" lang="ja-JP" altLang="en-US" sz="2400" kern="0" dirty="0">
                <a:solidFill>
                  <a:prstClr val="black"/>
                </a:solidFill>
                <a:latin typeface="游ゴシック" panose="020F0502020204030204"/>
                <a:ea typeface="游ゴシック" panose="020B0400000000000000" pitchFamily="50" charset="-128"/>
              </a:rPr>
              <a:t>ノ</a:t>
            </a:r>
            <a:r>
              <a:rPr kumimoji="0" lang="ja-JP" altLang="en-US"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ンス</a:t>
            </a:r>
            <a:r>
              <a:rPr kumimoji="0" lang="en-US" altLang="ja-JP"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0" lang="en-US" altLang="ja-JP"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Na</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5AC0BC0F-1FD4-4A16-AB14-3EEF31019913}"/>
              </a:ext>
            </a:extLst>
          </p:cNvPr>
          <p:cNvSpPr/>
          <p:nvPr/>
        </p:nvSpPr>
        <p:spPr>
          <a:xfrm>
            <a:off x="8958936" y="2373285"/>
            <a:ext cx="2660421" cy="2685978"/>
          </a:xfrm>
          <a:prstGeom prst="rect">
            <a:avLst/>
          </a:prstGeom>
          <a:solidFill>
            <a:sysClr val="window" lastClr="FFFFFF"/>
          </a:solidFill>
          <a:ln w="317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b="0" i="0" u="none" strike="noStrike" kern="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rPr>
              <a:t>相手の公開鍵 </a:t>
            </a:r>
            <a:r>
              <a:rPr kumimoji="0" lang="en-US" altLang="ja-JP" sz="2400" b="0" i="0" u="none" strike="noStrike" kern="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rPr>
              <a:t>K</a:t>
            </a:r>
            <a:r>
              <a:rPr kumimoji="0" lang="en-US" altLang="ja-JP" sz="2400" b="0" i="0" u="none" strike="noStrike" kern="0" cap="none" spc="0" normalizeH="0" baseline="-25000" noProof="0" dirty="0">
                <a:ln>
                  <a:noFill/>
                </a:ln>
                <a:solidFill>
                  <a:srgbClr val="00B050"/>
                </a:solidFill>
                <a:effectLst/>
                <a:uLnTx/>
                <a:uFillTx/>
                <a:latin typeface="游ゴシック" panose="020F0502020204030204"/>
                <a:ea typeface="游ゴシック" panose="020B0400000000000000" pitchFamily="50" charset="-128"/>
                <a:cs typeface="+mn-cs"/>
              </a:rPr>
              <a:t>P</a:t>
            </a:r>
            <a:r>
              <a:rPr kumimoji="0" lang="en-US" altLang="ja-JP" sz="2400" kern="0" baseline="-25000" dirty="0">
                <a:solidFill>
                  <a:srgbClr val="00B050"/>
                </a:solidFill>
                <a:latin typeface="游ゴシック" panose="020F0502020204030204"/>
                <a:ea typeface="游ゴシック" panose="020B0400000000000000" pitchFamily="50" charset="-128"/>
              </a:rPr>
              <a:t>A</a:t>
            </a:r>
            <a:endParaRPr kumimoji="0" lang="en-US" altLang="ja-JP" sz="2400" b="0" i="0" u="none" strike="noStrike" kern="0" cap="none" spc="0" normalizeH="0" baseline="-25000" noProof="0" dirty="0">
              <a:ln>
                <a:noFill/>
              </a:ln>
              <a:solidFill>
                <a:srgbClr val="00B050"/>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kern="0" dirty="0">
                <a:solidFill>
                  <a:prstClr val="black"/>
                </a:solidFill>
                <a:latin typeface="游ゴシック" panose="020F0502020204030204"/>
                <a:ea typeface="游ゴシック" panose="020B0400000000000000" pitchFamily="50" charset="-128"/>
              </a:rPr>
              <a:t>乱数</a:t>
            </a:r>
            <a:r>
              <a:rPr kumimoji="0" lang="en-US" altLang="ja-JP" sz="2400" kern="0" dirty="0">
                <a:solidFill>
                  <a:prstClr val="black"/>
                </a:solidFill>
                <a:latin typeface="游ゴシック" panose="020F0502020204030204"/>
                <a:ea typeface="游ゴシック" panose="020B0400000000000000" pitchFamily="50" charset="-128"/>
              </a:rPr>
              <a:t>(</a:t>
            </a:r>
            <a:r>
              <a:rPr kumimoji="0" lang="ja-JP" altLang="en-US" sz="2400" kern="0" dirty="0">
                <a:solidFill>
                  <a:prstClr val="black"/>
                </a:solidFill>
                <a:latin typeface="游ゴシック" panose="020F0502020204030204"/>
                <a:ea typeface="游ゴシック" panose="020B0400000000000000" pitchFamily="50" charset="-128"/>
              </a:rPr>
              <a:t>ノ</a:t>
            </a:r>
            <a:r>
              <a:rPr kumimoji="0" lang="ja-JP" altLang="en-US"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ンス</a:t>
            </a:r>
            <a:r>
              <a:rPr kumimoji="0" lang="en-US" altLang="ja-JP"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0" lang="ja-JP" altLang="en-US"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0" lang="en-US" altLang="ja-JP" sz="2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Nb</a:t>
            </a:r>
          </a:p>
        </p:txBody>
      </p:sp>
      <p:cxnSp>
        <p:nvCxnSpPr>
          <p:cNvPr id="16" name="直線矢印コネクタ 15">
            <a:extLst>
              <a:ext uri="{FF2B5EF4-FFF2-40B4-BE49-F238E27FC236}">
                <a16:creationId xmlns:a16="http://schemas.microsoft.com/office/drawing/2014/main" id="{0108F35F-84D9-4C23-B741-A2D62462A016}"/>
              </a:ext>
            </a:extLst>
          </p:cNvPr>
          <p:cNvCxnSpPr>
            <a:cxnSpLocks/>
          </p:cNvCxnSpPr>
          <p:nvPr/>
        </p:nvCxnSpPr>
        <p:spPr>
          <a:xfrm>
            <a:off x="4411536" y="2172863"/>
            <a:ext cx="0" cy="3200398"/>
          </a:xfrm>
          <a:prstGeom prst="straightConnector1">
            <a:avLst/>
          </a:prstGeom>
          <a:noFill/>
          <a:ln w="31750" cap="flat" cmpd="sng" algn="ctr">
            <a:solidFill>
              <a:srgbClr val="4472C4"/>
            </a:solidFill>
            <a:prstDash val="solid"/>
            <a:miter lim="800000"/>
            <a:tailEnd type="triangle"/>
          </a:ln>
          <a:effectLst/>
        </p:spPr>
      </p:cxnSp>
      <p:cxnSp>
        <p:nvCxnSpPr>
          <p:cNvPr id="17" name="直線矢印コネクタ 16">
            <a:extLst>
              <a:ext uri="{FF2B5EF4-FFF2-40B4-BE49-F238E27FC236}">
                <a16:creationId xmlns:a16="http://schemas.microsoft.com/office/drawing/2014/main" id="{C9AA9B43-175B-4852-8F24-B89745DA9761}"/>
              </a:ext>
            </a:extLst>
          </p:cNvPr>
          <p:cNvCxnSpPr>
            <a:cxnSpLocks/>
          </p:cNvCxnSpPr>
          <p:nvPr/>
        </p:nvCxnSpPr>
        <p:spPr>
          <a:xfrm>
            <a:off x="7799516" y="2172863"/>
            <a:ext cx="0" cy="3200398"/>
          </a:xfrm>
          <a:prstGeom prst="straightConnector1">
            <a:avLst/>
          </a:prstGeom>
          <a:noFill/>
          <a:ln w="3175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193376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7CCAB7E-2E84-4D9B-8AF7-993C5BA36F4F}"/>
              </a:ext>
            </a:extLst>
          </p:cNvPr>
          <p:cNvSpPr txBox="1">
            <a:spLocks/>
          </p:cNvSpPr>
          <p:nvPr/>
        </p:nvSpPr>
        <p:spPr>
          <a:xfrm>
            <a:off x="238124" y="-25593"/>
            <a:ext cx="11715752" cy="11029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en-US" altLang="ja-JP" sz="4000" b="0" i="0" u="none" strike="noStrike" kern="1200" cap="none" spc="0" normalizeH="0" baseline="0" noProof="0" dirty="0">
                <a:ln>
                  <a:noFill/>
                </a:ln>
                <a:effectLst/>
                <a:uLnTx/>
                <a:uFillTx/>
                <a:latin typeface="+mj-ea"/>
                <a:cs typeface="+mj-cs"/>
              </a:rPr>
              <a:t>Needham-Schroeder Protocol</a:t>
            </a:r>
            <a:r>
              <a:rPr lang="ja-JP" altLang="en-US" sz="4000" dirty="0">
                <a:latin typeface="+mj-ea"/>
              </a:rPr>
              <a:t>における中間者攻撃</a:t>
            </a:r>
            <a:endParaRPr kumimoji="1" lang="ja-JP" altLang="en-US" sz="4000" b="0" i="0" u="none" strike="noStrike" kern="1200" cap="none" spc="0" normalizeH="0" baseline="0" noProof="0" dirty="0">
              <a:ln>
                <a:noFill/>
              </a:ln>
              <a:effectLst/>
              <a:uLnTx/>
              <a:uFillTx/>
              <a:latin typeface="+mj-ea"/>
              <a:cs typeface="+mj-cs"/>
            </a:endParaRPr>
          </a:p>
        </p:txBody>
      </p:sp>
      <p:sp>
        <p:nvSpPr>
          <p:cNvPr id="36" name="正方形/長方形 35">
            <a:extLst>
              <a:ext uri="{FF2B5EF4-FFF2-40B4-BE49-F238E27FC236}">
                <a16:creationId xmlns:a16="http://schemas.microsoft.com/office/drawing/2014/main" id="{07760E58-4B8B-4316-A700-10E48CBA3666}"/>
              </a:ext>
            </a:extLst>
          </p:cNvPr>
          <p:cNvSpPr/>
          <p:nvPr/>
        </p:nvSpPr>
        <p:spPr>
          <a:xfrm>
            <a:off x="2057106" y="2570870"/>
            <a:ext cx="1392702" cy="858130"/>
          </a:xfrm>
          <a:prstGeom prst="rect">
            <a:avLst/>
          </a:prstGeom>
          <a:solidFill>
            <a:srgbClr val="4472C4"/>
          </a:solidFill>
          <a:ln w="3175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endParaRPr kumimoji="0" lang="ja-JP" altLang="en-US"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7" name="正方形/長方形 36">
            <a:extLst>
              <a:ext uri="{FF2B5EF4-FFF2-40B4-BE49-F238E27FC236}">
                <a16:creationId xmlns:a16="http://schemas.microsoft.com/office/drawing/2014/main" id="{59B16529-0968-4971-AD05-74065CBC6485}"/>
              </a:ext>
            </a:extLst>
          </p:cNvPr>
          <p:cNvSpPr/>
          <p:nvPr/>
        </p:nvSpPr>
        <p:spPr>
          <a:xfrm>
            <a:off x="5121519" y="2545299"/>
            <a:ext cx="1392702" cy="858130"/>
          </a:xfrm>
          <a:prstGeom prst="rect">
            <a:avLst/>
          </a:prstGeom>
          <a:solidFill>
            <a:srgbClr val="4472C4"/>
          </a:solidFill>
          <a:ln w="3175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C</a:t>
            </a:r>
            <a:endParaRPr kumimoji="0" lang="ja-JP" altLang="en-US"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正方形/長方形 37">
            <a:extLst>
              <a:ext uri="{FF2B5EF4-FFF2-40B4-BE49-F238E27FC236}">
                <a16:creationId xmlns:a16="http://schemas.microsoft.com/office/drawing/2014/main" id="{865AEB2E-1D98-435D-9B91-3A50BFD51B9D}"/>
              </a:ext>
            </a:extLst>
          </p:cNvPr>
          <p:cNvSpPr/>
          <p:nvPr/>
        </p:nvSpPr>
        <p:spPr>
          <a:xfrm>
            <a:off x="8185931" y="2545299"/>
            <a:ext cx="1392702" cy="858130"/>
          </a:xfrm>
          <a:prstGeom prst="rect">
            <a:avLst/>
          </a:prstGeom>
          <a:solidFill>
            <a:srgbClr val="4472C4"/>
          </a:solidFill>
          <a:ln w="3175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B</a:t>
            </a:r>
            <a:endParaRPr kumimoji="0" lang="ja-JP" altLang="en-US" sz="18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39" name="直線矢印コネクタ 38">
            <a:extLst>
              <a:ext uri="{FF2B5EF4-FFF2-40B4-BE49-F238E27FC236}">
                <a16:creationId xmlns:a16="http://schemas.microsoft.com/office/drawing/2014/main" id="{9D7A8336-034F-4F72-9B66-E56172086BB1}"/>
              </a:ext>
            </a:extLst>
          </p:cNvPr>
          <p:cNvCxnSpPr>
            <a:cxnSpLocks/>
            <a:stCxn id="36" idx="2"/>
          </p:cNvCxnSpPr>
          <p:nvPr/>
        </p:nvCxnSpPr>
        <p:spPr>
          <a:xfrm>
            <a:off x="2753457" y="3429000"/>
            <a:ext cx="0" cy="3132304"/>
          </a:xfrm>
          <a:prstGeom prst="straightConnector1">
            <a:avLst/>
          </a:prstGeom>
          <a:noFill/>
          <a:ln w="31750" cap="flat" cmpd="sng" algn="ctr">
            <a:solidFill>
              <a:srgbClr val="4472C4"/>
            </a:solidFill>
            <a:prstDash val="solid"/>
            <a:miter lim="800000"/>
            <a:tailEnd type="triangle"/>
          </a:ln>
          <a:effectLst/>
        </p:spPr>
      </p:cxnSp>
      <p:cxnSp>
        <p:nvCxnSpPr>
          <p:cNvPr id="40" name="直線矢印コネクタ 39">
            <a:extLst>
              <a:ext uri="{FF2B5EF4-FFF2-40B4-BE49-F238E27FC236}">
                <a16:creationId xmlns:a16="http://schemas.microsoft.com/office/drawing/2014/main" id="{793C5906-485B-43DF-9C37-13EB4965DD90}"/>
              </a:ext>
            </a:extLst>
          </p:cNvPr>
          <p:cNvCxnSpPr>
            <a:cxnSpLocks/>
            <a:stCxn id="37" idx="2"/>
          </p:cNvCxnSpPr>
          <p:nvPr/>
        </p:nvCxnSpPr>
        <p:spPr>
          <a:xfrm>
            <a:off x="5817870" y="3403429"/>
            <a:ext cx="0" cy="3157875"/>
          </a:xfrm>
          <a:prstGeom prst="straightConnector1">
            <a:avLst/>
          </a:prstGeom>
          <a:noFill/>
          <a:ln w="31750" cap="flat" cmpd="sng" algn="ctr">
            <a:solidFill>
              <a:srgbClr val="4472C4"/>
            </a:solidFill>
            <a:prstDash val="solid"/>
            <a:miter lim="800000"/>
            <a:tailEnd type="triangle"/>
          </a:ln>
          <a:effectLst/>
        </p:spPr>
      </p:cxnSp>
      <p:cxnSp>
        <p:nvCxnSpPr>
          <p:cNvPr id="41" name="直線矢印コネクタ 40">
            <a:extLst>
              <a:ext uri="{FF2B5EF4-FFF2-40B4-BE49-F238E27FC236}">
                <a16:creationId xmlns:a16="http://schemas.microsoft.com/office/drawing/2014/main" id="{69DF4F32-0B3F-4236-8AB6-3FEAD034C3F0}"/>
              </a:ext>
            </a:extLst>
          </p:cNvPr>
          <p:cNvCxnSpPr>
            <a:cxnSpLocks/>
            <a:stCxn id="38" idx="2"/>
          </p:cNvCxnSpPr>
          <p:nvPr/>
        </p:nvCxnSpPr>
        <p:spPr>
          <a:xfrm>
            <a:off x="8882282" y="3403429"/>
            <a:ext cx="0" cy="3157875"/>
          </a:xfrm>
          <a:prstGeom prst="straightConnector1">
            <a:avLst/>
          </a:prstGeom>
          <a:noFill/>
          <a:ln w="31750" cap="flat" cmpd="sng" algn="ctr">
            <a:solidFill>
              <a:srgbClr val="4472C4"/>
            </a:solidFill>
            <a:prstDash val="solid"/>
            <a:miter lim="800000"/>
            <a:tailEnd type="triangle"/>
          </a:ln>
          <a:effectLst/>
        </p:spPr>
      </p:cxnSp>
      <p:cxnSp>
        <p:nvCxnSpPr>
          <p:cNvPr id="42" name="直線矢印コネクタ 41">
            <a:extLst>
              <a:ext uri="{FF2B5EF4-FFF2-40B4-BE49-F238E27FC236}">
                <a16:creationId xmlns:a16="http://schemas.microsoft.com/office/drawing/2014/main" id="{C66D7053-F4F8-409E-8AC4-EB1D00CC4548}"/>
              </a:ext>
            </a:extLst>
          </p:cNvPr>
          <p:cNvCxnSpPr>
            <a:cxnSpLocks/>
          </p:cNvCxnSpPr>
          <p:nvPr/>
        </p:nvCxnSpPr>
        <p:spPr>
          <a:xfrm>
            <a:off x="2973261" y="3993492"/>
            <a:ext cx="2624805" cy="91114"/>
          </a:xfrm>
          <a:prstGeom prst="straightConnector1">
            <a:avLst/>
          </a:prstGeom>
          <a:noFill/>
          <a:ln w="31750" cap="flat" cmpd="sng" algn="ctr">
            <a:solidFill>
              <a:srgbClr val="4472C4"/>
            </a:solidFill>
            <a:prstDash val="solid"/>
            <a:miter lim="800000"/>
            <a:tailEnd type="triangle"/>
          </a:ln>
          <a:effectLst/>
        </p:spPr>
      </p:cxnSp>
      <p:sp>
        <p:nvSpPr>
          <p:cNvPr id="43" name="テキスト ボックス 42">
            <a:extLst>
              <a:ext uri="{FF2B5EF4-FFF2-40B4-BE49-F238E27FC236}">
                <a16:creationId xmlns:a16="http://schemas.microsoft.com/office/drawing/2014/main" id="{65AACA43-8E04-4A8C-8D53-FA43DDACB9F5}"/>
              </a:ext>
            </a:extLst>
          </p:cNvPr>
          <p:cNvSpPr txBox="1"/>
          <p:nvPr/>
        </p:nvSpPr>
        <p:spPr>
          <a:xfrm>
            <a:off x="3596951" y="3630466"/>
            <a:ext cx="1524568" cy="369332"/>
          </a:xfrm>
          <a:prstGeom prst="rect">
            <a:avLst/>
          </a:prstGeom>
          <a:noFill/>
        </p:spPr>
        <p:txBody>
          <a:bodyPr wrap="square" rtlCol="0">
            <a:spAutoFit/>
          </a:bodyPr>
          <a:lstStyle/>
          <a:p>
            <a:r>
              <a:rPr lang="en-US" altLang="ja-JP" dirty="0">
                <a:solidFill>
                  <a:srgbClr val="FF000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Na, A</a:t>
            </a:r>
            <a:r>
              <a:rPr lang="en-US" altLang="ja-JP" dirty="0">
                <a:solidFill>
                  <a:srgbClr val="FF0000"/>
                </a:solidFill>
                <a:latin typeface="游ゴシック" panose="020F0502020204030204"/>
                <a:ea typeface="游ゴシック" panose="020B0400000000000000" pitchFamily="50" charset="-128"/>
              </a:rPr>
              <a:t>}</a:t>
            </a:r>
            <a:r>
              <a:rPr lang="en-US" altLang="ja-JP" sz="1400" dirty="0">
                <a:solidFill>
                  <a:srgbClr val="FF0000"/>
                </a:solidFill>
                <a:latin typeface="游ゴシック" panose="020F0502020204030204"/>
                <a:ea typeface="游ゴシック" panose="020B0400000000000000" pitchFamily="50" charset="-128"/>
              </a:rPr>
              <a:t>K</a:t>
            </a:r>
            <a:r>
              <a:rPr lang="en-US" altLang="ja-JP" sz="1400" baseline="-25000" dirty="0">
                <a:solidFill>
                  <a:srgbClr val="FF0000"/>
                </a:solidFill>
                <a:latin typeface="游ゴシック" panose="020F0502020204030204"/>
                <a:ea typeface="游ゴシック" panose="020B0400000000000000" pitchFamily="50" charset="-128"/>
              </a:rPr>
              <a:t>PC</a:t>
            </a:r>
            <a:endParaRPr lang="ja-JP" altLang="en-US" sz="1400" baseline="-25000" dirty="0">
              <a:solidFill>
                <a:srgbClr val="FF0000"/>
              </a:solidFill>
              <a:latin typeface="游ゴシック" panose="020F0502020204030204"/>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E18EBFFA-79DC-4E90-B17F-D59D0506513A}"/>
              </a:ext>
            </a:extLst>
          </p:cNvPr>
          <p:cNvSpPr txBox="1"/>
          <p:nvPr/>
        </p:nvSpPr>
        <p:spPr>
          <a:xfrm>
            <a:off x="6724069" y="3624668"/>
            <a:ext cx="1252015" cy="369332"/>
          </a:xfrm>
          <a:prstGeom prst="rect">
            <a:avLst/>
          </a:prstGeom>
          <a:noFill/>
        </p:spPr>
        <p:txBody>
          <a:bodyPr wrap="square" rtlCol="0">
            <a:spAutoFit/>
          </a:bodyPr>
          <a:lstStyle/>
          <a:p>
            <a:r>
              <a:rPr lang="en-US" altLang="ja-JP" dirty="0">
                <a:solidFill>
                  <a:srgbClr val="FF000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Na, A</a:t>
            </a:r>
            <a:r>
              <a:rPr lang="en-US" altLang="ja-JP" dirty="0">
                <a:solidFill>
                  <a:srgbClr val="FF0000"/>
                </a:solidFill>
                <a:latin typeface="游ゴシック" panose="020F0502020204030204"/>
                <a:ea typeface="游ゴシック" panose="020B0400000000000000" pitchFamily="50" charset="-128"/>
              </a:rPr>
              <a:t>}</a:t>
            </a:r>
            <a:r>
              <a:rPr lang="en-US" altLang="ja-JP" sz="1400" dirty="0">
                <a:solidFill>
                  <a:srgbClr val="FF0000"/>
                </a:solidFill>
                <a:latin typeface="游ゴシック" panose="020F0502020204030204"/>
                <a:ea typeface="游ゴシック" panose="020B0400000000000000" pitchFamily="50" charset="-128"/>
              </a:rPr>
              <a:t>K</a:t>
            </a:r>
            <a:r>
              <a:rPr lang="en-US" altLang="ja-JP" sz="1400" baseline="-25000" dirty="0">
                <a:solidFill>
                  <a:srgbClr val="FF0000"/>
                </a:solidFill>
                <a:latin typeface="游ゴシック" panose="020F0502020204030204"/>
                <a:ea typeface="游ゴシック" panose="020B0400000000000000" pitchFamily="50" charset="-128"/>
              </a:rPr>
              <a:t>PB</a:t>
            </a:r>
            <a:endParaRPr lang="ja-JP" altLang="en-US" sz="1400" dirty="0">
              <a:solidFill>
                <a:srgbClr val="FF0000"/>
              </a:solidFill>
              <a:latin typeface="游ゴシック" panose="020F0502020204030204"/>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E1A55119-E8F0-4D50-A134-055F14ABC061}"/>
              </a:ext>
            </a:extLst>
          </p:cNvPr>
          <p:cNvSpPr txBox="1"/>
          <p:nvPr/>
        </p:nvSpPr>
        <p:spPr>
          <a:xfrm>
            <a:off x="6645812" y="4571643"/>
            <a:ext cx="1408516" cy="369332"/>
          </a:xfrm>
          <a:prstGeom prst="rect">
            <a:avLst/>
          </a:prstGeom>
          <a:noFill/>
        </p:spPr>
        <p:txBody>
          <a:bodyPr wrap="square" rtlCol="0">
            <a:spAutoFit/>
          </a:bodyPr>
          <a:lstStyle/>
          <a:p>
            <a:r>
              <a:rPr lang="en-US" altLang="ja-JP" dirty="0">
                <a:solidFill>
                  <a:srgbClr val="00B05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Na, Nb</a:t>
            </a:r>
            <a:r>
              <a:rPr lang="en-US" altLang="ja-JP" dirty="0">
                <a:solidFill>
                  <a:srgbClr val="00B050"/>
                </a:solidFill>
                <a:latin typeface="游ゴシック" panose="020F0502020204030204"/>
                <a:ea typeface="游ゴシック" panose="020B0400000000000000" pitchFamily="50" charset="-128"/>
              </a:rPr>
              <a:t>}</a:t>
            </a:r>
            <a:r>
              <a:rPr kumimoji="0" lang="en-US" altLang="ja-JP" sz="1400" b="0" i="0" u="none" strike="noStrike" kern="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rPr>
              <a:t>K</a:t>
            </a:r>
            <a:r>
              <a:rPr kumimoji="0" lang="en-US" altLang="ja-JP" sz="1400" b="0" i="0" u="none" strike="noStrike" kern="0" cap="none" spc="0" normalizeH="0" baseline="-25000" noProof="0" dirty="0">
                <a:ln>
                  <a:noFill/>
                </a:ln>
                <a:solidFill>
                  <a:srgbClr val="00B050"/>
                </a:solidFill>
                <a:effectLst/>
                <a:uLnTx/>
                <a:uFillTx/>
                <a:latin typeface="游ゴシック" panose="020F0502020204030204"/>
                <a:ea typeface="游ゴシック" panose="020B0400000000000000" pitchFamily="50" charset="-128"/>
                <a:cs typeface="+mn-cs"/>
              </a:rPr>
              <a:t>P</a:t>
            </a:r>
            <a:r>
              <a:rPr kumimoji="0" lang="en-US" altLang="ja-JP" sz="1400" kern="0" baseline="-25000" dirty="0">
                <a:solidFill>
                  <a:srgbClr val="00B050"/>
                </a:solidFill>
                <a:latin typeface="游ゴシック" panose="020F0502020204030204"/>
                <a:ea typeface="游ゴシック" panose="020B0400000000000000" pitchFamily="50" charset="-128"/>
              </a:rPr>
              <a:t>A</a:t>
            </a:r>
            <a:endParaRPr lang="ja-JP" altLang="en-US" sz="1400" dirty="0">
              <a:solidFill>
                <a:srgbClr val="00B050"/>
              </a:solidFill>
              <a:latin typeface="游ゴシック" panose="020F0502020204030204"/>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381CA9B2-4A72-475A-9E93-E1868BFCAC3C}"/>
              </a:ext>
            </a:extLst>
          </p:cNvPr>
          <p:cNvSpPr txBox="1"/>
          <p:nvPr/>
        </p:nvSpPr>
        <p:spPr>
          <a:xfrm>
            <a:off x="3581399" y="4576373"/>
            <a:ext cx="1408516" cy="369332"/>
          </a:xfrm>
          <a:prstGeom prst="rect">
            <a:avLst/>
          </a:prstGeom>
          <a:noFill/>
        </p:spPr>
        <p:txBody>
          <a:bodyPr wrap="square" rtlCol="0">
            <a:spAutoFit/>
          </a:bodyPr>
          <a:lstStyle/>
          <a:p>
            <a:r>
              <a:rPr lang="en-US" altLang="ja-JP" dirty="0">
                <a:solidFill>
                  <a:srgbClr val="00B05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Na, Nb</a:t>
            </a:r>
            <a:r>
              <a:rPr lang="en-US" altLang="ja-JP" dirty="0">
                <a:solidFill>
                  <a:srgbClr val="00B050"/>
                </a:solidFill>
                <a:latin typeface="游ゴシック" panose="020F0502020204030204"/>
                <a:ea typeface="游ゴシック" panose="020B0400000000000000" pitchFamily="50" charset="-128"/>
              </a:rPr>
              <a:t>}</a:t>
            </a:r>
            <a:r>
              <a:rPr kumimoji="0" lang="en-US" altLang="ja-JP" sz="1400" b="0" i="0" u="none" strike="noStrike" kern="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rPr>
              <a:t>K</a:t>
            </a:r>
            <a:r>
              <a:rPr kumimoji="0" lang="en-US" altLang="ja-JP" sz="1400" b="0" i="0" u="none" strike="noStrike" kern="0" cap="none" spc="0" normalizeH="0" baseline="-25000" noProof="0" dirty="0">
                <a:ln>
                  <a:noFill/>
                </a:ln>
                <a:solidFill>
                  <a:srgbClr val="00B050"/>
                </a:solidFill>
                <a:effectLst/>
                <a:uLnTx/>
                <a:uFillTx/>
                <a:latin typeface="游ゴシック" panose="020F0502020204030204"/>
                <a:ea typeface="游ゴシック" panose="020B0400000000000000" pitchFamily="50" charset="-128"/>
                <a:cs typeface="+mn-cs"/>
              </a:rPr>
              <a:t>P</a:t>
            </a:r>
            <a:r>
              <a:rPr kumimoji="0" lang="en-US" altLang="ja-JP" sz="1400" kern="0" baseline="-25000" dirty="0">
                <a:solidFill>
                  <a:srgbClr val="00B050"/>
                </a:solidFill>
                <a:latin typeface="游ゴシック" panose="020F0502020204030204"/>
                <a:ea typeface="游ゴシック" panose="020B0400000000000000" pitchFamily="50" charset="-128"/>
              </a:rPr>
              <a:t>A</a:t>
            </a:r>
            <a:endParaRPr lang="ja-JP" altLang="en-US" sz="1400" dirty="0">
              <a:solidFill>
                <a:srgbClr val="00B050"/>
              </a:solidFill>
              <a:latin typeface="游ゴシック" panose="020F0502020204030204"/>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137A305A-A9E7-4288-9A83-74F4DA0AAAF9}"/>
              </a:ext>
            </a:extLst>
          </p:cNvPr>
          <p:cNvSpPr txBox="1"/>
          <p:nvPr/>
        </p:nvSpPr>
        <p:spPr>
          <a:xfrm>
            <a:off x="3751088" y="5662186"/>
            <a:ext cx="1069144" cy="369332"/>
          </a:xfrm>
          <a:prstGeom prst="rect">
            <a:avLst/>
          </a:prstGeom>
          <a:noFill/>
        </p:spPr>
        <p:txBody>
          <a:bodyPr wrap="square" rtlCol="0">
            <a:spAutoFit/>
          </a:bodyPr>
          <a:lstStyle/>
          <a:p>
            <a:r>
              <a:rPr lang="en-US" altLang="ja-JP" dirty="0">
                <a:solidFill>
                  <a:srgbClr val="FF000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Nb</a:t>
            </a:r>
            <a:r>
              <a:rPr lang="en-US" altLang="ja-JP" dirty="0">
                <a:solidFill>
                  <a:srgbClr val="FF0000"/>
                </a:solidFill>
                <a:latin typeface="游ゴシック" panose="020F0502020204030204"/>
                <a:ea typeface="游ゴシック" panose="020B0400000000000000" pitchFamily="50" charset="-128"/>
              </a:rPr>
              <a:t>}</a:t>
            </a:r>
            <a:r>
              <a:rPr lang="en-US" altLang="ja-JP" sz="1400" dirty="0">
                <a:solidFill>
                  <a:srgbClr val="FF0000"/>
                </a:solidFill>
                <a:latin typeface="游ゴシック" panose="020F0502020204030204"/>
                <a:ea typeface="游ゴシック" panose="020B0400000000000000" pitchFamily="50" charset="-128"/>
              </a:rPr>
              <a:t>K</a:t>
            </a:r>
            <a:r>
              <a:rPr lang="en-US" altLang="ja-JP" sz="1400" baseline="-25000" dirty="0">
                <a:solidFill>
                  <a:srgbClr val="FF0000"/>
                </a:solidFill>
                <a:latin typeface="游ゴシック" panose="020F0502020204030204"/>
                <a:ea typeface="游ゴシック" panose="020B0400000000000000" pitchFamily="50" charset="-128"/>
              </a:rPr>
              <a:t>PC</a:t>
            </a:r>
            <a:endParaRPr lang="ja-JP" altLang="en-US" sz="1400" dirty="0">
              <a:solidFill>
                <a:srgbClr val="FF0000"/>
              </a:solidFill>
              <a:latin typeface="游ゴシック" panose="020F0502020204030204"/>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C6621DA8-44E7-4955-865E-801BF200AB84}"/>
              </a:ext>
            </a:extLst>
          </p:cNvPr>
          <p:cNvSpPr txBox="1"/>
          <p:nvPr/>
        </p:nvSpPr>
        <p:spPr>
          <a:xfrm>
            <a:off x="6815499" y="5658611"/>
            <a:ext cx="1069144" cy="369332"/>
          </a:xfrm>
          <a:prstGeom prst="rect">
            <a:avLst/>
          </a:prstGeom>
          <a:noFill/>
        </p:spPr>
        <p:txBody>
          <a:bodyPr wrap="square" rtlCol="0">
            <a:spAutoFit/>
          </a:bodyPr>
          <a:lstStyle/>
          <a:p>
            <a:r>
              <a:rPr lang="en-US" altLang="ja-JP" dirty="0">
                <a:solidFill>
                  <a:srgbClr val="FF0000"/>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Nb</a:t>
            </a:r>
            <a:r>
              <a:rPr lang="en-US" altLang="ja-JP" dirty="0">
                <a:solidFill>
                  <a:srgbClr val="FF0000"/>
                </a:solidFill>
                <a:latin typeface="游ゴシック" panose="020F0502020204030204"/>
                <a:ea typeface="游ゴシック" panose="020B0400000000000000" pitchFamily="50" charset="-128"/>
              </a:rPr>
              <a:t>}</a:t>
            </a:r>
            <a:r>
              <a:rPr lang="en-US" altLang="ja-JP" sz="1400" dirty="0">
                <a:solidFill>
                  <a:srgbClr val="FF0000"/>
                </a:solidFill>
                <a:latin typeface="游ゴシック" panose="020F0502020204030204"/>
                <a:ea typeface="游ゴシック" panose="020B0400000000000000" pitchFamily="50" charset="-128"/>
              </a:rPr>
              <a:t>K</a:t>
            </a:r>
            <a:r>
              <a:rPr lang="en-US" altLang="ja-JP" sz="1400" baseline="-25000" dirty="0">
                <a:solidFill>
                  <a:srgbClr val="FF0000"/>
                </a:solidFill>
                <a:latin typeface="游ゴシック" panose="020F0502020204030204"/>
                <a:ea typeface="游ゴシック" panose="020B0400000000000000" pitchFamily="50" charset="-128"/>
              </a:rPr>
              <a:t>PB</a:t>
            </a:r>
            <a:endParaRPr lang="ja-JP" altLang="en-US" sz="1400" dirty="0">
              <a:solidFill>
                <a:srgbClr val="FF0000"/>
              </a:solidFill>
              <a:latin typeface="游ゴシック" panose="020F0502020204030204"/>
              <a:ea typeface="游ゴシック" panose="020B0400000000000000" pitchFamily="50" charset="-128"/>
            </a:endParaRPr>
          </a:p>
        </p:txBody>
      </p:sp>
      <p:cxnSp>
        <p:nvCxnSpPr>
          <p:cNvPr id="49" name="直線矢印コネクタ 48">
            <a:extLst>
              <a:ext uri="{FF2B5EF4-FFF2-40B4-BE49-F238E27FC236}">
                <a16:creationId xmlns:a16="http://schemas.microsoft.com/office/drawing/2014/main" id="{454BC174-0185-443D-882D-0E5A2BD9F129}"/>
              </a:ext>
            </a:extLst>
          </p:cNvPr>
          <p:cNvCxnSpPr>
            <a:cxnSpLocks/>
          </p:cNvCxnSpPr>
          <p:nvPr/>
        </p:nvCxnSpPr>
        <p:spPr>
          <a:xfrm>
            <a:off x="6037669" y="4084606"/>
            <a:ext cx="2624805" cy="91114"/>
          </a:xfrm>
          <a:prstGeom prst="straightConnector1">
            <a:avLst/>
          </a:prstGeom>
          <a:noFill/>
          <a:ln w="31750" cap="flat" cmpd="sng" algn="ctr">
            <a:solidFill>
              <a:srgbClr val="4472C4"/>
            </a:solidFill>
            <a:prstDash val="solid"/>
            <a:miter lim="800000"/>
            <a:tailEnd type="triangle"/>
          </a:ln>
          <a:effectLst/>
        </p:spPr>
      </p:cxnSp>
      <p:cxnSp>
        <p:nvCxnSpPr>
          <p:cNvPr id="50" name="直線矢印コネクタ 49">
            <a:extLst>
              <a:ext uri="{FF2B5EF4-FFF2-40B4-BE49-F238E27FC236}">
                <a16:creationId xmlns:a16="http://schemas.microsoft.com/office/drawing/2014/main" id="{28E2DCB2-9C7D-4074-B120-AC9FE22F2A61}"/>
              </a:ext>
            </a:extLst>
          </p:cNvPr>
          <p:cNvCxnSpPr>
            <a:cxnSpLocks/>
          </p:cNvCxnSpPr>
          <p:nvPr/>
        </p:nvCxnSpPr>
        <p:spPr>
          <a:xfrm flipH="1">
            <a:off x="6037669" y="4938029"/>
            <a:ext cx="2624805" cy="91114"/>
          </a:xfrm>
          <a:prstGeom prst="straightConnector1">
            <a:avLst/>
          </a:prstGeom>
          <a:noFill/>
          <a:ln w="31750" cap="flat" cmpd="sng" algn="ctr">
            <a:solidFill>
              <a:srgbClr val="4472C4"/>
            </a:solidFill>
            <a:prstDash val="solid"/>
            <a:miter lim="800000"/>
            <a:tailEnd type="triangle"/>
          </a:ln>
          <a:effectLst/>
        </p:spPr>
      </p:cxnSp>
      <p:cxnSp>
        <p:nvCxnSpPr>
          <p:cNvPr id="51" name="直線矢印コネクタ 50">
            <a:extLst>
              <a:ext uri="{FF2B5EF4-FFF2-40B4-BE49-F238E27FC236}">
                <a16:creationId xmlns:a16="http://schemas.microsoft.com/office/drawing/2014/main" id="{F960D351-5CC2-413B-BC5A-6D328246EC7D}"/>
              </a:ext>
            </a:extLst>
          </p:cNvPr>
          <p:cNvCxnSpPr>
            <a:cxnSpLocks/>
          </p:cNvCxnSpPr>
          <p:nvPr/>
        </p:nvCxnSpPr>
        <p:spPr>
          <a:xfrm flipH="1">
            <a:off x="2973256" y="5012885"/>
            <a:ext cx="2624805" cy="91114"/>
          </a:xfrm>
          <a:prstGeom prst="straightConnector1">
            <a:avLst/>
          </a:prstGeom>
          <a:noFill/>
          <a:ln w="31750" cap="flat" cmpd="sng" algn="ctr">
            <a:solidFill>
              <a:srgbClr val="4472C4"/>
            </a:solidFill>
            <a:prstDash val="solid"/>
            <a:miter lim="800000"/>
            <a:tailEnd type="triangle"/>
          </a:ln>
          <a:effectLst/>
        </p:spPr>
      </p:cxnSp>
      <p:cxnSp>
        <p:nvCxnSpPr>
          <p:cNvPr id="52" name="直線矢印コネクタ 51">
            <a:extLst>
              <a:ext uri="{FF2B5EF4-FFF2-40B4-BE49-F238E27FC236}">
                <a16:creationId xmlns:a16="http://schemas.microsoft.com/office/drawing/2014/main" id="{A6E123B8-8A3D-43F8-AAD0-1079E481F3E9}"/>
              </a:ext>
            </a:extLst>
          </p:cNvPr>
          <p:cNvCxnSpPr>
            <a:cxnSpLocks/>
          </p:cNvCxnSpPr>
          <p:nvPr/>
        </p:nvCxnSpPr>
        <p:spPr>
          <a:xfrm>
            <a:off x="2973255" y="6036375"/>
            <a:ext cx="2624805" cy="91114"/>
          </a:xfrm>
          <a:prstGeom prst="straightConnector1">
            <a:avLst/>
          </a:prstGeom>
          <a:noFill/>
          <a:ln w="31750" cap="flat" cmpd="sng" algn="ctr">
            <a:solidFill>
              <a:srgbClr val="4472C4"/>
            </a:solidFill>
            <a:prstDash val="solid"/>
            <a:miter lim="800000"/>
            <a:tailEnd type="triangle"/>
          </a:ln>
          <a:effectLst/>
        </p:spPr>
      </p:cxnSp>
      <p:cxnSp>
        <p:nvCxnSpPr>
          <p:cNvPr id="53" name="直線矢印コネクタ 52">
            <a:extLst>
              <a:ext uri="{FF2B5EF4-FFF2-40B4-BE49-F238E27FC236}">
                <a16:creationId xmlns:a16="http://schemas.microsoft.com/office/drawing/2014/main" id="{98B81CBC-FE3B-4733-95ED-9564A2B5CAE9}"/>
              </a:ext>
            </a:extLst>
          </p:cNvPr>
          <p:cNvCxnSpPr>
            <a:cxnSpLocks/>
          </p:cNvCxnSpPr>
          <p:nvPr/>
        </p:nvCxnSpPr>
        <p:spPr>
          <a:xfrm>
            <a:off x="6037668" y="6127489"/>
            <a:ext cx="2624805" cy="91114"/>
          </a:xfrm>
          <a:prstGeom prst="straightConnector1">
            <a:avLst/>
          </a:prstGeom>
          <a:noFill/>
          <a:ln w="31750" cap="flat" cmpd="sng" algn="ctr">
            <a:solidFill>
              <a:srgbClr val="4472C4"/>
            </a:solidFill>
            <a:prstDash val="solid"/>
            <a:miter lim="800000"/>
            <a:tailEnd type="triangle"/>
          </a:ln>
          <a:effectLst/>
        </p:spPr>
      </p:cxnSp>
      <p:sp>
        <p:nvSpPr>
          <p:cNvPr id="11" name="左大かっこ 10">
            <a:extLst>
              <a:ext uri="{FF2B5EF4-FFF2-40B4-BE49-F238E27FC236}">
                <a16:creationId xmlns:a16="http://schemas.microsoft.com/office/drawing/2014/main" id="{9E02A491-0393-497F-AB72-2A98DC4FD08B}"/>
              </a:ext>
            </a:extLst>
          </p:cNvPr>
          <p:cNvSpPr/>
          <p:nvPr/>
        </p:nvSpPr>
        <p:spPr>
          <a:xfrm rot="5400000">
            <a:off x="3719146" y="659192"/>
            <a:ext cx="464173" cy="312367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30" name="左大かっこ 29">
            <a:extLst>
              <a:ext uri="{FF2B5EF4-FFF2-40B4-BE49-F238E27FC236}">
                <a16:creationId xmlns:a16="http://schemas.microsoft.com/office/drawing/2014/main" id="{10A42E1D-A7F6-40E9-8B2E-7633D614AA3A}"/>
              </a:ext>
            </a:extLst>
          </p:cNvPr>
          <p:cNvSpPr/>
          <p:nvPr/>
        </p:nvSpPr>
        <p:spPr>
          <a:xfrm rot="5400000">
            <a:off x="7367418" y="668729"/>
            <a:ext cx="464173" cy="312367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テキスト ボックス 11">
            <a:extLst>
              <a:ext uri="{FF2B5EF4-FFF2-40B4-BE49-F238E27FC236}">
                <a16:creationId xmlns:a16="http://schemas.microsoft.com/office/drawing/2014/main" id="{3F44303A-3D2C-4380-8FC7-407C4CB1589F}"/>
              </a:ext>
            </a:extLst>
          </p:cNvPr>
          <p:cNvSpPr txBox="1"/>
          <p:nvPr/>
        </p:nvSpPr>
        <p:spPr>
          <a:xfrm>
            <a:off x="2753457" y="1526815"/>
            <a:ext cx="2565724" cy="369332"/>
          </a:xfrm>
          <a:prstGeom prst="rect">
            <a:avLst/>
          </a:prstGeom>
          <a:noFill/>
        </p:spPr>
        <p:txBody>
          <a:bodyPr wrap="square" rtlCol="0">
            <a:spAutoFit/>
          </a:bodyPr>
          <a:lstStyle/>
          <a:p>
            <a:r>
              <a:rPr kumimoji="1" lang="en-US" altLang="ja-JP" dirty="0"/>
              <a:t>A</a:t>
            </a:r>
            <a:r>
              <a:rPr kumimoji="1" lang="ja-JP" altLang="en-US" dirty="0"/>
              <a:t>、</a:t>
            </a:r>
            <a:r>
              <a:rPr kumimoji="1" lang="en-US" altLang="ja-JP" dirty="0"/>
              <a:t>C</a:t>
            </a:r>
            <a:r>
              <a:rPr kumimoji="1" lang="ja-JP" altLang="en-US" dirty="0"/>
              <a:t>間の正常な通信</a:t>
            </a:r>
          </a:p>
        </p:txBody>
      </p:sp>
      <p:sp>
        <p:nvSpPr>
          <p:cNvPr id="32" name="テキスト ボックス 31">
            <a:extLst>
              <a:ext uri="{FF2B5EF4-FFF2-40B4-BE49-F238E27FC236}">
                <a16:creationId xmlns:a16="http://schemas.microsoft.com/office/drawing/2014/main" id="{7F2FF452-2E3C-40DA-B72C-44B39B446406}"/>
              </a:ext>
            </a:extLst>
          </p:cNvPr>
          <p:cNvSpPr txBox="1"/>
          <p:nvPr/>
        </p:nvSpPr>
        <p:spPr>
          <a:xfrm>
            <a:off x="6009001" y="1183480"/>
            <a:ext cx="3751283" cy="646331"/>
          </a:xfrm>
          <a:prstGeom prst="rect">
            <a:avLst/>
          </a:prstGeom>
          <a:noFill/>
        </p:spPr>
        <p:txBody>
          <a:bodyPr wrap="square" rtlCol="0">
            <a:spAutoFit/>
          </a:bodyPr>
          <a:lstStyle/>
          <a:p>
            <a:r>
              <a:rPr lang="en-US" altLang="ja-JP" dirty="0"/>
              <a:t>C</a:t>
            </a:r>
            <a:r>
              <a:rPr lang="ja-JP" altLang="en-US" dirty="0"/>
              <a:t>は</a:t>
            </a:r>
            <a:r>
              <a:rPr lang="en-US" altLang="ja-JP" dirty="0"/>
              <a:t>B</a:t>
            </a:r>
            <a:r>
              <a:rPr lang="ja-JP" altLang="en-US" dirty="0"/>
              <a:t>に対し</a:t>
            </a:r>
            <a:r>
              <a:rPr lang="en-US" altLang="ja-JP" dirty="0"/>
              <a:t>A</a:t>
            </a:r>
            <a:r>
              <a:rPr lang="ja-JP" altLang="en-US" dirty="0"/>
              <a:t>になりすましている</a:t>
            </a:r>
            <a:endParaRPr lang="en-US" altLang="ja-JP" dirty="0"/>
          </a:p>
          <a:p>
            <a:r>
              <a:rPr kumimoji="1" lang="en-US" altLang="ja-JP" dirty="0"/>
              <a:t>C</a:t>
            </a:r>
            <a:r>
              <a:rPr kumimoji="1" lang="ja-JP" altLang="en-US" dirty="0"/>
              <a:t>、</a:t>
            </a:r>
            <a:r>
              <a:rPr kumimoji="1" lang="en-US" altLang="ja-JP" dirty="0"/>
              <a:t>B</a:t>
            </a:r>
            <a:r>
              <a:rPr lang="ja-JP" altLang="en-US" dirty="0"/>
              <a:t>間の悪意のある通信</a:t>
            </a:r>
            <a:endParaRPr kumimoji="1" lang="ja-JP" altLang="en-US" dirty="0"/>
          </a:p>
        </p:txBody>
      </p:sp>
      <p:sp>
        <p:nvSpPr>
          <p:cNvPr id="2" name="テキスト ボックス 1">
            <a:extLst>
              <a:ext uri="{FF2B5EF4-FFF2-40B4-BE49-F238E27FC236}">
                <a16:creationId xmlns:a16="http://schemas.microsoft.com/office/drawing/2014/main" id="{DAA29119-2981-4A20-91A2-1C70D71C580D}"/>
              </a:ext>
            </a:extLst>
          </p:cNvPr>
          <p:cNvSpPr txBox="1"/>
          <p:nvPr/>
        </p:nvSpPr>
        <p:spPr>
          <a:xfrm>
            <a:off x="9102091" y="4807199"/>
            <a:ext cx="2851781" cy="954107"/>
          </a:xfrm>
          <a:prstGeom prst="rect">
            <a:avLst/>
          </a:prstGeom>
          <a:noFill/>
        </p:spPr>
        <p:txBody>
          <a:bodyPr wrap="square" rtlCol="0">
            <a:spAutoFit/>
          </a:bodyPr>
          <a:lstStyle/>
          <a:p>
            <a:r>
              <a:rPr kumimoji="1" lang="en-US" altLang="ja-JP" sz="2800" dirty="0"/>
              <a:t>17</a:t>
            </a:r>
            <a:r>
              <a:rPr kumimoji="1" lang="ja-JP" altLang="en-US" sz="2800" dirty="0"/>
              <a:t>年後に脆弱性が発見された</a:t>
            </a:r>
          </a:p>
        </p:txBody>
      </p:sp>
    </p:spTree>
    <p:extLst>
      <p:ext uri="{BB962C8B-B14F-4D97-AF65-F5344CB8AC3E}">
        <p14:creationId xmlns:p14="http://schemas.microsoft.com/office/powerpoint/2010/main" val="251854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B0E27-AFB9-493B-A139-C9BBEE6BA5FF}"/>
              </a:ext>
            </a:extLst>
          </p:cNvPr>
          <p:cNvSpPr>
            <a:spLocks noGrp="1"/>
          </p:cNvSpPr>
          <p:nvPr>
            <p:ph type="title"/>
          </p:nvPr>
        </p:nvSpPr>
        <p:spPr/>
        <p:txBody>
          <a:bodyPr/>
          <a:lstStyle/>
          <a:p>
            <a:r>
              <a:rPr kumimoji="1" lang="en-US" altLang="ja-JP" dirty="0"/>
              <a:t>NSP</a:t>
            </a:r>
            <a:r>
              <a:rPr kumimoji="1" lang="ja-JP" altLang="en-US" dirty="0"/>
              <a:t>の</a:t>
            </a:r>
            <a:r>
              <a:rPr kumimoji="1" lang="en-US" altLang="ja-JP" dirty="0" err="1"/>
              <a:t>ProVerif</a:t>
            </a:r>
            <a:r>
              <a:rPr kumimoji="1" lang="ja-JP" altLang="en-US" dirty="0"/>
              <a:t>による検証</a:t>
            </a:r>
          </a:p>
        </p:txBody>
      </p:sp>
      <p:pic>
        <p:nvPicPr>
          <p:cNvPr id="18" name="コンテンツ プレースホルダー 17">
            <a:extLst>
              <a:ext uri="{FF2B5EF4-FFF2-40B4-BE49-F238E27FC236}">
                <a16:creationId xmlns:a16="http://schemas.microsoft.com/office/drawing/2014/main" id="{CA354B9B-F612-4A66-92EC-27997E4DD0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08858"/>
            <a:ext cx="9957625" cy="4457701"/>
          </a:xfrm>
        </p:spPr>
      </p:pic>
      <p:sp>
        <p:nvSpPr>
          <p:cNvPr id="19" name="テキスト ボックス 18">
            <a:extLst>
              <a:ext uri="{FF2B5EF4-FFF2-40B4-BE49-F238E27FC236}">
                <a16:creationId xmlns:a16="http://schemas.microsoft.com/office/drawing/2014/main" id="{A6EDA8D1-2822-490C-9A98-F7AFD06EA262}"/>
              </a:ext>
            </a:extLst>
          </p:cNvPr>
          <p:cNvSpPr txBox="1"/>
          <p:nvPr/>
        </p:nvSpPr>
        <p:spPr>
          <a:xfrm>
            <a:off x="838200" y="1690688"/>
            <a:ext cx="9430087" cy="461665"/>
          </a:xfrm>
          <a:prstGeom prst="rect">
            <a:avLst/>
          </a:prstGeom>
          <a:noFill/>
        </p:spPr>
        <p:txBody>
          <a:bodyPr wrap="square" rtlCol="0">
            <a:spAutoFit/>
          </a:bodyPr>
          <a:lstStyle/>
          <a:p>
            <a:r>
              <a:rPr kumimoji="1" lang="en-US" altLang="ja-JP" sz="2400" dirty="0" err="1"/>
              <a:t>ProVerif</a:t>
            </a:r>
            <a:r>
              <a:rPr kumimoji="1" lang="ja-JP" altLang="en-US" sz="2400" dirty="0"/>
              <a:t>で記述した一部（クエリー部分）</a:t>
            </a:r>
          </a:p>
        </p:txBody>
      </p:sp>
    </p:spTree>
    <p:extLst>
      <p:ext uri="{BB962C8B-B14F-4D97-AF65-F5344CB8AC3E}">
        <p14:creationId xmlns:p14="http://schemas.microsoft.com/office/powerpoint/2010/main" val="309190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7E556-4A25-4B0D-B65D-0113041397EB}"/>
              </a:ext>
            </a:extLst>
          </p:cNvPr>
          <p:cNvSpPr>
            <a:spLocks noGrp="1"/>
          </p:cNvSpPr>
          <p:nvPr>
            <p:ph type="title"/>
          </p:nvPr>
        </p:nvSpPr>
        <p:spPr/>
        <p:txBody>
          <a:bodyPr/>
          <a:lstStyle/>
          <a:p>
            <a:r>
              <a:rPr kumimoji="1" lang="en-US" altLang="ja-JP" dirty="0"/>
              <a:t>NSP</a:t>
            </a:r>
            <a:r>
              <a:rPr kumimoji="1" lang="ja-JP" altLang="en-US" dirty="0"/>
              <a:t>の</a:t>
            </a:r>
            <a:r>
              <a:rPr kumimoji="1" lang="en-US" altLang="ja-JP" dirty="0" err="1"/>
              <a:t>ProVerif</a:t>
            </a:r>
            <a:r>
              <a:rPr kumimoji="1" lang="ja-JP" altLang="en-US" dirty="0"/>
              <a:t>による検証結果</a:t>
            </a:r>
          </a:p>
        </p:txBody>
      </p:sp>
      <p:pic>
        <p:nvPicPr>
          <p:cNvPr id="5" name="コンテンツ プレースホルダー 4">
            <a:extLst>
              <a:ext uri="{FF2B5EF4-FFF2-40B4-BE49-F238E27FC236}">
                <a16:creationId xmlns:a16="http://schemas.microsoft.com/office/drawing/2014/main" id="{D2F073C8-582D-4FB2-A9E4-94810A42BC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2978" y="2775913"/>
            <a:ext cx="11137897" cy="643471"/>
          </a:xfrm>
        </p:spPr>
      </p:pic>
      <p:pic>
        <p:nvPicPr>
          <p:cNvPr id="7" name="図 6">
            <a:extLst>
              <a:ext uri="{FF2B5EF4-FFF2-40B4-BE49-F238E27FC236}">
                <a16:creationId xmlns:a16="http://schemas.microsoft.com/office/drawing/2014/main" id="{CD6EDD17-6EFA-4CCA-8F07-99EF0820B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979" y="3669708"/>
            <a:ext cx="11137897" cy="369621"/>
          </a:xfrm>
          <a:prstGeom prst="rect">
            <a:avLst/>
          </a:prstGeom>
        </p:spPr>
      </p:pic>
      <p:pic>
        <p:nvPicPr>
          <p:cNvPr id="9" name="図 8">
            <a:extLst>
              <a:ext uri="{FF2B5EF4-FFF2-40B4-BE49-F238E27FC236}">
                <a16:creationId xmlns:a16="http://schemas.microsoft.com/office/drawing/2014/main" id="{2191F5D6-D470-48C4-BB93-CFE21F2E41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979" y="4889134"/>
            <a:ext cx="7513262" cy="424135"/>
          </a:xfrm>
          <a:prstGeom prst="rect">
            <a:avLst/>
          </a:prstGeom>
        </p:spPr>
      </p:pic>
      <p:pic>
        <p:nvPicPr>
          <p:cNvPr id="13" name="図 12">
            <a:extLst>
              <a:ext uri="{FF2B5EF4-FFF2-40B4-BE49-F238E27FC236}">
                <a16:creationId xmlns:a16="http://schemas.microsoft.com/office/drawing/2014/main" id="{78795CE6-A01C-4157-BE5E-3B4B76AD4B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979" y="4265247"/>
            <a:ext cx="7513262" cy="381771"/>
          </a:xfrm>
          <a:prstGeom prst="rect">
            <a:avLst/>
          </a:prstGeom>
        </p:spPr>
      </p:pic>
      <p:pic>
        <p:nvPicPr>
          <p:cNvPr id="15" name="図 14">
            <a:extLst>
              <a:ext uri="{FF2B5EF4-FFF2-40B4-BE49-F238E27FC236}">
                <a16:creationId xmlns:a16="http://schemas.microsoft.com/office/drawing/2014/main" id="{EC1AC80C-0299-4E69-9090-583D0B26F0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979" y="5469332"/>
            <a:ext cx="7513262" cy="455795"/>
          </a:xfrm>
          <a:prstGeom prst="rect">
            <a:avLst/>
          </a:prstGeom>
        </p:spPr>
      </p:pic>
      <p:pic>
        <p:nvPicPr>
          <p:cNvPr id="17" name="図 16">
            <a:extLst>
              <a:ext uri="{FF2B5EF4-FFF2-40B4-BE49-F238E27FC236}">
                <a16:creationId xmlns:a16="http://schemas.microsoft.com/office/drawing/2014/main" id="{967FC651-3CAB-40C6-8761-58FFED429B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2983" y="6081190"/>
            <a:ext cx="7513262" cy="411685"/>
          </a:xfrm>
          <a:prstGeom prst="rect">
            <a:avLst/>
          </a:prstGeom>
        </p:spPr>
      </p:pic>
      <p:sp>
        <p:nvSpPr>
          <p:cNvPr id="19" name="テキスト ボックス 18">
            <a:extLst>
              <a:ext uri="{FF2B5EF4-FFF2-40B4-BE49-F238E27FC236}">
                <a16:creationId xmlns:a16="http://schemas.microsoft.com/office/drawing/2014/main" id="{A4A14A46-DAF4-4C2A-9B17-052877DF3D0D}"/>
              </a:ext>
            </a:extLst>
          </p:cNvPr>
          <p:cNvSpPr txBox="1"/>
          <p:nvPr/>
        </p:nvSpPr>
        <p:spPr>
          <a:xfrm>
            <a:off x="992978" y="1883748"/>
            <a:ext cx="9220200" cy="523220"/>
          </a:xfrm>
          <a:prstGeom prst="rect">
            <a:avLst/>
          </a:prstGeom>
          <a:noFill/>
        </p:spPr>
        <p:txBody>
          <a:bodyPr wrap="square" rtlCol="0">
            <a:spAutoFit/>
          </a:bodyPr>
          <a:lstStyle/>
          <a:p>
            <a:r>
              <a:rPr lang="ja-JP" altLang="en-US" sz="2800" dirty="0"/>
              <a:t>検証結果の一部</a:t>
            </a:r>
            <a:endParaRPr kumimoji="1" lang="ja-JP" altLang="en-US" sz="2800" dirty="0"/>
          </a:p>
        </p:txBody>
      </p:sp>
    </p:spTree>
    <p:extLst>
      <p:ext uri="{BB962C8B-B14F-4D97-AF65-F5344CB8AC3E}">
        <p14:creationId xmlns:p14="http://schemas.microsoft.com/office/powerpoint/2010/main" val="192741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10259-8906-44C6-9FBF-26494802314C}"/>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E4BD7C39-9411-480D-B2E8-4C4E9872FFD1}"/>
              </a:ext>
            </a:extLst>
          </p:cNvPr>
          <p:cNvSpPr>
            <a:spLocks noGrp="1"/>
          </p:cNvSpPr>
          <p:nvPr>
            <p:ph idx="1"/>
          </p:nvPr>
        </p:nvSpPr>
        <p:spPr>
          <a:xfrm>
            <a:off x="838200" y="1877876"/>
            <a:ext cx="10515600" cy="4351338"/>
          </a:xfrm>
        </p:spPr>
        <p:txBody>
          <a:bodyPr/>
          <a:lstStyle/>
          <a:p>
            <a:r>
              <a:rPr kumimoji="1" lang="en-US" altLang="ja-JP" dirty="0" err="1"/>
              <a:t>ProVerif</a:t>
            </a:r>
            <a:r>
              <a:rPr kumimoji="1" lang="ja-JP" altLang="en-US" dirty="0"/>
              <a:t>を用いて</a:t>
            </a:r>
            <a:r>
              <a:rPr kumimoji="1" lang="en-US" altLang="ja-JP" dirty="0"/>
              <a:t>Bluetooth</a:t>
            </a:r>
            <a:r>
              <a:rPr kumimoji="1" lang="ja-JP" altLang="en-US" dirty="0"/>
              <a:t>のセキュアシンプルペアリングの 安全検証を行う</a:t>
            </a:r>
          </a:p>
        </p:txBody>
      </p:sp>
    </p:spTree>
    <p:extLst>
      <p:ext uri="{BB962C8B-B14F-4D97-AF65-F5344CB8AC3E}">
        <p14:creationId xmlns:p14="http://schemas.microsoft.com/office/powerpoint/2010/main" val="46163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9F1CE-CD34-41E0-9469-AEEE9DF58ABE}"/>
              </a:ext>
            </a:extLst>
          </p:cNvPr>
          <p:cNvSpPr>
            <a:spLocks noGrp="1"/>
          </p:cNvSpPr>
          <p:nvPr>
            <p:ph type="title"/>
          </p:nvPr>
        </p:nvSpPr>
        <p:spPr/>
        <p:txBody>
          <a:bodyPr/>
          <a:lstStyle/>
          <a:p>
            <a:r>
              <a:rPr lang="ja-JP" altLang="en-US" dirty="0"/>
              <a:t>セキュアシンプルペアリング（</a:t>
            </a:r>
            <a:r>
              <a:rPr lang="en-US" altLang="ja-JP" dirty="0"/>
              <a:t>SSP</a:t>
            </a:r>
            <a:r>
              <a:rPr lang="ja-JP" altLang="en-US" dirty="0"/>
              <a:t>）</a:t>
            </a:r>
            <a:endParaRPr kumimoji="1" lang="ja-JP" altLang="en-US" dirty="0"/>
          </a:p>
        </p:txBody>
      </p:sp>
      <p:pic>
        <p:nvPicPr>
          <p:cNvPr id="4" name="コンテンツ プレースホルダー 4" descr="概略図&#10;&#10;中程度の精度で自動的に生成された説明">
            <a:extLst>
              <a:ext uri="{FF2B5EF4-FFF2-40B4-BE49-F238E27FC236}">
                <a16:creationId xmlns:a16="http://schemas.microsoft.com/office/drawing/2014/main" id="{0D21D4EB-EC23-40E6-AD81-EF380B47BB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801" y="2365058"/>
            <a:ext cx="9890398" cy="3390763"/>
          </a:xfrm>
        </p:spPr>
      </p:pic>
      <p:sp>
        <p:nvSpPr>
          <p:cNvPr id="5" name="テキスト ボックス 4">
            <a:extLst>
              <a:ext uri="{FF2B5EF4-FFF2-40B4-BE49-F238E27FC236}">
                <a16:creationId xmlns:a16="http://schemas.microsoft.com/office/drawing/2014/main" id="{1DEDC3F5-30D4-42AD-AB8F-CF87D8B46C1B}"/>
              </a:ext>
            </a:extLst>
          </p:cNvPr>
          <p:cNvSpPr txBox="1"/>
          <p:nvPr/>
        </p:nvSpPr>
        <p:spPr>
          <a:xfrm>
            <a:off x="1150801" y="5846544"/>
            <a:ext cx="10366269" cy="646331"/>
          </a:xfrm>
          <a:prstGeom prst="rect">
            <a:avLst/>
          </a:prstGeom>
          <a:noFill/>
        </p:spPr>
        <p:txBody>
          <a:bodyPr wrap="square" rtlCol="0">
            <a:spAutoFit/>
          </a:bodyPr>
          <a:lstStyle/>
          <a:p>
            <a:r>
              <a:rPr kumimoji="1" lang="en-US" altLang="ja-JP" dirty="0"/>
              <a:t>[1]</a:t>
            </a:r>
            <a:r>
              <a:rPr kumimoji="1" lang="en-US" altLang="ja-JP" dirty="0" err="1"/>
              <a:t>Bluethooth</a:t>
            </a:r>
            <a:r>
              <a:rPr kumimoji="1" lang="ja-JP" altLang="en-US" dirty="0"/>
              <a:t>のセキュアシンプルペアリングに対する形式的な安全性評価</a:t>
            </a:r>
            <a:endParaRPr kumimoji="1" lang="en-US" altLang="ja-JP" dirty="0"/>
          </a:p>
          <a:p>
            <a:r>
              <a:rPr lang="ja-JP" altLang="en-US" dirty="0"/>
              <a:t>　　井上博之　荒井研一　金子敏信</a:t>
            </a:r>
            <a:endParaRPr kumimoji="1" lang="ja-JP" altLang="en-US" dirty="0"/>
          </a:p>
        </p:txBody>
      </p:sp>
      <p:sp>
        <p:nvSpPr>
          <p:cNvPr id="3" name="テキスト ボックス 2">
            <a:extLst>
              <a:ext uri="{FF2B5EF4-FFF2-40B4-BE49-F238E27FC236}">
                <a16:creationId xmlns:a16="http://schemas.microsoft.com/office/drawing/2014/main" id="{748E8B8D-E094-4A92-B615-835A73F26E70}"/>
              </a:ext>
            </a:extLst>
          </p:cNvPr>
          <p:cNvSpPr txBox="1"/>
          <p:nvPr/>
        </p:nvSpPr>
        <p:spPr>
          <a:xfrm>
            <a:off x="1066981" y="1577340"/>
            <a:ext cx="10286819" cy="1107996"/>
          </a:xfrm>
          <a:prstGeom prst="rect">
            <a:avLst/>
          </a:prstGeom>
          <a:noFill/>
        </p:spPr>
        <p:txBody>
          <a:bodyPr wrap="square" rtlCol="0">
            <a:spAutoFit/>
          </a:bodyPr>
          <a:lstStyle/>
          <a:p>
            <a:r>
              <a:rPr kumimoji="1" lang="ja-JP" altLang="en-US" sz="2400" dirty="0"/>
              <a:t>マスター側とデバイス側同士が通信可能な状態にするために端末間で　　　相互認証し、関連付けを行う</a:t>
            </a:r>
            <a:endParaRPr kumimoji="1" lang="en-US" altLang="ja-JP" sz="2400" dirty="0"/>
          </a:p>
          <a:p>
            <a:endParaRPr kumimoji="1" lang="ja-JP" altLang="en-US" dirty="0"/>
          </a:p>
        </p:txBody>
      </p:sp>
    </p:spTree>
    <p:extLst>
      <p:ext uri="{BB962C8B-B14F-4D97-AF65-F5344CB8AC3E}">
        <p14:creationId xmlns:p14="http://schemas.microsoft.com/office/powerpoint/2010/main" val="14070794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23919</TotalTime>
  <Words>1387</Words>
  <Application>Microsoft Office PowerPoint</Application>
  <PresentationFormat>ワイド画面</PresentationFormat>
  <Paragraphs>132</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ProVerifを用いたBluetoothの　　　セキュアシンプルペアリングの検証</vt:lpstr>
      <vt:lpstr>研究背景</vt:lpstr>
      <vt:lpstr>ProVerif</vt:lpstr>
      <vt:lpstr>PowerPoint プレゼンテーション</vt:lpstr>
      <vt:lpstr>PowerPoint プレゼンテーション</vt:lpstr>
      <vt:lpstr>NSPのProVerifによる検証</vt:lpstr>
      <vt:lpstr>NSPのProVerifによる検証結果</vt:lpstr>
      <vt:lpstr>研究目的</vt:lpstr>
      <vt:lpstr>セキュアシンプルペアリング（SSP）</vt:lpstr>
      <vt:lpstr>フェーズ②（認証ステージ１）</vt:lpstr>
      <vt:lpstr>セキュアシンプルペアリング（SSP）</vt:lpstr>
      <vt:lpstr>関連研究</vt:lpstr>
      <vt:lpstr>まとめと今後の予定</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ProVerifを用いたBluetoothのセキュアシンプルペアリングの検証</dc:title>
  <dc:creator>河合 悠斗</dc:creator>
  <cp:lastModifiedBy>河合 悠斗</cp:lastModifiedBy>
  <cp:revision>36</cp:revision>
  <dcterms:created xsi:type="dcterms:W3CDTF">2021-07-15T02:44:08Z</dcterms:created>
  <dcterms:modified xsi:type="dcterms:W3CDTF">2021-08-01T08:04:59Z</dcterms:modified>
</cp:coreProperties>
</file>