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309" r:id="rId4"/>
    <p:sldId id="314" r:id="rId5"/>
    <p:sldId id="264" r:id="rId6"/>
    <p:sldId id="293" r:id="rId7"/>
    <p:sldId id="310" r:id="rId8"/>
    <p:sldId id="319" r:id="rId9"/>
    <p:sldId id="269" r:id="rId10"/>
    <p:sldId id="279" r:id="rId11"/>
    <p:sldId id="316" r:id="rId12"/>
    <p:sldId id="317" r:id="rId13"/>
    <p:sldId id="268" r:id="rId14"/>
    <p:sldId id="318" r:id="rId15"/>
    <p:sldId id="273" r:id="rId16"/>
    <p:sldId id="313" r:id="rId17"/>
    <p:sldId id="312" r:id="rId18"/>
    <p:sldId id="31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832" autoAdjust="0"/>
  </p:normalViewPr>
  <p:slideViewPr>
    <p:cSldViewPr snapToGrid="0">
      <p:cViewPr varScale="1">
        <p:scale>
          <a:sx n="66" d="100"/>
          <a:sy n="66" d="100"/>
        </p:scale>
        <p:origin x="6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EEED1-A971-4D72-8C16-273E544CAABD}" type="datetimeFigureOut">
              <a:rPr kumimoji="1" lang="ja-JP" altLang="en-US" smtClean="0"/>
              <a:t>2022/1/31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9B12B-E8DA-4B9B-8DE3-6B401CCEA628}" type="slidenum">
              <a:rPr kumimoji="1" lang="ja-JP" altLang="en-US" smtClean="0"/>
              <a:t>‹#›</a:t>
            </a:fld>
            <a:endParaRPr kumimoji="1" lang="ja-JP" altLang="en-US"/>
          </a:p>
        </p:txBody>
      </p:sp>
    </p:spTree>
    <p:extLst>
      <p:ext uri="{BB962C8B-B14F-4D97-AF65-F5344CB8AC3E}">
        <p14:creationId xmlns:p14="http://schemas.microsoft.com/office/powerpoint/2010/main" val="22108813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ProVerif</a:t>
            </a:r>
            <a:r>
              <a:rPr kumimoji="1" lang="ja-JP" altLang="en-US"/>
              <a:t>を用いた</a:t>
            </a:r>
            <a:r>
              <a:rPr kumimoji="1" lang="en-US" altLang="ja-JP"/>
              <a:t>Bluetooth</a:t>
            </a:r>
            <a:r>
              <a:rPr kumimoji="1" lang="ja-JP" altLang="en-US"/>
              <a:t>の安全性解析、</a:t>
            </a:r>
            <a:r>
              <a:rPr kumimoji="1" lang="en-US" altLang="ja-JP"/>
              <a:t>Passkey Entry</a:t>
            </a:r>
            <a:r>
              <a:rPr kumimoji="1" lang="ja-JP" altLang="en-US"/>
              <a:t>モードの検証に向けてと題しまして、塚田研究室</a:t>
            </a:r>
            <a:r>
              <a:rPr kumimoji="1" lang="en-US" altLang="ja-JP"/>
              <a:t>218K6023</a:t>
            </a:r>
            <a:r>
              <a:rPr kumimoji="1" lang="ja-JP" altLang="en-US"/>
              <a:t>河合悠斗が発表させていただきます。</a:t>
            </a:r>
            <a:endParaRPr kumimoji="1" lang="en-US" altLang="ja-JP"/>
          </a:p>
          <a:p>
            <a:r>
              <a:rPr kumimoji="1" lang="ja-JP" altLang="en-US"/>
              <a:t>よろしくお願いします。</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a:t>
            </a:fld>
            <a:endParaRPr kumimoji="1" lang="ja-JP" altLang="en-US"/>
          </a:p>
        </p:txBody>
      </p:sp>
    </p:spTree>
    <p:extLst>
      <p:ext uri="{BB962C8B-B14F-4D97-AF65-F5344CB8AC3E}">
        <p14:creationId xmlns:p14="http://schemas.microsoft.com/office/powerpoint/2010/main" val="386248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フェーズ２ではまず両デバイスでノンスを生成し、デバイス</a:t>
            </a:r>
            <a:r>
              <a:rPr kumimoji="1" lang="en-US" altLang="ja-JP"/>
              <a:t>B</a:t>
            </a:r>
            <a:r>
              <a:rPr kumimoji="1" lang="ja-JP" altLang="en-US"/>
              <a:t>は</a:t>
            </a:r>
            <a:r>
              <a:rPr kumimoji="1" lang="en-US" altLang="ja-JP"/>
              <a:t>Cb</a:t>
            </a:r>
            <a:r>
              <a:rPr kumimoji="1" lang="ja-JP" altLang="en-US"/>
              <a:t>を計算してデバイス</a:t>
            </a:r>
            <a:r>
              <a:rPr kumimoji="1" lang="en-US" altLang="ja-JP"/>
              <a:t>A</a:t>
            </a:r>
            <a:r>
              <a:rPr kumimoji="1" lang="ja-JP" altLang="en-US"/>
              <a:t>に送ります。</a:t>
            </a:r>
            <a:endParaRPr kumimoji="1" lang="en-US" altLang="ja-JP"/>
          </a:p>
          <a:p>
            <a:r>
              <a:rPr kumimoji="1" lang="ja-JP" altLang="en-US"/>
              <a:t>そしてノンスを互いに送り合い、デバイス</a:t>
            </a:r>
            <a:r>
              <a:rPr kumimoji="1" lang="en-US" altLang="ja-JP"/>
              <a:t>A</a:t>
            </a:r>
            <a:r>
              <a:rPr kumimoji="1" lang="ja-JP" altLang="en-US"/>
              <a:t>は</a:t>
            </a:r>
            <a:r>
              <a:rPr kumimoji="1" lang="en-US" altLang="ja-JP"/>
              <a:t>Cb</a:t>
            </a:r>
            <a:r>
              <a:rPr kumimoji="1" lang="ja-JP" altLang="en-US"/>
              <a:t>ダッシュを計算して送られてきた</a:t>
            </a:r>
            <a:r>
              <a:rPr kumimoji="1" lang="en-US" altLang="ja-JP"/>
              <a:t>Cb</a:t>
            </a:r>
            <a:r>
              <a:rPr kumimoji="1" lang="ja-JP" altLang="en-US"/>
              <a:t>と同じならば相手はデバイス</a:t>
            </a:r>
            <a:r>
              <a:rPr kumimoji="1" lang="en-US" altLang="ja-JP"/>
              <a:t>B</a:t>
            </a:r>
            <a:r>
              <a:rPr kumimoji="1" lang="ja-JP" altLang="en-US"/>
              <a:t>となります。</a:t>
            </a:r>
            <a:endParaRPr kumimoji="1" lang="en-US" altLang="ja-JP"/>
          </a:p>
          <a:p>
            <a:r>
              <a:rPr kumimoji="1" lang="ja-JP" altLang="en-US"/>
              <a:t>その後両デバイスで</a:t>
            </a:r>
            <a:r>
              <a:rPr kumimoji="1" lang="en-US" altLang="ja-JP"/>
              <a:t>V</a:t>
            </a:r>
            <a:r>
              <a:rPr kumimoji="1" lang="ja-JP" altLang="en-US"/>
              <a:t>を計算し、数値を表示します。ユーザーが同じ値であるか確認し、同じならばデバイス</a:t>
            </a:r>
            <a:r>
              <a:rPr kumimoji="1" lang="en-US" altLang="ja-JP"/>
              <a:t>B</a:t>
            </a:r>
            <a:r>
              <a:rPr kumimoji="1" lang="ja-JP" altLang="en-US"/>
              <a:t>は相手がデバイス</a:t>
            </a:r>
            <a:r>
              <a:rPr kumimoji="1" lang="en-US" altLang="ja-JP"/>
              <a:t>A</a:t>
            </a:r>
            <a:r>
              <a:rPr kumimoji="1" lang="ja-JP" altLang="en-US"/>
              <a:t>とわかります。</a:t>
            </a:r>
            <a:endParaRPr kumimoji="1" lang="en-US" altLang="ja-JP"/>
          </a:p>
          <a:p>
            <a:r>
              <a:rPr kumimoji="1" lang="en-US" altLang="ja-JP"/>
              <a:t>5:20</a:t>
            </a:r>
          </a:p>
          <a:p>
            <a:endParaRPr kumimoji="1" lang="en-US" altLang="ja-JP"/>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10</a:t>
            </a:fld>
            <a:endParaRPr kumimoji="1" lang="ja-JP" altLang="en-US"/>
          </a:p>
        </p:txBody>
      </p:sp>
    </p:spTree>
    <p:extLst>
      <p:ext uri="{BB962C8B-B14F-4D97-AF65-F5344CB8AC3E}">
        <p14:creationId xmlns:p14="http://schemas.microsoft.com/office/powerpoint/2010/main" val="16528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しかし、オリジナルの</a:t>
            </a:r>
            <a:r>
              <a:rPr kumimoji="1" lang="en-US" altLang="ja-JP"/>
              <a:t>Numeric Comparison</a:t>
            </a:r>
            <a:r>
              <a:rPr kumimoji="1" lang="ja-JP" altLang="en-US"/>
              <a:t>モードには中間者攻撃の脆弱性があります。</a:t>
            </a:r>
            <a:endParaRPr kumimoji="1" lang="en-US" altLang="ja-JP"/>
          </a:p>
          <a:p>
            <a:r>
              <a:rPr kumimoji="1" lang="ja-JP" altLang="en-US"/>
              <a:t>攻撃者</a:t>
            </a:r>
            <a:r>
              <a:rPr kumimoji="1" lang="en-US" altLang="ja-JP"/>
              <a:t>C</a:t>
            </a:r>
            <a:r>
              <a:rPr kumimoji="1" lang="ja-JP" altLang="en-US"/>
              <a:t>が自分の公開鍵に書き換えることによってデバイス</a:t>
            </a:r>
            <a:r>
              <a:rPr kumimoji="1" lang="en-US" altLang="ja-JP"/>
              <a:t>A</a:t>
            </a:r>
            <a:r>
              <a:rPr kumimoji="1" lang="ja-JP" altLang="en-US"/>
              <a:t>にとって攻撃者</a:t>
            </a:r>
            <a:r>
              <a:rPr kumimoji="1" lang="en-US" altLang="ja-JP"/>
              <a:t>C</a:t>
            </a:r>
            <a:r>
              <a:rPr kumimoji="1" lang="ja-JP" altLang="en-US"/>
              <a:t>はデバイス</a:t>
            </a:r>
            <a:r>
              <a:rPr kumimoji="1" lang="en-US" altLang="ja-JP"/>
              <a:t>B</a:t>
            </a:r>
            <a:r>
              <a:rPr kumimoji="1" lang="ja-JP" altLang="en-US"/>
              <a:t>になりすましていて、</a:t>
            </a:r>
            <a:endParaRPr kumimoji="1" lang="en-US" altLang="ja-JP"/>
          </a:p>
          <a:p>
            <a:r>
              <a:rPr kumimoji="1" lang="ja-JP" altLang="en-US"/>
              <a:t>デバイス</a:t>
            </a:r>
            <a:r>
              <a:rPr kumimoji="1" lang="en-US" altLang="ja-JP"/>
              <a:t>B</a:t>
            </a:r>
            <a:r>
              <a:rPr kumimoji="1" lang="ja-JP" altLang="en-US"/>
              <a:t>にとって攻撃者</a:t>
            </a:r>
            <a:r>
              <a:rPr kumimoji="1" lang="en-US" altLang="ja-JP"/>
              <a:t>C</a:t>
            </a:r>
            <a:r>
              <a:rPr kumimoji="1" lang="ja-JP" altLang="en-US"/>
              <a:t>はデバイス</a:t>
            </a:r>
            <a:r>
              <a:rPr kumimoji="1" lang="en-US" altLang="ja-JP"/>
              <a:t>A</a:t>
            </a:r>
            <a:r>
              <a:rPr kumimoji="1" lang="ja-JP" altLang="en-US"/>
              <a:t>になりすましています。結果、デバイス</a:t>
            </a:r>
            <a:r>
              <a:rPr kumimoji="1" lang="en-US" altLang="ja-JP"/>
              <a:t>A</a:t>
            </a:r>
            <a:r>
              <a:rPr kumimoji="1" lang="ja-JP" altLang="en-US"/>
              <a:t>、Ｂは正常に</a:t>
            </a:r>
            <a:r>
              <a:rPr kumimoji="1" lang="en-US" altLang="ja-JP"/>
              <a:t>DHkey</a:t>
            </a:r>
            <a:r>
              <a:rPr kumimoji="1" lang="ja-JP" altLang="en-US"/>
              <a:t>を生成できたと思っていますが、実際には中間者がいる形になっています。</a:t>
            </a:r>
            <a:endParaRPr kumimoji="1" lang="en-US" altLang="ja-JP"/>
          </a:p>
          <a:p>
            <a:r>
              <a:rPr kumimoji="1" lang="en-US" altLang="ja-JP"/>
              <a:t>6:00</a:t>
            </a:r>
          </a:p>
          <a:p>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11</a:t>
            </a:fld>
            <a:endParaRPr kumimoji="1" lang="ja-JP" altLang="en-US"/>
          </a:p>
        </p:txBody>
      </p:sp>
    </p:spTree>
    <p:extLst>
      <p:ext uri="{BB962C8B-B14F-4D97-AF65-F5344CB8AC3E}">
        <p14:creationId xmlns:p14="http://schemas.microsoft.com/office/powerpoint/2010/main" val="216268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その脆弱性に対して</a:t>
            </a:r>
            <a:r>
              <a:rPr kumimoji="1" lang="en-US" altLang="ja-JP"/>
              <a:t>Yeh</a:t>
            </a:r>
            <a:r>
              <a:rPr kumimoji="1" lang="ja-JP" altLang="en-US"/>
              <a:t>らが改善案を提案しました。</a:t>
            </a:r>
            <a:endParaRPr kumimoji="1" lang="en-US" altLang="ja-JP"/>
          </a:p>
          <a:p>
            <a:r>
              <a:rPr kumimoji="1" lang="en-US" altLang="ja-JP"/>
              <a:t>Yeh</a:t>
            </a:r>
            <a:r>
              <a:rPr kumimoji="1" lang="ja-JP" altLang="en-US"/>
              <a:t>らは目視確認</a:t>
            </a:r>
            <a:r>
              <a:rPr lang="ja-JP" altLang="ja-JP" sz="1800" kern="100">
                <a:effectLst/>
                <a:ea typeface="ＭＳ 明朝" panose="02020609040205080304" pitchFamily="17" charset="-128"/>
                <a:cs typeface="Times New Roman" panose="02020603050405020304" pitchFamily="18" charset="0"/>
              </a:rPr>
              <a:t>に伴う人為的ミスへの対策に加え、中間者攻撃に耐性を持つように</a:t>
            </a:r>
            <a:r>
              <a:rPr lang="ja-JP" altLang="en-US" sz="1800" kern="100">
                <a:effectLst/>
                <a:ea typeface="ＭＳ 明朝" panose="02020609040205080304" pitchFamily="17" charset="-128"/>
                <a:cs typeface="Times New Roman" panose="02020603050405020304" pitchFamily="18" charset="0"/>
              </a:rPr>
              <a:t>フェーズ１からフェーズ３を組み合わせ、</a:t>
            </a:r>
            <a:r>
              <a:rPr lang="ja-JP" altLang="ja-JP" sz="1800" kern="100">
                <a:effectLst/>
                <a:ea typeface="ＭＳ 明朝" panose="02020609040205080304" pitchFamily="17" charset="-128"/>
                <a:cs typeface="Times New Roman" panose="02020603050405020304" pitchFamily="18" charset="0"/>
              </a:rPr>
              <a:t>改良</a:t>
            </a:r>
            <a:r>
              <a:rPr lang="ja-JP" altLang="en-US" sz="1800" kern="100">
                <a:effectLst/>
                <a:ea typeface="ＭＳ 明朝" panose="02020609040205080304" pitchFamily="17" charset="-128"/>
                <a:cs typeface="Times New Roman" panose="02020603050405020304" pitchFamily="18" charset="0"/>
              </a:rPr>
              <a:t>を加えました。</a:t>
            </a:r>
            <a:endParaRPr kumimoji="1" lang="ja-JP" altLang="en-US"/>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12</a:t>
            </a:fld>
            <a:endParaRPr kumimoji="1" lang="ja-JP" altLang="en-US"/>
          </a:p>
        </p:txBody>
      </p:sp>
    </p:spTree>
    <p:extLst>
      <p:ext uri="{BB962C8B-B14F-4D97-AF65-F5344CB8AC3E}">
        <p14:creationId xmlns:p14="http://schemas.microsoft.com/office/powerpoint/2010/main" val="2298081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Yeh</a:t>
            </a:r>
            <a:r>
              <a:rPr kumimoji="1" lang="ja-JP" altLang="en-US"/>
              <a:t>らの</a:t>
            </a:r>
            <a:r>
              <a:rPr kumimoji="1" lang="en-US" altLang="ja-JP"/>
              <a:t>Numeric Comparison</a:t>
            </a:r>
            <a:r>
              <a:rPr kumimoji="1" lang="ja-JP" altLang="en-US"/>
              <a:t>モードを</a:t>
            </a:r>
            <a:r>
              <a:rPr kumimoji="1" lang="en-US" altLang="ja-JP"/>
              <a:t>ProVerif</a:t>
            </a:r>
            <a:r>
              <a:rPr kumimoji="1" lang="ja-JP" altLang="en-US"/>
              <a:t>で形式化したものがこちらになります。</a:t>
            </a:r>
          </a:p>
          <a:p>
            <a:endParaRPr kumimoji="1" lang="en-US" altLang="ja-JP"/>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13</a:t>
            </a:fld>
            <a:endParaRPr kumimoji="1" lang="ja-JP" altLang="en-US"/>
          </a:p>
        </p:txBody>
      </p:sp>
    </p:spTree>
    <p:extLst>
      <p:ext uri="{BB962C8B-B14F-4D97-AF65-F5344CB8AC3E}">
        <p14:creationId xmlns:p14="http://schemas.microsoft.com/office/powerpoint/2010/main" val="863483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6:30</a:t>
            </a:r>
            <a:endParaRPr kumimoji="1" lang="ja-JP" altLang="en-US"/>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14</a:t>
            </a:fld>
            <a:endParaRPr kumimoji="1" lang="ja-JP" altLang="en-US"/>
          </a:p>
        </p:txBody>
      </p:sp>
    </p:spTree>
    <p:extLst>
      <p:ext uri="{BB962C8B-B14F-4D97-AF65-F5344CB8AC3E}">
        <p14:creationId xmlns:p14="http://schemas.microsoft.com/office/powerpoint/2010/main" val="482265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再現実験の結果、秘匿性は満たされていますが、認証性においてはなりすましや再送攻撃が発見されました。</a:t>
            </a:r>
            <a:endParaRPr kumimoji="1" lang="en-US" altLang="ja-JP"/>
          </a:p>
          <a:p>
            <a:r>
              <a:rPr kumimoji="1" lang="ja-JP" altLang="en-US"/>
              <a:t>これは関連研究で報告されている結果と一致しました。</a:t>
            </a:r>
            <a:endParaRPr kumimoji="1" lang="en-US" altLang="ja-JP"/>
          </a:p>
          <a:p>
            <a:r>
              <a:rPr kumimoji="1" lang="ja-JP" altLang="en-US"/>
              <a:t>これを踏まえて</a:t>
            </a:r>
            <a:r>
              <a:rPr kumimoji="1" lang="en-US" altLang="ja-JP"/>
              <a:t>Passkey Entry</a:t>
            </a:r>
            <a:r>
              <a:rPr kumimoji="1" lang="ja-JP" altLang="en-US"/>
              <a:t>モードを形式化する際の見通しを説明していこうと思います。</a:t>
            </a:r>
            <a:endParaRPr kumimoji="1" lang="en-US" altLang="ja-JP"/>
          </a:p>
          <a:p>
            <a:endParaRPr kumimoji="1" lang="en-US" altLang="ja-JP"/>
          </a:p>
          <a:p>
            <a:r>
              <a:rPr kumimoji="1" lang="en-US" altLang="ja-JP"/>
              <a:t>7:00</a:t>
            </a:r>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15</a:t>
            </a:fld>
            <a:endParaRPr kumimoji="1" lang="ja-JP" altLang="en-US"/>
          </a:p>
        </p:txBody>
      </p:sp>
    </p:spTree>
    <p:extLst>
      <p:ext uri="{BB962C8B-B14F-4D97-AF65-F5344CB8AC3E}">
        <p14:creationId xmlns:p14="http://schemas.microsoft.com/office/powerpoint/2010/main" val="344630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a:effectLst/>
                <a:ea typeface="ＭＳ 明朝" panose="02020609040205080304" pitchFamily="17" charset="-128"/>
                <a:cs typeface="Times New Roman" panose="02020603050405020304" pitchFamily="18" charset="0"/>
              </a:rPr>
              <a:t>まず、</a:t>
            </a:r>
            <a:r>
              <a:rPr lang="en-US" altLang="ja-JP" sz="1800" kern="100">
                <a:effectLst/>
                <a:ea typeface="ＭＳ 明朝" panose="02020609040205080304" pitchFamily="17" charset="-128"/>
                <a:cs typeface="Times New Roman" panose="02020603050405020304" pitchFamily="18" charset="0"/>
              </a:rPr>
              <a:t>Numeric Comparison</a:t>
            </a:r>
            <a:r>
              <a:rPr lang="ja-JP" altLang="en-US" sz="1800" kern="100">
                <a:effectLst/>
                <a:ea typeface="ＭＳ 明朝" panose="02020609040205080304" pitchFamily="17" charset="-128"/>
                <a:cs typeface="Times New Roman" panose="02020603050405020304" pitchFamily="18" charset="0"/>
              </a:rPr>
              <a:t>モードと</a:t>
            </a:r>
            <a:r>
              <a:rPr lang="en-US" altLang="ja-JP" sz="1800" kern="100">
                <a:effectLst/>
                <a:ea typeface="ＭＳ 明朝" panose="02020609040205080304" pitchFamily="17" charset="-128"/>
                <a:cs typeface="Times New Roman" panose="02020603050405020304" pitchFamily="18" charset="0"/>
              </a:rPr>
              <a:t>Passkey Entry</a:t>
            </a:r>
            <a:r>
              <a:rPr lang="ja-JP" altLang="en-US" sz="1800" kern="100">
                <a:effectLst/>
                <a:ea typeface="ＭＳ 明朝" panose="02020609040205080304" pitchFamily="17" charset="-128"/>
                <a:cs typeface="Times New Roman" panose="02020603050405020304" pitchFamily="18" charset="0"/>
              </a:rPr>
              <a:t>モードで異なるのは</a:t>
            </a:r>
            <a:r>
              <a:rPr lang="ja-JP" altLang="ja-JP" sz="1800" kern="100">
                <a:effectLst/>
                <a:ea typeface="ＭＳ 明朝" panose="02020609040205080304" pitchFamily="17" charset="-128"/>
                <a:cs typeface="Times New Roman" panose="02020603050405020304" pitchFamily="18" charset="0"/>
              </a:rPr>
              <a:t>フェーズ</a:t>
            </a:r>
            <a:r>
              <a:rPr lang="en-US" altLang="ja-JP" sz="1800" kern="100">
                <a:effectLst/>
                <a:ea typeface="ＭＳ 明朝" panose="02020609040205080304" pitchFamily="17" charset="-128"/>
                <a:cs typeface="Times New Roman" panose="02020603050405020304" pitchFamily="18" charset="0"/>
              </a:rPr>
              <a:t>2</a:t>
            </a:r>
            <a:r>
              <a:rPr lang="ja-JP" altLang="ja-JP" sz="1800" kern="100">
                <a:effectLst/>
                <a:ea typeface="ＭＳ 明朝" panose="02020609040205080304" pitchFamily="17" charset="-128"/>
                <a:cs typeface="Times New Roman" panose="02020603050405020304" pitchFamily="18" charset="0"/>
              </a:rPr>
              <a:t>だけで</a:t>
            </a:r>
            <a:r>
              <a:rPr lang="ja-JP" altLang="en-US" sz="1800" kern="100">
                <a:effectLst/>
                <a:ea typeface="ＭＳ 明朝" panose="02020609040205080304" pitchFamily="17" charset="-128"/>
                <a:cs typeface="Times New Roman" panose="02020603050405020304" pitchFamily="18" charset="0"/>
              </a:rPr>
              <a:t>す。その</a:t>
            </a:r>
            <a:r>
              <a:rPr lang="ja-JP" altLang="ja-JP" sz="1800" kern="100">
                <a:effectLst/>
                <a:ea typeface="ＭＳ 明朝" panose="02020609040205080304" pitchFamily="17" charset="-128"/>
                <a:cs typeface="Times New Roman" panose="02020603050405020304" pitchFamily="18" charset="0"/>
              </a:rPr>
              <a:t>異なる点は、入力</a:t>
            </a:r>
            <a:r>
              <a:rPr lang="ja-JP" altLang="en-US" sz="1800" kern="100">
                <a:effectLst/>
                <a:ea typeface="ＭＳ 明朝" panose="02020609040205080304" pitchFamily="17" charset="-128"/>
                <a:cs typeface="Times New Roman" panose="02020603050405020304" pitchFamily="18" charset="0"/>
              </a:rPr>
              <a:t>された値</a:t>
            </a:r>
            <a:r>
              <a:rPr lang="en-US" altLang="ja-JP" sz="1800" kern="100">
                <a:effectLst/>
                <a:ea typeface="ＭＳ 明朝" panose="02020609040205080304" pitchFamily="17" charset="-128"/>
                <a:cs typeface="Times New Roman" panose="02020603050405020304" pitchFamily="18" charset="0"/>
              </a:rPr>
              <a:t>20bit</a:t>
            </a:r>
            <a:r>
              <a:rPr lang="ja-JP" altLang="ja-JP" sz="1800" kern="100">
                <a:effectLst/>
                <a:ea typeface="ＭＳ 明朝" panose="02020609040205080304" pitchFamily="17" charset="-128"/>
                <a:cs typeface="Times New Roman" panose="02020603050405020304" pitchFamily="18" charset="0"/>
              </a:rPr>
              <a:t>を</a:t>
            </a:r>
            <a:r>
              <a:rPr lang="en-US" altLang="ja-JP" sz="1800" kern="100">
                <a:effectLst/>
                <a:ea typeface="ＭＳ 明朝" panose="02020609040205080304" pitchFamily="17" charset="-128"/>
                <a:cs typeface="Times New Roman" panose="02020603050405020304" pitchFamily="18" charset="0"/>
              </a:rPr>
              <a:t>1bit</a:t>
            </a:r>
            <a:r>
              <a:rPr lang="ja-JP" altLang="ja-JP" sz="1800" kern="100">
                <a:effectLst/>
                <a:ea typeface="ＭＳ 明朝" panose="02020609040205080304" pitchFamily="17" charset="-128"/>
                <a:cs typeface="Times New Roman" panose="02020603050405020304" pitchFamily="18" charset="0"/>
              </a:rPr>
              <a:t>ずつ計算に用いて、</a:t>
            </a:r>
            <a:r>
              <a:rPr lang="en-US" altLang="ja-JP" sz="1800" kern="100">
                <a:effectLst/>
                <a:ea typeface="ＭＳ 明朝" panose="02020609040205080304" pitchFamily="17" charset="-128"/>
                <a:cs typeface="Times New Roman" panose="02020603050405020304" pitchFamily="18" charset="0"/>
              </a:rPr>
              <a:t>20</a:t>
            </a:r>
            <a:r>
              <a:rPr lang="ja-JP" altLang="ja-JP" sz="1800" kern="100">
                <a:effectLst/>
                <a:ea typeface="ＭＳ 明朝" panose="02020609040205080304" pitchFamily="17" charset="-128"/>
                <a:cs typeface="Times New Roman" panose="02020603050405020304" pitchFamily="18" charset="0"/>
              </a:rPr>
              <a:t>回繰り返す点であり、これが</a:t>
            </a:r>
            <a:r>
              <a:rPr lang="en-US" altLang="ja-JP" sz="1800" kern="100">
                <a:effectLst/>
                <a:ea typeface="ＭＳ 明朝" panose="02020609040205080304" pitchFamily="17" charset="-128"/>
                <a:cs typeface="Times New Roman" panose="02020603050405020304" pitchFamily="18" charset="0"/>
              </a:rPr>
              <a:t>ProVerif</a:t>
            </a:r>
            <a:r>
              <a:rPr lang="ja-JP" altLang="ja-JP" sz="1800" kern="100">
                <a:effectLst/>
                <a:ea typeface="ＭＳ 明朝" panose="02020609040205080304" pitchFamily="17" charset="-128"/>
                <a:cs typeface="Times New Roman" panose="02020603050405020304" pitchFamily="18" charset="0"/>
              </a:rPr>
              <a:t>で形式化する上で、難しいと考えられ</a:t>
            </a:r>
            <a:r>
              <a:rPr lang="ja-JP" altLang="en-US" sz="1800" kern="100">
                <a:effectLst/>
                <a:ea typeface="ＭＳ 明朝" panose="02020609040205080304" pitchFamily="17" charset="-128"/>
                <a:cs typeface="Times New Roman" panose="02020603050405020304" pitchFamily="18" charset="0"/>
              </a:rPr>
              <a:t>ます。</a:t>
            </a:r>
            <a:endParaRPr lang="en-US" altLang="ja-JP" sz="1800" kern="100">
              <a:effectLst/>
              <a:ea typeface="ＭＳ 明朝" panose="02020609040205080304" pitchFamily="17" charset="-128"/>
              <a:cs typeface="Times New Roman" panose="02020603050405020304" pitchFamily="18" charset="0"/>
            </a:endParaRPr>
          </a:p>
          <a:p>
            <a:r>
              <a:rPr kumimoji="1" lang="ja-JP" altLang="en-US"/>
              <a:t>また、改良された</a:t>
            </a:r>
            <a:r>
              <a:rPr kumimoji="1" lang="en-US" altLang="ja-JP"/>
              <a:t>Passkey Entry</a:t>
            </a:r>
            <a:r>
              <a:rPr kumimoji="1" lang="ja-JP" altLang="en-US"/>
              <a:t>モードも攻撃法に対してなんらかの対策は講じていると考えられますが、</a:t>
            </a:r>
            <a:r>
              <a:rPr kumimoji="1" lang="en-US" altLang="ja-JP"/>
              <a:t>Yeh</a:t>
            </a:r>
            <a:r>
              <a:rPr kumimoji="1" lang="ja-JP" altLang="en-US"/>
              <a:t>らの</a:t>
            </a:r>
            <a:r>
              <a:rPr kumimoji="1" lang="en-US" altLang="ja-JP"/>
              <a:t>Numeric Comparison</a:t>
            </a:r>
            <a:r>
              <a:rPr kumimoji="1" lang="ja-JP" altLang="en-US"/>
              <a:t>モードのように一部だけを修正したとしても</a:t>
            </a:r>
            <a:r>
              <a:rPr kumimoji="1" lang="en-US" altLang="ja-JP"/>
              <a:t>ProVerif</a:t>
            </a:r>
            <a:r>
              <a:rPr kumimoji="1" lang="ja-JP" altLang="en-US"/>
              <a:t>などのツールを利用した安全性検証を行っていなければ、なりすましや再送攻撃の可能性はあるのではないかと予想されます。</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16</a:t>
            </a:fld>
            <a:endParaRPr kumimoji="1" lang="ja-JP" altLang="en-US"/>
          </a:p>
        </p:txBody>
      </p:sp>
    </p:spTree>
    <p:extLst>
      <p:ext uri="{BB962C8B-B14F-4D97-AF65-F5344CB8AC3E}">
        <p14:creationId xmlns:p14="http://schemas.microsoft.com/office/powerpoint/2010/main" val="1964090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a:t>
            </a:r>
            <a:r>
              <a:rPr kumimoji="1" lang="en-US" altLang="ja-JP"/>
              <a:t>ProVerif</a:t>
            </a:r>
            <a:r>
              <a:rPr kumimoji="1" lang="ja-JP" altLang="en-US"/>
              <a:t>を用いて</a:t>
            </a:r>
            <a:r>
              <a:rPr kumimoji="1" lang="en-US" altLang="ja-JP"/>
              <a:t>Yeh</a:t>
            </a:r>
            <a:r>
              <a:rPr kumimoji="1" lang="ja-JP" altLang="en-US"/>
              <a:t>らの</a:t>
            </a:r>
            <a:r>
              <a:rPr kumimoji="1" lang="en-US" altLang="ja-JP"/>
              <a:t>Numeric Comparison</a:t>
            </a:r>
            <a:r>
              <a:rPr kumimoji="1" lang="ja-JP" altLang="en-US"/>
              <a:t>モードの再現実験を行いました。</a:t>
            </a:r>
            <a:endParaRPr kumimoji="1" lang="en-US" altLang="ja-JP"/>
          </a:p>
          <a:p>
            <a:r>
              <a:rPr kumimoji="1" lang="ja-JP" altLang="en-US"/>
              <a:t>今後の課題としては改良された</a:t>
            </a:r>
            <a:r>
              <a:rPr kumimoji="1" lang="en-US" altLang="ja-JP"/>
              <a:t>Passkey Entry</a:t>
            </a:r>
            <a:r>
              <a:rPr kumimoji="1" lang="ja-JP" altLang="en-US"/>
              <a:t>モードの調査と</a:t>
            </a:r>
            <a:r>
              <a:rPr kumimoji="1" lang="en-US" altLang="ja-JP"/>
              <a:t>ProVerif</a:t>
            </a:r>
            <a:r>
              <a:rPr kumimoji="1" lang="ja-JP" altLang="en-US"/>
              <a:t>を用いた安全性検証を行うことです。</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17</a:t>
            </a:fld>
            <a:endParaRPr kumimoji="1" lang="ja-JP" altLang="en-US"/>
          </a:p>
        </p:txBody>
      </p:sp>
    </p:spTree>
    <p:extLst>
      <p:ext uri="{BB962C8B-B14F-4D97-AF65-F5344CB8AC3E}">
        <p14:creationId xmlns:p14="http://schemas.microsoft.com/office/powerpoint/2010/main" val="3349982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以上が参考文献です。</a:t>
            </a:r>
            <a:endParaRPr kumimoji="1" lang="en-US" altLang="ja-JP"/>
          </a:p>
          <a:p>
            <a:r>
              <a:rPr kumimoji="1" lang="ja-JP" altLang="en-US"/>
              <a:t>ご清聴ありがとうございました。</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18</a:t>
            </a:fld>
            <a:endParaRPr kumimoji="1" lang="ja-JP" altLang="en-US"/>
          </a:p>
        </p:txBody>
      </p:sp>
    </p:spTree>
    <p:extLst>
      <p:ext uri="{BB962C8B-B14F-4D97-AF65-F5344CB8AC3E}">
        <p14:creationId xmlns:p14="http://schemas.microsoft.com/office/powerpoint/2010/main" val="94183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まず、研究背景です。技術の発達により、セキュリティの重要性が増してきています。</a:t>
            </a:r>
            <a:endParaRPr kumimoji="1" lang="en-US" altLang="ja-JP" dirty="0"/>
          </a:p>
          <a:p>
            <a:r>
              <a:rPr kumimoji="1" lang="ja-JP" altLang="en-US" dirty="0"/>
              <a:t>また、</a:t>
            </a:r>
            <a:r>
              <a:rPr kumimoji="1" lang="en-US" altLang="ja-JP" dirty="0"/>
              <a:t>Bluetooth</a:t>
            </a:r>
            <a:r>
              <a:rPr kumimoji="1" lang="ja-JP" altLang="en-US" dirty="0"/>
              <a:t>のセキュアシンプルペアリングにおいて中間者攻撃に対する安全性が疑われています。</a:t>
            </a:r>
            <a:endParaRPr kumimoji="1" lang="en-US" altLang="ja-JP" dirty="0"/>
          </a:p>
          <a:p>
            <a:r>
              <a:rPr kumimoji="1" lang="ja-JP" altLang="en-US" dirty="0"/>
              <a:t>そのため、複雑なプロトコルの高度な安全性</a:t>
            </a:r>
            <a:r>
              <a:rPr kumimoji="1" lang="ja-JP" altLang="en-US"/>
              <a:t>を証明したいのですが、人がしゅどうで安全性を証明するのは難しく、間違いが起きるため機械的、自動的に検証することができる</a:t>
            </a:r>
            <a:r>
              <a:rPr kumimoji="1" lang="en-US" altLang="ja-JP"/>
              <a:t>ProVerif</a:t>
            </a:r>
            <a:r>
              <a:rPr kumimoji="1" lang="ja-JP" altLang="en-US" dirty="0"/>
              <a:t>などの自動形式検証ツールを用いた検証が行われています。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a:t>
            </a:r>
            <a:r>
              <a:rPr kumimoji="1" lang="en-US" altLang="ja-JP" dirty="0" err="1"/>
              <a:t>ProVerif</a:t>
            </a:r>
            <a:r>
              <a:rPr kumimoji="1" lang="ja-JP" altLang="en-US" dirty="0"/>
              <a:t>について説明します。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2</a:t>
            </a:fld>
            <a:endParaRPr kumimoji="1" lang="ja-JP" altLang="en-US"/>
          </a:p>
        </p:txBody>
      </p:sp>
    </p:spTree>
    <p:extLst>
      <p:ext uri="{BB962C8B-B14F-4D97-AF65-F5344CB8AC3E}">
        <p14:creationId xmlns:p14="http://schemas.microsoft.com/office/powerpoint/2010/main" val="159803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ProVerif</a:t>
            </a:r>
            <a:r>
              <a:rPr kumimoji="1" lang="ja-JP" altLang="en-US" dirty="0"/>
              <a:t>は自動形式検証ツールの</a:t>
            </a:r>
            <a:r>
              <a:rPr kumimoji="1" lang="en-US" altLang="ja-JP" dirty="0"/>
              <a:t>1</a:t>
            </a:r>
            <a:r>
              <a:rPr kumimoji="1" lang="ja-JP" altLang="en-US" dirty="0"/>
              <a:t>つで、セキュリティプロトコルの安全性を検証することができます。</a:t>
            </a:r>
            <a:endParaRPr kumimoji="1" lang="en-US" altLang="ja-JP" dirty="0"/>
          </a:p>
          <a:p>
            <a:r>
              <a:rPr kumimoji="1" lang="ja-JP" altLang="en-US" dirty="0"/>
              <a:t>プロトコルの仕様、実行モデル、実現すべき安全性を</a:t>
            </a:r>
            <a:r>
              <a:rPr kumimoji="1" lang="en-US" altLang="ja-JP" dirty="0" err="1"/>
              <a:t>ProVerif</a:t>
            </a:r>
            <a:r>
              <a:rPr kumimoji="1" lang="ja-JP" altLang="en-US" dirty="0"/>
              <a:t>の言語で記述し、</a:t>
            </a:r>
            <a:endParaRPr kumimoji="1" lang="en-US" altLang="ja-JP" dirty="0"/>
          </a:p>
          <a:p>
            <a:r>
              <a:rPr kumimoji="1" lang="en-US" altLang="ja-JP" dirty="0" err="1"/>
              <a:t>ProVerif</a:t>
            </a:r>
            <a:r>
              <a:rPr kumimoji="1" lang="ja-JP" altLang="en-US" dirty="0"/>
              <a:t>でプロトコルの実行パターンを網羅的にシミュレートし安全性が成立しているか検査します。</a:t>
            </a:r>
            <a:endParaRPr kumimoji="1" lang="en-US" altLang="ja-JP" dirty="0"/>
          </a:p>
          <a:p>
            <a:r>
              <a:rPr kumimoji="1" lang="ja-JP" altLang="en-US" dirty="0"/>
              <a:t>最後に検証結果が</a:t>
            </a:r>
            <a:r>
              <a:rPr kumimoji="1" lang="en-US" altLang="ja-JP" dirty="0"/>
              <a:t>yes</a:t>
            </a:r>
            <a:r>
              <a:rPr kumimoji="1" lang="ja-JP" altLang="en-US" dirty="0"/>
              <a:t>又は</a:t>
            </a:r>
            <a:r>
              <a:rPr kumimoji="1" lang="en-US" altLang="ja-JP" dirty="0"/>
              <a:t>no</a:t>
            </a:r>
            <a:r>
              <a:rPr kumimoji="1" lang="ja-JP" altLang="en-US" dirty="0"/>
              <a:t>で提示されます。</a:t>
            </a:r>
            <a:endParaRPr kumimoji="1" lang="en-US" altLang="ja-JP" dirty="0"/>
          </a:p>
          <a:p>
            <a:r>
              <a:rPr kumimoji="1" lang="en-US" altLang="ja-JP" dirty="0"/>
              <a:t>no</a:t>
            </a:r>
            <a:r>
              <a:rPr kumimoji="1" lang="ja-JP" altLang="en-US" dirty="0"/>
              <a:t>の場合は具体的な攻撃方法が提示</a:t>
            </a:r>
            <a:r>
              <a:rPr kumimoji="1" lang="ja-JP" altLang="en-US"/>
              <a:t>されます。</a:t>
            </a:r>
            <a:endParaRPr kumimoji="1" lang="en-US" altLang="ja-JP"/>
          </a:p>
          <a:p>
            <a:r>
              <a:rPr kumimoji="1" lang="en-US" altLang="ja-JP"/>
              <a:t>1:30</a:t>
            </a:r>
            <a:endParaRPr kumimoji="1" lang="ja-JP" altLang="en-US" dirty="0"/>
          </a:p>
        </p:txBody>
      </p:sp>
      <p:sp>
        <p:nvSpPr>
          <p:cNvPr id="4" name="スライド番号プレースホルダー 3"/>
          <p:cNvSpPr>
            <a:spLocks noGrp="1"/>
          </p:cNvSpPr>
          <p:nvPr>
            <p:ph type="sldNum" sz="quarter" idx="5"/>
          </p:nvPr>
        </p:nvSpPr>
        <p:spPr/>
        <p:txBody>
          <a:bodyPr/>
          <a:lstStyle/>
          <a:p>
            <a:fld id="{3D3532E2-7AD7-4B0E-8E3C-BBC1463B6E28}" type="slidenum">
              <a:rPr kumimoji="1" lang="ja-JP" altLang="en-US" smtClean="0"/>
              <a:t>3</a:t>
            </a:fld>
            <a:endParaRPr kumimoji="1" lang="ja-JP" altLang="en-US"/>
          </a:p>
        </p:txBody>
      </p:sp>
    </p:spTree>
    <p:extLst>
      <p:ext uri="{BB962C8B-B14F-4D97-AF65-F5344CB8AC3E}">
        <p14:creationId xmlns:p14="http://schemas.microsoft.com/office/powerpoint/2010/main" val="303809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研究目的は</a:t>
            </a:r>
            <a:r>
              <a:rPr kumimoji="1" lang="en-US" altLang="ja-JP"/>
              <a:t>ProVerif</a:t>
            </a:r>
            <a:r>
              <a:rPr kumimoji="1" lang="ja-JP" altLang="en-US"/>
              <a:t>を用いて</a:t>
            </a:r>
            <a:r>
              <a:rPr kumimoji="1" lang="en-US" altLang="ja-JP"/>
              <a:t>Bluetooth</a:t>
            </a:r>
            <a:r>
              <a:rPr kumimoji="1" lang="ja-JP" altLang="en-US"/>
              <a:t>のセキュアシンプルペアリングの安全検証を行うことです。</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4</a:t>
            </a:fld>
            <a:endParaRPr kumimoji="1" lang="ja-JP" altLang="en-US"/>
          </a:p>
        </p:txBody>
      </p:sp>
    </p:spTree>
    <p:extLst>
      <p:ext uri="{BB962C8B-B14F-4D97-AF65-F5344CB8AC3E}">
        <p14:creationId xmlns:p14="http://schemas.microsoft.com/office/powerpoint/2010/main" val="72683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そのセキュアシンプルペアリングとはマスター側とデバイス側同士が通信可能な状態にするために端末間で相互認証し、関連付けを行うことです。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SSP</a:t>
            </a:r>
            <a:r>
              <a:rPr kumimoji="1" lang="ja-JP" altLang="en-US"/>
              <a:t>の流れ</a:t>
            </a:r>
            <a:r>
              <a:rPr kumimoji="1" lang="ja-JP" altLang="en-US" dirty="0"/>
              <a:t>について説明して</a:t>
            </a:r>
            <a:r>
              <a:rPr kumimoji="1" lang="ja-JP" altLang="en-US"/>
              <a:t>いきます。まず</a:t>
            </a:r>
            <a:r>
              <a:rPr kumimoji="1" lang="ja-JP" altLang="en-US" dirty="0"/>
              <a:t>、フェーズ１では楕円曲線</a:t>
            </a:r>
            <a:r>
              <a:rPr kumimoji="1" lang="ja-JP" altLang="en-US"/>
              <a:t>ディフィーヘルマン鍵交換に</a:t>
            </a:r>
            <a:r>
              <a:rPr kumimoji="1" lang="ja-JP" altLang="en-US" dirty="0"/>
              <a:t>よって公開鍵を共有し、フェーズ２</a:t>
            </a:r>
            <a:r>
              <a:rPr kumimoji="1" lang="ja-JP" altLang="en-US"/>
              <a:t>ではリンクキーの生成で</a:t>
            </a:r>
            <a:r>
              <a:rPr kumimoji="1" lang="ja-JP" altLang="en-US" dirty="0"/>
              <a:t>用いられる値を共有</a:t>
            </a:r>
            <a:r>
              <a:rPr kumimoji="1" lang="ja-JP" altLang="en-US"/>
              <a:t>します。その後、リンクキーを生成し、リンクキーを用いて共有鍵の生成を行います。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2:10</a:t>
            </a:r>
            <a:endParaRPr kumimoji="1" lang="ja-JP" altLang="en-US"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5</a:t>
            </a:fld>
            <a:endParaRPr kumimoji="1" lang="ja-JP" altLang="en-US"/>
          </a:p>
        </p:txBody>
      </p:sp>
    </p:spTree>
    <p:extLst>
      <p:ext uri="{BB962C8B-B14F-4D97-AF65-F5344CB8AC3E}">
        <p14:creationId xmlns:p14="http://schemas.microsoft.com/office/powerpoint/2010/main" val="3098161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フェーズ２</a:t>
            </a:r>
            <a:r>
              <a:rPr kumimoji="1" lang="ja-JP" altLang="en-US"/>
              <a:t>では２つの代表的なモードがあり、端末</a:t>
            </a:r>
            <a:r>
              <a:rPr kumimoji="1" lang="ja-JP" altLang="en-US" dirty="0"/>
              <a:t>が持つユーザインターフェース</a:t>
            </a:r>
            <a:r>
              <a:rPr kumimoji="1" lang="en-US" altLang="ja-JP" dirty="0"/>
              <a:t>I</a:t>
            </a:r>
            <a:r>
              <a:rPr kumimoji="1" lang="en-US" altLang="ja-JP"/>
              <a:t>/O</a:t>
            </a:r>
            <a:r>
              <a:rPr kumimoji="1" lang="ja-JP" altLang="en-US"/>
              <a:t>情報に</a:t>
            </a:r>
            <a:r>
              <a:rPr kumimoji="1" lang="ja-JP" altLang="en-US" dirty="0"/>
              <a:t>よって使用されるモードが選択</a:t>
            </a:r>
            <a:r>
              <a:rPr kumimoji="1" lang="ja-JP" altLang="en-US"/>
              <a:t>されます。</a:t>
            </a:r>
            <a:r>
              <a:rPr kumimoji="1" lang="en-US" altLang="ja-JP"/>
              <a:t>Numeric </a:t>
            </a:r>
            <a:r>
              <a:rPr kumimoji="1" lang="en-US" altLang="ja-JP" dirty="0"/>
              <a:t>Comparison</a:t>
            </a:r>
            <a:r>
              <a:rPr kumimoji="1" lang="ja-JP" altLang="en-US" dirty="0"/>
              <a:t>モードではマスター側とデバイス側で表示された</a:t>
            </a:r>
            <a:r>
              <a:rPr kumimoji="1" lang="ja-JP" altLang="en-US"/>
              <a:t>数値を人間の目で値が同じかどうか比較します</a:t>
            </a:r>
            <a:r>
              <a:rPr kumimoji="1" lang="ja-JP" altLang="en-US" dirty="0"/>
              <a:t>。表示機能のみ持つデバイスで使用され、例えばパソコンとプリンターで利用されます。</a:t>
            </a:r>
            <a:r>
              <a:rPr kumimoji="1" lang="en-US" altLang="ja-JP" dirty="0"/>
              <a:t>Passkey</a:t>
            </a:r>
            <a:r>
              <a:rPr kumimoji="1" lang="ja-JP" altLang="en-US" dirty="0"/>
              <a:t> </a:t>
            </a:r>
            <a:r>
              <a:rPr kumimoji="1" lang="en-US" altLang="ja-JP" dirty="0"/>
              <a:t>entry</a:t>
            </a:r>
            <a:r>
              <a:rPr kumimoji="1" lang="ja-JP" altLang="en-US" dirty="0"/>
              <a:t>モードはマスター側で表示されたパスキーをデバイスに入力して認証します。キーボードなど入力機能のみ持つデバイスで使用され、例えばテザリングが</a:t>
            </a:r>
            <a:r>
              <a:rPr kumimoji="1" lang="ja-JP" altLang="en-US"/>
              <a:t>あります。しかし、</a:t>
            </a:r>
            <a:r>
              <a:rPr kumimoji="1" lang="en-US" altLang="ja-JP"/>
              <a:t>Numeric </a:t>
            </a:r>
            <a:r>
              <a:rPr kumimoji="1" lang="en-US" altLang="ja-JP" dirty="0"/>
              <a:t>comparison</a:t>
            </a:r>
            <a:r>
              <a:rPr kumimoji="1" lang="ja-JP" altLang="en-US" dirty="0"/>
              <a:t>モードと</a:t>
            </a:r>
            <a:r>
              <a:rPr kumimoji="1" lang="en-US" altLang="ja-JP" dirty="0" err="1"/>
              <a:t>passkeyentry</a:t>
            </a:r>
            <a:r>
              <a:rPr kumimoji="1" lang="ja-JP" altLang="en-US" dirty="0"/>
              <a:t>モードはともに中間者攻撃の脆弱性が</a:t>
            </a:r>
            <a:r>
              <a:rPr kumimoji="1" lang="ja-JP" altLang="en-US"/>
              <a:t>あります。</a:t>
            </a:r>
            <a:endParaRPr kumimoji="1" lang="en-US" altLang="ja-JP"/>
          </a:p>
          <a:p>
            <a:r>
              <a:rPr kumimoji="1" lang="en-US" altLang="ja-JP"/>
              <a:t>3:00</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138BE4E-D95E-4422-A053-633F163AFF33}" type="slidenum">
              <a:rPr kumimoji="1" lang="ja-JP" altLang="en-US" smtClean="0"/>
              <a:t>6</a:t>
            </a:fld>
            <a:endParaRPr kumimoji="1" lang="ja-JP" altLang="en-US"/>
          </a:p>
        </p:txBody>
      </p:sp>
    </p:spTree>
    <p:extLst>
      <p:ext uri="{BB962C8B-B14F-4D97-AF65-F5344CB8AC3E}">
        <p14:creationId xmlns:p14="http://schemas.microsoft.com/office/powerpoint/2010/main" val="46037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関連研究は</a:t>
            </a:r>
            <a:r>
              <a:rPr kumimoji="1" lang="en-US" altLang="ja-JP" dirty="0" err="1"/>
              <a:t>ProVerif</a:t>
            </a:r>
            <a:r>
              <a:rPr kumimoji="1" lang="ja-JP" altLang="en-US" dirty="0"/>
              <a:t>を用いた</a:t>
            </a:r>
            <a:r>
              <a:rPr kumimoji="1" lang="en-US" altLang="ja-JP" dirty="0"/>
              <a:t>Bluetooth</a:t>
            </a:r>
            <a:r>
              <a:rPr kumimoji="1" lang="ja-JP" altLang="en-US" dirty="0"/>
              <a:t>のセキュアシンプルペアリングの形式的検証です。</a:t>
            </a:r>
            <a:endParaRPr kumimoji="1" lang="en-US" altLang="ja-JP" dirty="0"/>
          </a:p>
          <a:p>
            <a:endParaRPr kumimoji="1" lang="en-US" altLang="ja-JP" dirty="0"/>
          </a:p>
          <a:p>
            <a:r>
              <a:rPr kumimoji="1" lang="ja-JP" altLang="en-US"/>
              <a:t>内容は</a:t>
            </a:r>
            <a:r>
              <a:rPr kumimoji="1" lang="en-US" altLang="ja-JP"/>
              <a:t>yeh</a:t>
            </a:r>
            <a:r>
              <a:rPr kumimoji="1" lang="ja-JP" altLang="en-US"/>
              <a:t>らがオリジナルの改良を行った</a:t>
            </a:r>
            <a:r>
              <a:rPr kumimoji="1" lang="en-US" altLang="ja-JP"/>
              <a:t>Numeric </a:t>
            </a:r>
            <a:r>
              <a:rPr kumimoji="1" lang="en-US" altLang="ja-JP" dirty="0"/>
              <a:t>Comparison</a:t>
            </a:r>
            <a:r>
              <a:rPr kumimoji="1" lang="ja-JP" altLang="en-US" dirty="0"/>
              <a:t>モードを</a:t>
            </a:r>
            <a:r>
              <a:rPr kumimoji="1" lang="en-US" altLang="ja-JP" dirty="0" err="1"/>
              <a:t>ProVerif</a:t>
            </a:r>
            <a:r>
              <a:rPr kumimoji="1" lang="ja-JP" altLang="en-US" dirty="0"/>
              <a:t>を用いて検証</a:t>
            </a:r>
            <a:r>
              <a:rPr kumimoji="1" lang="ja-JP" altLang="en-US"/>
              <a:t>し、なりすましや再送攻撃が</a:t>
            </a:r>
            <a:r>
              <a:rPr kumimoji="1" lang="ja-JP" altLang="en-US" dirty="0"/>
              <a:t>発見されました。</a:t>
            </a:r>
            <a:endParaRPr kumimoji="1" lang="en-US" altLang="ja-JP" dirty="0"/>
          </a:p>
          <a:p>
            <a:r>
              <a:rPr kumimoji="1" lang="ja-JP" altLang="en-US" dirty="0"/>
              <a:t>そして、著者</a:t>
            </a:r>
            <a:r>
              <a:rPr kumimoji="1" lang="ja-JP" altLang="en-US"/>
              <a:t>らがさらに改良</a:t>
            </a:r>
            <a:r>
              <a:rPr kumimoji="1" lang="ja-JP" altLang="en-US" dirty="0"/>
              <a:t>を行った</a:t>
            </a:r>
            <a:r>
              <a:rPr kumimoji="1" lang="ja-JP" altLang="en-US"/>
              <a:t>結果、いずれの攻撃も不可能</a:t>
            </a:r>
            <a:r>
              <a:rPr kumimoji="1" lang="ja-JP" altLang="en-US" dirty="0"/>
              <a:t>と</a:t>
            </a:r>
            <a:r>
              <a:rPr kumimoji="1" lang="ja-JP" altLang="en-US"/>
              <a:t>なりました。</a:t>
            </a:r>
            <a:endParaRPr kumimoji="1" lang="en-US" altLang="ja-JP"/>
          </a:p>
          <a:p>
            <a:r>
              <a:rPr kumimoji="1" lang="en-US" altLang="ja-JP"/>
              <a:t>3:30</a:t>
            </a:r>
            <a:endParaRPr kumimoji="1" lang="en-US" altLang="ja-JP"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7</a:t>
            </a:fld>
            <a:endParaRPr kumimoji="1" lang="ja-JP" altLang="en-US"/>
          </a:p>
        </p:txBody>
      </p:sp>
    </p:spTree>
    <p:extLst>
      <p:ext uri="{BB962C8B-B14F-4D97-AF65-F5344CB8AC3E}">
        <p14:creationId xmlns:p14="http://schemas.microsoft.com/office/powerpoint/2010/main" val="344912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それぞれの安全性について表</a:t>
            </a:r>
            <a:r>
              <a:rPr kumimoji="1" lang="ja-JP" altLang="en-US" dirty="0"/>
              <a:t>で示しました。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Numeric</a:t>
            </a:r>
            <a:r>
              <a:rPr kumimoji="1" lang="ja-JP" altLang="en-US" dirty="0"/>
              <a:t>　</a:t>
            </a:r>
            <a:r>
              <a:rPr kumimoji="1" lang="en-US" altLang="ja-JP"/>
              <a:t>Comparison</a:t>
            </a:r>
            <a:r>
              <a:rPr kumimoji="1" lang="ja-JP" altLang="en-US"/>
              <a:t>モードについてはオリジナルは中間者攻撃の脆弱性があり、</a:t>
            </a:r>
            <a:r>
              <a:rPr kumimoji="1" lang="en-US" altLang="ja-JP"/>
              <a:t>Yeh</a:t>
            </a:r>
            <a:r>
              <a:rPr kumimoji="1" lang="ja-JP" altLang="en-US" dirty="0"/>
              <a:t>らによる</a:t>
            </a:r>
            <a:r>
              <a:rPr kumimoji="1" lang="ja-JP" altLang="en-US"/>
              <a:t>改良はなりすましや再送攻撃があります。先ほど</a:t>
            </a:r>
            <a:r>
              <a:rPr kumimoji="1" lang="ja-JP" altLang="en-US" dirty="0"/>
              <a:t>の関連研究によってさらに改良され脆弱性がなくなりました。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Passkey</a:t>
            </a:r>
            <a:r>
              <a:rPr kumimoji="1" lang="ja-JP" altLang="en-US" dirty="0"/>
              <a:t>　</a:t>
            </a:r>
            <a:r>
              <a:rPr kumimoji="1" lang="en-US" altLang="ja-JP" dirty="0"/>
              <a:t>Entry</a:t>
            </a:r>
            <a:r>
              <a:rPr kumimoji="1" lang="ja-JP" altLang="en-US" dirty="0"/>
              <a:t>モードについてはオリジナルは中間者攻撃があり、改良された論文はいくつかありますが、安全性検証は行われていません。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そこで私は改良された</a:t>
            </a:r>
            <a:r>
              <a:rPr kumimoji="1" lang="en-US" altLang="ja-JP" dirty="0"/>
              <a:t>Passkey </a:t>
            </a:r>
            <a:r>
              <a:rPr kumimoji="1" lang="en-US" altLang="ja-JP"/>
              <a:t>Entry</a:t>
            </a:r>
            <a:r>
              <a:rPr kumimoji="1" lang="ja-JP" altLang="en-US"/>
              <a:t>モードの</a:t>
            </a:r>
            <a:r>
              <a:rPr kumimoji="1" lang="en-US" altLang="ja-JP"/>
              <a:t>ProVerif</a:t>
            </a:r>
            <a:r>
              <a:rPr kumimoji="1" lang="ja-JP" altLang="en-US" dirty="0"/>
              <a:t>に</a:t>
            </a:r>
            <a:r>
              <a:rPr kumimoji="1" lang="ja-JP" altLang="en-US"/>
              <a:t>よる検証を目標にしてまず</a:t>
            </a:r>
            <a:r>
              <a:rPr kumimoji="1" lang="ja-JP" altLang="en-US" dirty="0"/>
              <a:t>、</a:t>
            </a:r>
            <a:r>
              <a:rPr lang="en-US" altLang="ja-JP" sz="1200" kern="100" dirty="0">
                <a:effectLst/>
                <a:latin typeface="ＭＳ 明朝" panose="02020609040205080304" pitchFamily="17" charset="-128"/>
                <a:cs typeface="Times New Roman" panose="02020603050405020304" pitchFamily="18" charset="0"/>
              </a:rPr>
              <a:t>Yeh</a:t>
            </a:r>
            <a:r>
              <a:rPr lang="ja-JP" altLang="ja-JP" sz="1200" kern="100" dirty="0">
                <a:effectLst/>
                <a:ea typeface="ＭＳ 明朝" panose="02020609040205080304" pitchFamily="17" charset="-128"/>
                <a:cs typeface="Times New Roman" panose="02020603050405020304" pitchFamily="18" charset="0"/>
              </a:rPr>
              <a:t>らの</a:t>
            </a:r>
            <a:r>
              <a:rPr lang="en-US" altLang="ja-JP" sz="1200" kern="100" dirty="0">
                <a:effectLst/>
                <a:ea typeface="ＭＳ 明朝" panose="02020609040205080304" pitchFamily="17" charset="-128"/>
                <a:cs typeface="Times New Roman" panose="02020603050405020304" pitchFamily="18" charset="0"/>
              </a:rPr>
              <a:t>Numeric Comparison</a:t>
            </a:r>
            <a:r>
              <a:rPr lang="ja-JP" altLang="ja-JP" sz="1200" kern="100" dirty="0">
                <a:effectLst/>
                <a:ea typeface="ＭＳ 明朝" panose="02020609040205080304" pitchFamily="17" charset="-128"/>
                <a:cs typeface="Times New Roman" panose="02020603050405020304" pitchFamily="18" charset="0"/>
              </a:rPr>
              <a:t>モードについて</a:t>
            </a:r>
            <a:r>
              <a:rPr lang="en-US" altLang="ja-JP" sz="1200" kern="100" dirty="0" err="1">
                <a:effectLst/>
                <a:ea typeface="ＭＳ 明朝" panose="02020609040205080304" pitchFamily="17" charset="-128"/>
                <a:cs typeface="Times New Roman" panose="02020603050405020304" pitchFamily="18" charset="0"/>
              </a:rPr>
              <a:t>ProVerif</a:t>
            </a:r>
            <a:r>
              <a:rPr lang="ja-JP" altLang="ja-JP" sz="1200" kern="100" dirty="0">
                <a:effectLst/>
                <a:ea typeface="ＭＳ 明朝" panose="02020609040205080304" pitchFamily="17" charset="-128"/>
                <a:cs typeface="Times New Roman" panose="02020603050405020304" pitchFamily="18" charset="0"/>
              </a:rPr>
              <a:t>を用いた安全性検証の再現実験を</a:t>
            </a:r>
            <a:r>
              <a:rPr lang="ja-JP" altLang="en-US" sz="1200" kern="100" dirty="0">
                <a:effectLst/>
                <a:ea typeface="ＭＳ 明朝" panose="02020609040205080304" pitchFamily="17" charset="-128"/>
                <a:cs typeface="Times New Roman" panose="02020603050405020304" pitchFamily="18" charset="0"/>
              </a:rPr>
              <a:t>行おうと考えました。</a:t>
            </a:r>
            <a:endParaRPr kumimoji="1" lang="en-US" altLang="ja-JP" dirty="0"/>
          </a:p>
          <a:p>
            <a:r>
              <a:rPr kumimoji="1" lang="en-US" altLang="ja-JP"/>
              <a:t>4:20</a:t>
            </a:r>
            <a:endParaRPr kumimoji="1" lang="ja-JP" altLang="en-US" dirty="0"/>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8</a:t>
            </a:fld>
            <a:endParaRPr kumimoji="1" lang="ja-JP" altLang="en-US"/>
          </a:p>
        </p:txBody>
      </p:sp>
    </p:spTree>
    <p:extLst>
      <p:ext uri="{BB962C8B-B14F-4D97-AF65-F5344CB8AC3E}">
        <p14:creationId xmlns:p14="http://schemas.microsoft.com/office/powerpoint/2010/main" val="416637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Yeh</a:t>
            </a:r>
            <a:r>
              <a:rPr kumimoji="1" lang="ja-JP" altLang="en-US"/>
              <a:t>らが提案した</a:t>
            </a:r>
            <a:r>
              <a:rPr kumimoji="1" lang="en-US" altLang="ja-JP"/>
              <a:t>Numeric Comparison</a:t>
            </a:r>
            <a:r>
              <a:rPr kumimoji="1" lang="ja-JP" altLang="en-US"/>
              <a:t>モードの前にオリジナルの</a:t>
            </a:r>
            <a:r>
              <a:rPr kumimoji="1" lang="en-US" altLang="ja-JP"/>
              <a:t>Numeric Comparison</a:t>
            </a:r>
            <a:r>
              <a:rPr kumimoji="1" lang="ja-JP" altLang="en-US"/>
              <a:t>モードについて一部だけ説明していきます。</a:t>
            </a:r>
            <a:endParaRPr kumimoji="1" lang="en-US" altLang="ja-JP"/>
          </a:p>
          <a:p>
            <a:r>
              <a:rPr kumimoji="1" lang="ja-JP" altLang="en-US"/>
              <a:t>フェーズ１ではまず、両デバイスは秘密鍵と公開鍵を生成します。その後、</a:t>
            </a:r>
            <a:r>
              <a:rPr kumimoji="1" lang="en-US" altLang="ja-JP"/>
              <a:t>MAC</a:t>
            </a:r>
            <a:r>
              <a:rPr kumimoji="1" lang="ja-JP" altLang="en-US"/>
              <a:t>値、</a:t>
            </a:r>
            <a:r>
              <a:rPr kumimoji="1" lang="en-US" altLang="ja-JP"/>
              <a:t>IO</a:t>
            </a:r>
            <a:r>
              <a:rPr kumimoji="1" lang="ja-JP" altLang="en-US"/>
              <a:t>情報、公開鍵を送り合い、</a:t>
            </a:r>
            <a:r>
              <a:rPr kumimoji="1" lang="en-US" altLang="ja-JP"/>
              <a:t>DHKey</a:t>
            </a:r>
            <a:r>
              <a:rPr kumimoji="1" lang="ja-JP" altLang="en-US"/>
              <a:t>を生成します。</a:t>
            </a:r>
            <a:endParaRPr kumimoji="1" lang="ja-JP" altLang="en-US" dirty="0"/>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9</a:t>
            </a:fld>
            <a:endParaRPr kumimoji="1" lang="ja-JP" altLang="en-US"/>
          </a:p>
        </p:txBody>
      </p:sp>
    </p:spTree>
    <p:extLst>
      <p:ext uri="{BB962C8B-B14F-4D97-AF65-F5344CB8AC3E}">
        <p14:creationId xmlns:p14="http://schemas.microsoft.com/office/powerpoint/2010/main" val="225805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FB90-84E2-45F0-9C88-43DF18FFC2A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561E4F-AFF1-4686-9A9B-C57FF0C61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8C26FB-010B-4B17-9E53-D04D067C128E}"/>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E586EF70-46BF-40C4-8097-F90829DCF9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84E1CC-94FA-4A49-953D-C6CB12FFD650}"/>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90586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A05D60-7279-4850-8917-843D09FCB7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E3FD51-7DAF-4C1F-A605-07C9D144CA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813B6-2839-42E2-BDFF-683A59DC616E}"/>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8F931103-6173-4FD3-894D-E3C149F9C6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F7E7E-3166-45FE-8FB6-58EFA8026072}"/>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281709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CF92748-BF05-482B-AB50-2F667E7AB9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83DC60-8E05-4064-8F71-397BF551253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FA0C9C-A05D-40FF-BD10-081B4DD4BAB1}"/>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12F1215E-1F2B-42F1-9EE1-722F6FC451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5F35BE-24FC-4A0B-82E1-D29219DA4161}"/>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44840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388BF-B678-4FB3-B219-589AF70D6B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E80962-86C4-46A0-A5A2-1939A7DEDC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BD13BE-E1AA-4243-B094-A4766431C474}"/>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05D40B23-118E-4BC5-97F4-E6FAF0B6B4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FE549-70B6-4C0E-BFC9-37F046846D6D}"/>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41923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3551F-5B8F-41B8-90E6-BB3A17A68D1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AC333-3910-4780-8419-93F7BF5E0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2534CD-D768-46D2-9FCC-94C7E439893C}"/>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18366EA1-6CD1-4823-BF0E-109C328E01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DF215D-D37D-4295-8E94-93EB44E52A25}"/>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29823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61882-8503-4024-AECC-D1F0E93CAA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B592E-E521-447F-AD7D-D7B7A532C6F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E6BDC12-FEF0-46B0-B28C-9CB0B412FDB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3B1F68-EAEC-48F6-B215-9C66413554DC}"/>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6" name="フッター プレースホルダー 5">
            <a:extLst>
              <a:ext uri="{FF2B5EF4-FFF2-40B4-BE49-F238E27FC236}">
                <a16:creationId xmlns:a16="http://schemas.microsoft.com/office/drawing/2014/main" id="{71DCED68-7FCD-468C-A12F-255F29D27A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B3168A-0793-464F-BA2E-E756F97C806F}"/>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4589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EB924-800D-44A9-AE58-E27EDD6FB8C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23867-E115-482E-A667-0FFCB8E70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CF8D19-A3CA-4723-9991-02E7B88D0D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83F892E-E64F-4103-A3AD-C1B9F434A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717DB18-D10A-4742-93F7-9ACEEF8ECB3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8ED574-3BD9-48D2-8D72-B9F59C2A5DEE}"/>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8" name="フッター プレースホルダー 7">
            <a:extLst>
              <a:ext uri="{FF2B5EF4-FFF2-40B4-BE49-F238E27FC236}">
                <a16:creationId xmlns:a16="http://schemas.microsoft.com/office/drawing/2014/main" id="{1C0FBF9F-9D61-4BFF-BD3F-E01AEBAF68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176DE3-7DEB-44DD-B867-00A8A47FD10C}"/>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71869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35AFD-B7B0-4BA9-8E3B-F582EDE1C4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9E757F-2980-4E1C-B004-F1E47609B405}"/>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4" name="フッター プレースホルダー 3">
            <a:extLst>
              <a:ext uri="{FF2B5EF4-FFF2-40B4-BE49-F238E27FC236}">
                <a16:creationId xmlns:a16="http://schemas.microsoft.com/office/drawing/2014/main" id="{B6F527A1-76D8-4251-89A1-51C25B521E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D21B7C-080A-4B90-994D-0C174B3A923A}"/>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51973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2986BD-E000-45DB-A52D-5980EC702624}"/>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3" name="フッター プレースホルダー 2">
            <a:extLst>
              <a:ext uri="{FF2B5EF4-FFF2-40B4-BE49-F238E27FC236}">
                <a16:creationId xmlns:a16="http://schemas.microsoft.com/office/drawing/2014/main" id="{1DE479BD-7124-4AD7-8702-4493D0AAB41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FC35A1F-48E7-4E6D-A043-602E505E2F2F}"/>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8797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0CC943-9A5B-45B9-AC22-DC511BDAB85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A3E707-BF28-497E-86D8-61EB302C6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27A8F0-73A1-420E-AE36-E69EA0071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88F18B-7373-473C-962D-9283246507F1}"/>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6" name="フッター プレースホルダー 5">
            <a:extLst>
              <a:ext uri="{FF2B5EF4-FFF2-40B4-BE49-F238E27FC236}">
                <a16:creationId xmlns:a16="http://schemas.microsoft.com/office/drawing/2014/main" id="{292F9262-AE54-41A8-A034-4DE0D5FA58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3E16B1-90DE-4052-A462-16532CC000D4}"/>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241903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51B40-3678-4161-A572-70D5A740DC4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9AD956E-6865-45C3-A8A5-D408BC5CAC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013D31-A4D4-46EE-A0AB-F958A2588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90539C-6F41-494C-BF8E-8658497084AB}"/>
              </a:ext>
            </a:extLst>
          </p:cNvPr>
          <p:cNvSpPr>
            <a:spLocks noGrp="1"/>
          </p:cNvSpPr>
          <p:nvPr>
            <p:ph type="dt" sz="half" idx="10"/>
          </p:nvPr>
        </p:nvSpPr>
        <p:spPr/>
        <p:txBody>
          <a:bodyPr/>
          <a:lstStyle/>
          <a:p>
            <a:fld id="{143502D9-B95D-48D0-BEA3-8C170C394F80}" type="datetimeFigureOut">
              <a:rPr kumimoji="1" lang="ja-JP" altLang="en-US" smtClean="0"/>
              <a:t>2022/1/31</a:t>
            </a:fld>
            <a:endParaRPr kumimoji="1" lang="ja-JP" altLang="en-US"/>
          </a:p>
        </p:txBody>
      </p:sp>
      <p:sp>
        <p:nvSpPr>
          <p:cNvPr id="6" name="フッター プレースホルダー 5">
            <a:extLst>
              <a:ext uri="{FF2B5EF4-FFF2-40B4-BE49-F238E27FC236}">
                <a16:creationId xmlns:a16="http://schemas.microsoft.com/office/drawing/2014/main" id="{7823AA65-437C-424A-A578-A8FDC1E8E2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EAF690-48B3-4D95-AA3A-00348B3A1314}"/>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01627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D95964-6522-4C14-B889-50A75DF11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AE9F0C-9CB1-4F48-82D2-E490406E5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8223E-61A2-4224-8FEE-0AB7106BB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502D9-B95D-48D0-BEA3-8C170C394F80}"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2E83E806-6C37-436E-A765-AD5E57429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E856C0-337D-41B6-BF5F-5CFB9E908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82733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rosecco.gforge.inria.fr/personal/bblanche/proverif/manual.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DEE291-A89E-4705-A607-779825B419B8}"/>
              </a:ext>
            </a:extLst>
          </p:cNvPr>
          <p:cNvSpPr>
            <a:spLocks noGrp="1"/>
          </p:cNvSpPr>
          <p:nvPr>
            <p:ph type="ctrTitle"/>
          </p:nvPr>
        </p:nvSpPr>
        <p:spPr/>
        <p:txBody>
          <a:bodyPr>
            <a:normAutofit fontScale="90000"/>
          </a:bodyPr>
          <a:lstStyle/>
          <a:p>
            <a:r>
              <a:rPr kumimoji="1" lang="en-US" altLang="ja-JP"/>
              <a:t>ProVerif</a:t>
            </a:r>
            <a:r>
              <a:rPr kumimoji="1" lang="ja-JP" altLang="en-US"/>
              <a:t>を用いた</a:t>
            </a:r>
            <a:r>
              <a:rPr kumimoji="1" lang="en-US" altLang="ja-JP"/>
              <a:t>Bluetooth</a:t>
            </a:r>
            <a:r>
              <a:rPr kumimoji="1" lang="ja-JP" altLang="en-US"/>
              <a:t>の安全性解析</a:t>
            </a:r>
            <a:r>
              <a:rPr kumimoji="1" lang="en-US" altLang="ja-JP"/>
              <a:t>:Passkey Entry</a:t>
            </a:r>
            <a:r>
              <a:rPr kumimoji="1" lang="ja-JP" altLang="en-US"/>
              <a:t>モードの検証に向けて</a:t>
            </a:r>
          </a:p>
        </p:txBody>
      </p:sp>
      <p:sp>
        <p:nvSpPr>
          <p:cNvPr id="3" name="字幕 2">
            <a:extLst>
              <a:ext uri="{FF2B5EF4-FFF2-40B4-BE49-F238E27FC236}">
                <a16:creationId xmlns:a16="http://schemas.microsoft.com/office/drawing/2014/main" id="{94B26D3D-F882-46BF-9655-73C96F68EF10}"/>
              </a:ext>
            </a:extLst>
          </p:cNvPr>
          <p:cNvSpPr>
            <a:spLocks noGrp="1"/>
          </p:cNvSpPr>
          <p:nvPr>
            <p:ph type="subTitle" idx="1"/>
          </p:nvPr>
        </p:nvSpPr>
        <p:spPr/>
        <p:txBody>
          <a:bodyPr>
            <a:normAutofit/>
          </a:bodyPr>
          <a:lstStyle/>
          <a:p>
            <a:pPr algn="r"/>
            <a:r>
              <a:rPr lang="ja-JP" altLang="en-US"/>
              <a:t>理工学部理工学科　情報ネット・メディアコース</a:t>
            </a:r>
            <a:endParaRPr lang="en-US" altLang="ja-JP"/>
          </a:p>
          <a:p>
            <a:pPr algn="r"/>
            <a:r>
              <a:rPr lang="ja-JP" altLang="en-US"/>
              <a:t>塚田研究室　</a:t>
            </a:r>
            <a:r>
              <a:rPr lang="en-US" altLang="ja-JP"/>
              <a:t>218K6023</a:t>
            </a:r>
            <a:r>
              <a:rPr lang="ja-JP" altLang="en-US"/>
              <a:t>　河合　悠斗</a:t>
            </a:r>
          </a:p>
          <a:p>
            <a:pPr algn="r"/>
            <a:endParaRPr kumimoji="1" lang="en-US" altLang="ja-JP"/>
          </a:p>
          <a:p>
            <a:pPr algn="r"/>
            <a:endParaRPr lang="en-US" altLang="ja-JP"/>
          </a:p>
          <a:p>
            <a:pPr algn="r"/>
            <a:endParaRPr kumimoji="1" lang="ja-JP" altLang="en-US"/>
          </a:p>
        </p:txBody>
      </p:sp>
    </p:spTree>
    <p:extLst>
      <p:ext uri="{BB962C8B-B14F-4D97-AF65-F5344CB8AC3E}">
        <p14:creationId xmlns:p14="http://schemas.microsoft.com/office/powerpoint/2010/main" val="2310432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C7350-46C0-48CD-A51A-A5836BDB7DD3}"/>
              </a:ext>
            </a:extLst>
          </p:cNvPr>
          <p:cNvSpPr>
            <a:spLocks noGrp="1"/>
          </p:cNvSpPr>
          <p:nvPr>
            <p:ph type="title"/>
          </p:nvPr>
        </p:nvSpPr>
        <p:spPr>
          <a:xfrm>
            <a:off x="838200" y="36628"/>
            <a:ext cx="10515600" cy="1526571"/>
          </a:xfrm>
        </p:spPr>
        <p:txBody>
          <a:bodyPr>
            <a:normAutofit/>
          </a:bodyPr>
          <a:lstStyle/>
          <a:p>
            <a:r>
              <a:rPr lang="ja-JP" altLang="en-US"/>
              <a:t>オリジナルの</a:t>
            </a:r>
            <a:r>
              <a:rPr lang="en-US" altLang="ja-JP"/>
              <a:t>Numeric</a:t>
            </a:r>
            <a:r>
              <a:rPr lang="ja-JP" altLang="en-US"/>
              <a:t> </a:t>
            </a:r>
            <a:r>
              <a:rPr lang="en-US" altLang="ja-JP"/>
              <a:t>Comparison</a:t>
            </a:r>
            <a:r>
              <a:rPr lang="ja-JP" altLang="en-US"/>
              <a:t>モード</a:t>
            </a:r>
            <a:endParaRPr kumimoji="1" lang="ja-JP" altLang="en-US"/>
          </a:p>
        </p:txBody>
      </p:sp>
      <p:cxnSp>
        <p:nvCxnSpPr>
          <p:cNvPr id="5" name="直線コネクタ 4">
            <a:extLst>
              <a:ext uri="{FF2B5EF4-FFF2-40B4-BE49-F238E27FC236}">
                <a16:creationId xmlns:a16="http://schemas.microsoft.com/office/drawing/2014/main" id="{CBD79791-2EAD-48E8-8BD9-D09BA84D6DCC}"/>
              </a:ext>
            </a:extLst>
          </p:cNvPr>
          <p:cNvCxnSpPr>
            <a:cxnSpLocks/>
          </p:cNvCxnSpPr>
          <p:nvPr/>
        </p:nvCxnSpPr>
        <p:spPr>
          <a:xfrm flipH="1">
            <a:off x="2970159" y="1523672"/>
            <a:ext cx="71056" cy="5103705"/>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530B1987-FA8B-4F25-BABF-B7A8062943D2}"/>
              </a:ext>
            </a:extLst>
          </p:cNvPr>
          <p:cNvCxnSpPr>
            <a:cxnSpLocks/>
          </p:cNvCxnSpPr>
          <p:nvPr/>
        </p:nvCxnSpPr>
        <p:spPr>
          <a:xfrm>
            <a:off x="9149544" y="1523672"/>
            <a:ext cx="0" cy="5172403"/>
          </a:xfrm>
          <a:prstGeom prst="line">
            <a:avLst/>
          </a:prstGeom>
          <a:ln w="38100"/>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4D9C8DAA-31D7-4057-AED5-E64BF057B817}"/>
              </a:ext>
            </a:extLst>
          </p:cNvPr>
          <p:cNvSpPr txBox="1"/>
          <p:nvPr/>
        </p:nvSpPr>
        <p:spPr>
          <a:xfrm>
            <a:off x="2331719" y="1223038"/>
            <a:ext cx="1421476" cy="369332"/>
          </a:xfrm>
          <a:prstGeom prst="rect">
            <a:avLst/>
          </a:prstGeom>
          <a:noFill/>
        </p:spPr>
        <p:txBody>
          <a:bodyPr wrap="square" rtlCol="0">
            <a:spAutoFit/>
          </a:bodyPr>
          <a:lstStyle/>
          <a:p>
            <a:r>
              <a:rPr kumimoji="1" lang="ja-JP" altLang="en-US"/>
              <a:t>デバイス</a:t>
            </a:r>
            <a:r>
              <a:rPr kumimoji="1" lang="en-US" altLang="ja-JP"/>
              <a:t>A</a:t>
            </a:r>
            <a:endParaRPr kumimoji="1" lang="ja-JP" altLang="en-US"/>
          </a:p>
        </p:txBody>
      </p:sp>
      <p:sp>
        <p:nvSpPr>
          <p:cNvPr id="12" name="テキスト ボックス 11">
            <a:extLst>
              <a:ext uri="{FF2B5EF4-FFF2-40B4-BE49-F238E27FC236}">
                <a16:creationId xmlns:a16="http://schemas.microsoft.com/office/drawing/2014/main" id="{5ED227E8-2DC5-480B-92E0-29031A04D05A}"/>
              </a:ext>
            </a:extLst>
          </p:cNvPr>
          <p:cNvSpPr txBox="1"/>
          <p:nvPr/>
        </p:nvSpPr>
        <p:spPr>
          <a:xfrm>
            <a:off x="8438806" y="1094960"/>
            <a:ext cx="1421476" cy="369332"/>
          </a:xfrm>
          <a:prstGeom prst="rect">
            <a:avLst/>
          </a:prstGeom>
          <a:noFill/>
        </p:spPr>
        <p:txBody>
          <a:bodyPr wrap="square" rtlCol="0">
            <a:spAutoFit/>
          </a:bodyPr>
          <a:lstStyle/>
          <a:p>
            <a:r>
              <a:rPr kumimoji="1" lang="ja-JP" altLang="en-US"/>
              <a:t>デバイス</a:t>
            </a:r>
            <a:r>
              <a:rPr lang="en-US" altLang="ja-JP"/>
              <a:t>B</a:t>
            </a:r>
            <a:endParaRPr kumimoji="1" lang="ja-JP" altLang="en-US"/>
          </a:p>
        </p:txBody>
      </p:sp>
      <p:sp>
        <p:nvSpPr>
          <p:cNvPr id="13" name="正方形/長方形 12">
            <a:extLst>
              <a:ext uri="{FF2B5EF4-FFF2-40B4-BE49-F238E27FC236}">
                <a16:creationId xmlns:a16="http://schemas.microsoft.com/office/drawing/2014/main" id="{D1050CE8-8C0D-4778-8C37-7DAECC4FE5DF}"/>
              </a:ext>
            </a:extLst>
          </p:cNvPr>
          <p:cNvSpPr/>
          <p:nvPr/>
        </p:nvSpPr>
        <p:spPr>
          <a:xfrm>
            <a:off x="2236295" y="1624879"/>
            <a:ext cx="1673292" cy="657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ノンスの生成</a:t>
            </a:r>
            <a:endParaRPr lang="en-US" altLang="ja-JP"/>
          </a:p>
          <a:p>
            <a:pPr algn="ctr"/>
            <a:r>
              <a:rPr kumimoji="1" lang="en-US" altLang="ja-JP"/>
              <a:t>Na</a:t>
            </a:r>
            <a:endParaRPr kumimoji="1" lang="ja-JP" altLang="en-US"/>
          </a:p>
        </p:txBody>
      </p:sp>
      <p:cxnSp>
        <p:nvCxnSpPr>
          <p:cNvPr id="21" name="直線矢印コネクタ 20">
            <a:extLst>
              <a:ext uri="{FF2B5EF4-FFF2-40B4-BE49-F238E27FC236}">
                <a16:creationId xmlns:a16="http://schemas.microsoft.com/office/drawing/2014/main" id="{B7A2AF47-ED14-430E-92EF-982D7396D6B2}"/>
              </a:ext>
            </a:extLst>
          </p:cNvPr>
          <p:cNvCxnSpPr/>
          <p:nvPr/>
        </p:nvCxnSpPr>
        <p:spPr>
          <a:xfrm>
            <a:off x="3042456" y="4092920"/>
            <a:ext cx="604196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7D121DC-9510-487F-8788-59B4C6150206}"/>
              </a:ext>
            </a:extLst>
          </p:cNvPr>
          <p:cNvCxnSpPr/>
          <p:nvPr/>
        </p:nvCxnSpPr>
        <p:spPr>
          <a:xfrm flipH="1">
            <a:off x="3041215" y="3396173"/>
            <a:ext cx="60572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839A5067-EA01-404E-969C-7A755A71AB9B}"/>
              </a:ext>
            </a:extLst>
          </p:cNvPr>
          <p:cNvSpPr/>
          <p:nvPr/>
        </p:nvSpPr>
        <p:spPr>
          <a:xfrm>
            <a:off x="5645951" y="2850427"/>
            <a:ext cx="571967"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err="1"/>
              <a:t>Cb</a:t>
            </a:r>
            <a:endParaRPr kumimoji="1" lang="ja-JP" altLang="en-US"/>
          </a:p>
        </p:txBody>
      </p:sp>
      <p:sp>
        <p:nvSpPr>
          <p:cNvPr id="28" name="正方形/長方形 27">
            <a:extLst>
              <a:ext uri="{FF2B5EF4-FFF2-40B4-BE49-F238E27FC236}">
                <a16:creationId xmlns:a16="http://schemas.microsoft.com/office/drawing/2014/main" id="{3D2A60FC-33D7-4815-A83B-0A9FDE462F6F}"/>
              </a:ext>
            </a:extLst>
          </p:cNvPr>
          <p:cNvSpPr/>
          <p:nvPr/>
        </p:nvSpPr>
        <p:spPr>
          <a:xfrm>
            <a:off x="7641176" y="2395774"/>
            <a:ext cx="2955767" cy="435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err="1"/>
              <a:t>Cb</a:t>
            </a:r>
            <a:r>
              <a:rPr kumimoji="1" lang="en-US" altLang="ja-JP"/>
              <a:t>=f1(PKb,PKa,Nb,0</a:t>
            </a:r>
            <a:r>
              <a:rPr lang="en-US" altLang="ja-JP"/>
              <a:t>)</a:t>
            </a:r>
            <a:endParaRPr kumimoji="1" lang="ja-JP" altLang="en-US"/>
          </a:p>
        </p:txBody>
      </p:sp>
      <p:sp>
        <p:nvSpPr>
          <p:cNvPr id="20" name="正方形/長方形 19">
            <a:extLst>
              <a:ext uri="{FF2B5EF4-FFF2-40B4-BE49-F238E27FC236}">
                <a16:creationId xmlns:a16="http://schemas.microsoft.com/office/drawing/2014/main" id="{CE07A00C-7D6A-469E-ADBE-146067A9CC56}"/>
              </a:ext>
            </a:extLst>
          </p:cNvPr>
          <p:cNvSpPr/>
          <p:nvPr/>
        </p:nvSpPr>
        <p:spPr>
          <a:xfrm>
            <a:off x="8282413" y="1621540"/>
            <a:ext cx="1673292" cy="657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ノンスの生成</a:t>
            </a:r>
            <a:endParaRPr lang="en-US" altLang="ja-JP"/>
          </a:p>
          <a:p>
            <a:pPr algn="ctr"/>
            <a:r>
              <a:rPr kumimoji="1" lang="en-US" altLang="ja-JP"/>
              <a:t>Nb</a:t>
            </a:r>
            <a:endParaRPr kumimoji="1" lang="ja-JP" altLang="en-US"/>
          </a:p>
        </p:txBody>
      </p:sp>
      <p:sp>
        <p:nvSpPr>
          <p:cNvPr id="22" name="四角形: 角を丸くする 21">
            <a:extLst>
              <a:ext uri="{FF2B5EF4-FFF2-40B4-BE49-F238E27FC236}">
                <a16:creationId xmlns:a16="http://schemas.microsoft.com/office/drawing/2014/main" id="{FDE245EC-1B53-410E-8461-F05EFCD2A29F}"/>
              </a:ext>
            </a:extLst>
          </p:cNvPr>
          <p:cNvSpPr/>
          <p:nvPr/>
        </p:nvSpPr>
        <p:spPr>
          <a:xfrm>
            <a:off x="5656373" y="3491845"/>
            <a:ext cx="571967"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Na</a:t>
            </a:r>
            <a:endParaRPr kumimoji="1" lang="ja-JP" altLang="en-US"/>
          </a:p>
        </p:txBody>
      </p:sp>
      <p:sp>
        <p:nvSpPr>
          <p:cNvPr id="26" name="四角形: 角を丸くする 25">
            <a:extLst>
              <a:ext uri="{FF2B5EF4-FFF2-40B4-BE49-F238E27FC236}">
                <a16:creationId xmlns:a16="http://schemas.microsoft.com/office/drawing/2014/main" id="{04CAEA21-5A52-49AA-BEE5-C3640445D7A4}"/>
              </a:ext>
            </a:extLst>
          </p:cNvPr>
          <p:cNvSpPr/>
          <p:nvPr/>
        </p:nvSpPr>
        <p:spPr>
          <a:xfrm>
            <a:off x="5677705" y="4177243"/>
            <a:ext cx="571967"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Nb</a:t>
            </a:r>
            <a:endParaRPr kumimoji="1" lang="ja-JP" altLang="en-US"/>
          </a:p>
        </p:txBody>
      </p:sp>
      <p:cxnSp>
        <p:nvCxnSpPr>
          <p:cNvPr id="30" name="直線矢印コネクタ 29">
            <a:extLst>
              <a:ext uri="{FF2B5EF4-FFF2-40B4-BE49-F238E27FC236}">
                <a16:creationId xmlns:a16="http://schemas.microsoft.com/office/drawing/2014/main" id="{8C4BC7EA-F159-4816-AE10-0F4447D94AC7}"/>
              </a:ext>
            </a:extLst>
          </p:cNvPr>
          <p:cNvCxnSpPr/>
          <p:nvPr/>
        </p:nvCxnSpPr>
        <p:spPr>
          <a:xfrm flipH="1">
            <a:off x="3034836" y="4732420"/>
            <a:ext cx="60572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944A3395-1927-4CDF-AD6D-232416A9B282}"/>
              </a:ext>
            </a:extLst>
          </p:cNvPr>
          <p:cNvSpPr/>
          <p:nvPr/>
        </p:nvSpPr>
        <p:spPr>
          <a:xfrm>
            <a:off x="1513454" y="5017769"/>
            <a:ext cx="2955767" cy="956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err="1"/>
              <a:t>Cb</a:t>
            </a:r>
            <a:r>
              <a:rPr kumimoji="1" lang="en-US" altLang="ja-JP"/>
              <a:t>’=f1(PKb,PKa,Nb,0</a:t>
            </a:r>
            <a:r>
              <a:rPr lang="en-US" altLang="ja-JP"/>
              <a:t>)</a:t>
            </a:r>
          </a:p>
          <a:p>
            <a:pPr algn="ctr"/>
            <a:r>
              <a:rPr kumimoji="1" lang="en-US" altLang="ja-JP" err="1"/>
              <a:t>Cb</a:t>
            </a:r>
            <a:r>
              <a:rPr kumimoji="1" lang="en-US" altLang="ja-JP"/>
              <a:t>=</a:t>
            </a:r>
            <a:r>
              <a:rPr kumimoji="1" lang="en-US" altLang="ja-JP" err="1"/>
              <a:t>Cb</a:t>
            </a:r>
            <a:r>
              <a:rPr kumimoji="1" lang="en-US" altLang="ja-JP"/>
              <a:t>’</a:t>
            </a:r>
            <a:r>
              <a:rPr kumimoji="1" lang="ja-JP" altLang="en-US"/>
              <a:t>の時</a:t>
            </a:r>
            <a:endParaRPr lang="en-US" altLang="ja-JP"/>
          </a:p>
          <a:p>
            <a:pPr algn="ctr"/>
            <a:r>
              <a:rPr kumimoji="1" lang="en-US" altLang="ja-JP"/>
              <a:t>Va=g1(PKa,PKb,Na,Nb)</a:t>
            </a:r>
          </a:p>
        </p:txBody>
      </p:sp>
      <p:sp>
        <p:nvSpPr>
          <p:cNvPr id="32" name="正方形/長方形 31">
            <a:extLst>
              <a:ext uri="{FF2B5EF4-FFF2-40B4-BE49-F238E27FC236}">
                <a16:creationId xmlns:a16="http://schemas.microsoft.com/office/drawing/2014/main" id="{D2F80F62-8870-4DA8-9C00-F707A04E0D60}"/>
              </a:ext>
            </a:extLst>
          </p:cNvPr>
          <p:cNvSpPr/>
          <p:nvPr/>
        </p:nvSpPr>
        <p:spPr>
          <a:xfrm>
            <a:off x="7641176" y="5211506"/>
            <a:ext cx="2955767" cy="389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Vb=g1(PKa,PKb,Na,Nb)</a:t>
            </a:r>
          </a:p>
        </p:txBody>
      </p:sp>
      <p:cxnSp>
        <p:nvCxnSpPr>
          <p:cNvPr id="8" name="直線矢印コネクタ 7">
            <a:extLst>
              <a:ext uri="{FF2B5EF4-FFF2-40B4-BE49-F238E27FC236}">
                <a16:creationId xmlns:a16="http://schemas.microsoft.com/office/drawing/2014/main" id="{CA14BD36-C92E-40EC-92D3-1E298091E437}"/>
              </a:ext>
            </a:extLst>
          </p:cNvPr>
          <p:cNvCxnSpPr/>
          <p:nvPr/>
        </p:nvCxnSpPr>
        <p:spPr>
          <a:xfrm>
            <a:off x="3017278" y="6241328"/>
            <a:ext cx="605721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0B1830A-D100-4499-9D4C-AAD97E2B9FE9}"/>
              </a:ext>
            </a:extLst>
          </p:cNvPr>
          <p:cNvSpPr txBox="1"/>
          <p:nvPr/>
        </p:nvSpPr>
        <p:spPr>
          <a:xfrm>
            <a:off x="5268440" y="6241328"/>
            <a:ext cx="1732415" cy="375475"/>
          </a:xfrm>
          <a:prstGeom prst="rect">
            <a:avLst/>
          </a:prstGeom>
          <a:noFill/>
        </p:spPr>
        <p:txBody>
          <a:bodyPr wrap="square" rtlCol="0">
            <a:spAutoFit/>
          </a:bodyPr>
          <a:lstStyle/>
          <a:p>
            <a:r>
              <a:rPr kumimoji="1" lang="en-US" altLang="ja-JP"/>
              <a:t>Va=Vb</a:t>
            </a:r>
            <a:r>
              <a:rPr kumimoji="1" lang="ja-JP" altLang="en-US"/>
              <a:t>か検証</a:t>
            </a:r>
          </a:p>
        </p:txBody>
      </p:sp>
      <p:sp>
        <p:nvSpPr>
          <p:cNvPr id="33" name="テキスト ボックス 32">
            <a:extLst>
              <a:ext uri="{FF2B5EF4-FFF2-40B4-BE49-F238E27FC236}">
                <a16:creationId xmlns:a16="http://schemas.microsoft.com/office/drawing/2014/main" id="{A905FD5E-FBF1-4097-9302-AB76098E23A4}"/>
              </a:ext>
            </a:extLst>
          </p:cNvPr>
          <p:cNvSpPr txBox="1"/>
          <p:nvPr/>
        </p:nvSpPr>
        <p:spPr>
          <a:xfrm>
            <a:off x="5746930" y="5787021"/>
            <a:ext cx="698140" cy="375475"/>
          </a:xfrm>
          <a:prstGeom prst="rect">
            <a:avLst/>
          </a:prstGeom>
          <a:noFill/>
        </p:spPr>
        <p:txBody>
          <a:bodyPr wrap="square" rtlCol="0">
            <a:spAutoFit/>
          </a:bodyPr>
          <a:lstStyle/>
          <a:p>
            <a:r>
              <a:rPr lang="en-US" altLang="ja-JP"/>
              <a:t>User</a:t>
            </a:r>
            <a:endParaRPr kumimoji="1" lang="ja-JP" altLang="en-US"/>
          </a:p>
        </p:txBody>
      </p:sp>
      <p:sp>
        <p:nvSpPr>
          <p:cNvPr id="27" name="正方形/長方形 26">
            <a:extLst>
              <a:ext uri="{FF2B5EF4-FFF2-40B4-BE49-F238E27FC236}">
                <a16:creationId xmlns:a16="http://schemas.microsoft.com/office/drawing/2014/main" id="{EC39C0A6-5AC0-4FD1-B610-3C71C3F2AC5E}"/>
              </a:ext>
            </a:extLst>
          </p:cNvPr>
          <p:cNvSpPr/>
          <p:nvPr/>
        </p:nvSpPr>
        <p:spPr>
          <a:xfrm>
            <a:off x="5071619" y="1328295"/>
            <a:ext cx="1659777"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フェーズ２</a:t>
            </a:r>
            <a:endParaRPr kumimoji="1" lang="ja-JP" altLang="en-US" dirty="0"/>
          </a:p>
        </p:txBody>
      </p:sp>
    </p:spTree>
    <p:extLst>
      <p:ext uri="{BB962C8B-B14F-4D97-AF65-F5344CB8AC3E}">
        <p14:creationId xmlns:p14="http://schemas.microsoft.com/office/powerpoint/2010/main" val="351802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C7350-46C0-48CD-A51A-A5836BDB7DD3}"/>
              </a:ext>
            </a:extLst>
          </p:cNvPr>
          <p:cNvSpPr>
            <a:spLocks noGrp="1"/>
          </p:cNvSpPr>
          <p:nvPr>
            <p:ph type="title"/>
          </p:nvPr>
        </p:nvSpPr>
        <p:spPr>
          <a:xfrm>
            <a:off x="838200" y="36628"/>
            <a:ext cx="10515600" cy="1325563"/>
          </a:xfrm>
        </p:spPr>
        <p:txBody>
          <a:bodyPr/>
          <a:lstStyle/>
          <a:p>
            <a:r>
              <a:rPr lang="ja-JP" altLang="en-US"/>
              <a:t>オリジナルの脆弱性</a:t>
            </a:r>
            <a:endParaRPr kumimoji="1" lang="ja-JP" altLang="en-US" dirty="0"/>
          </a:p>
        </p:txBody>
      </p:sp>
      <p:cxnSp>
        <p:nvCxnSpPr>
          <p:cNvPr id="5" name="直線コネクタ 4">
            <a:extLst>
              <a:ext uri="{FF2B5EF4-FFF2-40B4-BE49-F238E27FC236}">
                <a16:creationId xmlns:a16="http://schemas.microsoft.com/office/drawing/2014/main" id="{CBD79791-2EAD-48E8-8BD9-D09BA84D6DCC}"/>
              </a:ext>
            </a:extLst>
          </p:cNvPr>
          <p:cNvCxnSpPr>
            <a:cxnSpLocks/>
          </p:cNvCxnSpPr>
          <p:nvPr/>
        </p:nvCxnSpPr>
        <p:spPr>
          <a:xfrm flipH="1">
            <a:off x="2942705" y="1903615"/>
            <a:ext cx="99752" cy="4832465"/>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530B1987-FA8B-4F25-BABF-B7A8062943D2}"/>
              </a:ext>
            </a:extLst>
          </p:cNvPr>
          <p:cNvCxnSpPr>
            <a:cxnSpLocks/>
          </p:cNvCxnSpPr>
          <p:nvPr/>
        </p:nvCxnSpPr>
        <p:spPr>
          <a:xfrm flipH="1">
            <a:off x="9049791" y="1825625"/>
            <a:ext cx="69271" cy="4910455"/>
          </a:xfrm>
          <a:prstGeom prst="line">
            <a:avLst/>
          </a:prstGeom>
          <a:ln w="38100"/>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4D9C8DAA-31D7-4057-AED5-E64BF057B817}"/>
              </a:ext>
            </a:extLst>
          </p:cNvPr>
          <p:cNvSpPr txBox="1"/>
          <p:nvPr/>
        </p:nvSpPr>
        <p:spPr>
          <a:xfrm>
            <a:off x="2331719" y="1388825"/>
            <a:ext cx="1421476" cy="369332"/>
          </a:xfrm>
          <a:prstGeom prst="rect">
            <a:avLst/>
          </a:prstGeom>
          <a:noFill/>
        </p:spPr>
        <p:txBody>
          <a:bodyPr wrap="square" rtlCol="0">
            <a:spAutoFit/>
          </a:bodyPr>
          <a:lstStyle/>
          <a:p>
            <a:r>
              <a:rPr kumimoji="1" lang="ja-JP" altLang="en-US" dirty="0"/>
              <a:t>デバイス</a:t>
            </a:r>
            <a:r>
              <a:rPr kumimoji="1" lang="en-US" altLang="ja-JP" dirty="0"/>
              <a:t>A</a:t>
            </a:r>
            <a:endParaRPr kumimoji="1" lang="ja-JP" altLang="en-US" dirty="0"/>
          </a:p>
        </p:txBody>
      </p:sp>
      <p:sp>
        <p:nvSpPr>
          <p:cNvPr id="12" name="テキスト ボックス 11">
            <a:extLst>
              <a:ext uri="{FF2B5EF4-FFF2-40B4-BE49-F238E27FC236}">
                <a16:creationId xmlns:a16="http://schemas.microsoft.com/office/drawing/2014/main" id="{5ED227E8-2DC5-480B-92E0-29031A04D05A}"/>
              </a:ext>
            </a:extLst>
          </p:cNvPr>
          <p:cNvSpPr txBox="1"/>
          <p:nvPr/>
        </p:nvSpPr>
        <p:spPr>
          <a:xfrm>
            <a:off x="8502534" y="1382414"/>
            <a:ext cx="1421476" cy="369332"/>
          </a:xfrm>
          <a:prstGeom prst="rect">
            <a:avLst/>
          </a:prstGeom>
          <a:noFill/>
        </p:spPr>
        <p:txBody>
          <a:bodyPr wrap="square" rtlCol="0">
            <a:spAutoFit/>
          </a:bodyPr>
          <a:lstStyle/>
          <a:p>
            <a:r>
              <a:rPr kumimoji="1" lang="ja-JP" altLang="en-US" dirty="0"/>
              <a:t>デバイス</a:t>
            </a:r>
            <a:r>
              <a:rPr lang="en-US" altLang="ja-JP" dirty="0"/>
              <a:t>B</a:t>
            </a:r>
            <a:endParaRPr kumimoji="1" lang="ja-JP" altLang="en-US" dirty="0"/>
          </a:p>
        </p:txBody>
      </p:sp>
      <p:sp>
        <p:nvSpPr>
          <p:cNvPr id="13" name="正方形/長方形 12">
            <a:extLst>
              <a:ext uri="{FF2B5EF4-FFF2-40B4-BE49-F238E27FC236}">
                <a16:creationId xmlns:a16="http://schemas.microsoft.com/office/drawing/2014/main" id="{D1050CE8-8C0D-4778-8C37-7DAECC4FE5DF}"/>
              </a:ext>
            </a:extLst>
          </p:cNvPr>
          <p:cNvSpPr/>
          <p:nvPr/>
        </p:nvSpPr>
        <p:spPr>
          <a:xfrm>
            <a:off x="1772341" y="1990913"/>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(SKa,PKa)</a:t>
            </a:r>
            <a:endParaRPr kumimoji="1" lang="ja-JP" altLang="en-US" dirty="0"/>
          </a:p>
        </p:txBody>
      </p:sp>
      <p:sp>
        <p:nvSpPr>
          <p:cNvPr id="17" name="正方形/長方形 16">
            <a:extLst>
              <a:ext uri="{FF2B5EF4-FFF2-40B4-BE49-F238E27FC236}">
                <a16:creationId xmlns:a16="http://schemas.microsoft.com/office/drawing/2014/main" id="{D57DA5D8-2CA6-46E6-8773-95F79990910D}"/>
              </a:ext>
            </a:extLst>
          </p:cNvPr>
          <p:cNvSpPr/>
          <p:nvPr/>
        </p:nvSpPr>
        <p:spPr>
          <a:xfrm>
            <a:off x="8416639" y="1990913"/>
            <a:ext cx="1465812" cy="444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(SKb,PKb)</a:t>
            </a:r>
          </a:p>
        </p:txBody>
      </p:sp>
      <p:sp>
        <p:nvSpPr>
          <p:cNvPr id="19" name="正方形/長方形 18">
            <a:extLst>
              <a:ext uri="{FF2B5EF4-FFF2-40B4-BE49-F238E27FC236}">
                <a16:creationId xmlns:a16="http://schemas.microsoft.com/office/drawing/2014/main" id="{885A8996-ABBF-48CB-A290-2A965CA5E5DE}"/>
              </a:ext>
            </a:extLst>
          </p:cNvPr>
          <p:cNvSpPr/>
          <p:nvPr/>
        </p:nvSpPr>
        <p:spPr>
          <a:xfrm>
            <a:off x="8383383" y="318275"/>
            <a:ext cx="1659777"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フェーズ１</a:t>
            </a:r>
          </a:p>
        </p:txBody>
      </p:sp>
      <p:cxnSp>
        <p:nvCxnSpPr>
          <p:cNvPr id="21" name="直線矢印コネクタ 20">
            <a:extLst>
              <a:ext uri="{FF2B5EF4-FFF2-40B4-BE49-F238E27FC236}">
                <a16:creationId xmlns:a16="http://schemas.microsoft.com/office/drawing/2014/main" id="{B7A2AF47-ED14-430E-92EF-982D7396D6B2}"/>
              </a:ext>
            </a:extLst>
          </p:cNvPr>
          <p:cNvCxnSpPr>
            <a:cxnSpLocks/>
          </p:cNvCxnSpPr>
          <p:nvPr/>
        </p:nvCxnSpPr>
        <p:spPr>
          <a:xfrm>
            <a:off x="3042457" y="3512128"/>
            <a:ext cx="297872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7D121DC-9510-487F-8788-59B4C6150206}"/>
              </a:ext>
            </a:extLst>
          </p:cNvPr>
          <p:cNvCxnSpPr>
            <a:cxnSpLocks/>
          </p:cNvCxnSpPr>
          <p:nvPr/>
        </p:nvCxnSpPr>
        <p:spPr>
          <a:xfrm flipH="1">
            <a:off x="2981099" y="4518810"/>
            <a:ext cx="29787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839A5067-EA01-404E-969C-7A755A71AB9B}"/>
              </a:ext>
            </a:extLst>
          </p:cNvPr>
          <p:cNvSpPr/>
          <p:nvPr/>
        </p:nvSpPr>
        <p:spPr>
          <a:xfrm>
            <a:off x="4146226" y="2919654"/>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PKa</a:t>
            </a:r>
            <a:endParaRPr kumimoji="1" lang="ja-JP" altLang="en-US" dirty="0"/>
          </a:p>
        </p:txBody>
      </p:sp>
      <p:sp>
        <p:nvSpPr>
          <p:cNvPr id="27" name="正方形/長方形 26">
            <a:extLst>
              <a:ext uri="{FF2B5EF4-FFF2-40B4-BE49-F238E27FC236}">
                <a16:creationId xmlns:a16="http://schemas.microsoft.com/office/drawing/2014/main" id="{3B190BCB-FB7C-480F-A5E5-AE3254BE3BA1}"/>
              </a:ext>
            </a:extLst>
          </p:cNvPr>
          <p:cNvSpPr/>
          <p:nvPr/>
        </p:nvSpPr>
        <p:spPr>
          <a:xfrm>
            <a:off x="3071516" y="5189856"/>
            <a:ext cx="2786725"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Ka</a:t>
            </a:r>
            <a:r>
              <a:rPr kumimoji="1" lang="en-US" altLang="ja-JP"/>
              <a:t>,P</a:t>
            </a:r>
            <a:r>
              <a:rPr lang="en-US" altLang="ja-JP"/>
              <a:t>Kc)</a:t>
            </a:r>
          </a:p>
          <a:p>
            <a:pPr algn="ctr"/>
            <a:r>
              <a:rPr kumimoji="1" lang="en-US" altLang="ja-JP"/>
              <a:t>           </a:t>
            </a:r>
            <a:r>
              <a:rPr kumimoji="1" lang="en-US" altLang="ja-JP">
                <a:solidFill>
                  <a:srgbClr val="FF0000"/>
                </a:solidFill>
              </a:rPr>
              <a:t>=P192(</a:t>
            </a:r>
            <a:r>
              <a:rPr lang="en-US" altLang="ja-JP">
                <a:solidFill>
                  <a:srgbClr val="FF0000"/>
                </a:solidFill>
              </a:rPr>
              <a:t>S</a:t>
            </a:r>
            <a:r>
              <a:rPr kumimoji="1" lang="en-US" altLang="ja-JP">
                <a:solidFill>
                  <a:srgbClr val="FF0000"/>
                </a:solidFill>
              </a:rPr>
              <a:t>Kc,P</a:t>
            </a:r>
            <a:r>
              <a:rPr lang="en-US" altLang="ja-JP">
                <a:solidFill>
                  <a:srgbClr val="FF0000"/>
                </a:solidFill>
              </a:rPr>
              <a:t>Ka)</a:t>
            </a:r>
            <a:endParaRPr kumimoji="1" lang="ja-JP" altLang="en-US" dirty="0">
              <a:solidFill>
                <a:srgbClr val="FF0000"/>
              </a:solidFill>
            </a:endParaRPr>
          </a:p>
        </p:txBody>
      </p:sp>
      <p:sp>
        <p:nvSpPr>
          <p:cNvPr id="28" name="正方形/長方形 27">
            <a:extLst>
              <a:ext uri="{FF2B5EF4-FFF2-40B4-BE49-F238E27FC236}">
                <a16:creationId xmlns:a16="http://schemas.microsoft.com/office/drawing/2014/main" id="{3D2A60FC-33D7-4815-A83B-0A9FDE462F6F}"/>
              </a:ext>
            </a:extLst>
          </p:cNvPr>
          <p:cNvSpPr/>
          <p:nvPr/>
        </p:nvSpPr>
        <p:spPr>
          <a:xfrm>
            <a:off x="6184131" y="5191027"/>
            <a:ext cx="2792321"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Kb</a:t>
            </a:r>
            <a:r>
              <a:rPr kumimoji="1" lang="en-US" altLang="ja-JP"/>
              <a:t>,P</a:t>
            </a:r>
            <a:r>
              <a:rPr lang="en-US" altLang="ja-JP"/>
              <a:t>Kc)</a:t>
            </a:r>
          </a:p>
          <a:p>
            <a:pPr algn="ctr"/>
            <a:r>
              <a:rPr kumimoji="1" lang="en-US" altLang="ja-JP"/>
              <a:t>           </a:t>
            </a:r>
            <a:r>
              <a:rPr kumimoji="1" lang="en-US" altLang="ja-JP">
                <a:solidFill>
                  <a:srgbClr val="FF0000"/>
                </a:solidFill>
              </a:rPr>
              <a:t>=P192(</a:t>
            </a:r>
            <a:r>
              <a:rPr lang="en-US" altLang="ja-JP">
                <a:solidFill>
                  <a:srgbClr val="FF0000"/>
                </a:solidFill>
              </a:rPr>
              <a:t>SKc,PKb)</a:t>
            </a:r>
            <a:endParaRPr kumimoji="1" lang="ja-JP" altLang="en-US" dirty="0">
              <a:solidFill>
                <a:srgbClr val="FF0000"/>
              </a:solidFill>
            </a:endParaRPr>
          </a:p>
        </p:txBody>
      </p:sp>
      <p:sp>
        <p:nvSpPr>
          <p:cNvPr id="18" name="正方形/長方形 17">
            <a:extLst>
              <a:ext uri="{FF2B5EF4-FFF2-40B4-BE49-F238E27FC236}">
                <a16:creationId xmlns:a16="http://schemas.microsoft.com/office/drawing/2014/main" id="{866395E9-D35F-4362-A1C8-7EA6D1D852D2}"/>
              </a:ext>
            </a:extLst>
          </p:cNvPr>
          <p:cNvSpPr/>
          <p:nvPr/>
        </p:nvSpPr>
        <p:spPr>
          <a:xfrm>
            <a:off x="7848946" y="1915291"/>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(SKb,PKb)</a:t>
            </a:r>
            <a:endParaRPr kumimoji="1" lang="ja-JP" altLang="en-US" dirty="0"/>
          </a:p>
        </p:txBody>
      </p:sp>
      <p:cxnSp>
        <p:nvCxnSpPr>
          <p:cNvPr id="20" name="直線コネクタ 19">
            <a:extLst>
              <a:ext uri="{FF2B5EF4-FFF2-40B4-BE49-F238E27FC236}">
                <a16:creationId xmlns:a16="http://schemas.microsoft.com/office/drawing/2014/main" id="{0CC18ED0-741D-425F-A6A2-40019188F758}"/>
              </a:ext>
            </a:extLst>
          </p:cNvPr>
          <p:cNvCxnSpPr>
            <a:cxnSpLocks/>
          </p:cNvCxnSpPr>
          <p:nvPr/>
        </p:nvCxnSpPr>
        <p:spPr>
          <a:xfrm flipH="1">
            <a:off x="5971310" y="1957285"/>
            <a:ext cx="99752" cy="4832465"/>
          </a:xfrm>
          <a:prstGeom prst="line">
            <a:avLst/>
          </a:prstGeom>
          <a:ln w="38100"/>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0238EBDB-8408-4568-AF82-471E962A2A0A}"/>
              </a:ext>
            </a:extLst>
          </p:cNvPr>
          <p:cNvSpPr txBox="1"/>
          <p:nvPr/>
        </p:nvSpPr>
        <p:spPr>
          <a:xfrm>
            <a:off x="5499006" y="1388825"/>
            <a:ext cx="1144112" cy="373513"/>
          </a:xfrm>
          <a:prstGeom prst="rect">
            <a:avLst/>
          </a:prstGeom>
          <a:noFill/>
        </p:spPr>
        <p:txBody>
          <a:bodyPr wrap="square" rtlCol="0">
            <a:spAutoFit/>
          </a:bodyPr>
          <a:lstStyle/>
          <a:p>
            <a:r>
              <a:rPr lang="ja-JP" altLang="en-US"/>
              <a:t>攻撃者</a:t>
            </a:r>
            <a:r>
              <a:rPr lang="en-US" altLang="ja-JP"/>
              <a:t>C</a:t>
            </a:r>
            <a:endParaRPr kumimoji="1" lang="ja-JP" altLang="en-US" dirty="0"/>
          </a:p>
        </p:txBody>
      </p:sp>
      <p:sp>
        <p:nvSpPr>
          <p:cNvPr id="26" name="四角形: 角を丸くする 25">
            <a:extLst>
              <a:ext uri="{FF2B5EF4-FFF2-40B4-BE49-F238E27FC236}">
                <a16:creationId xmlns:a16="http://schemas.microsoft.com/office/drawing/2014/main" id="{3406BD6F-C7CF-4C9F-BF71-CDD94FB51334}"/>
              </a:ext>
            </a:extLst>
          </p:cNvPr>
          <p:cNvSpPr/>
          <p:nvPr/>
        </p:nvSpPr>
        <p:spPr>
          <a:xfrm>
            <a:off x="7317875" y="3229104"/>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solidFill>
                  <a:srgbClr val="FF0000"/>
                </a:solidFill>
              </a:rPr>
              <a:t>PKc</a:t>
            </a:r>
            <a:endParaRPr kumimoji="1" lang="ja-JP" altLang="en-US" dirty="0">
              <a:solidFill>
                <a:srgbClr val="FF0000"/>
              </a:solidFill>
            </a:endParaRPr>
          </a:p>
        </p:txBody>
      </p:sp>
      <p:cxnSp>
        <p:nvCxnSpPr>
          <p:cNvPr id="34" name="直線矢印コネクタ 33">
            <a:extLst>
              <a:ext uri="{FF2B5EF4-FFF2-40B4-BE49-F238E27FC236}">
                <a16:creationId xmlns:a16="http://schemas.microsoft.com/office/drawing/2014/main" id="{0E8A84B8-5AB4-4068-B25A-9383FDBA88FC}"/>
              </a:ext>
            </a:extLst>
          </p:cNvPr>
          <p:cNvCxnSpPr>
            <a:cxnSpLocks/>
          </p:cNvCxnSpPr>
          <p:nvPr/>
        </p:nvCxnSpPr>
        <p:spPr>
          <a:xfrm>
            <a:off x="6123082" y="3914007"/>
            <a:ext cx="289765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06CD3408-E898-4A31-A9A2-AB899A9E0BA3}"/>
              </a:ext>
            </a:extLst>
          </p:cNvPr>
          <p:cNvCxnSpPr>
            <a:cxnSpLocks/>
          </p:cNvCxnSpPr>
          <p:nvPr/>
        </p:nvCxnSpPr>
        <p:spPr>
          <a:xfrm flipH="1">
            <a:off x="6042002" y="4883245"/>
            <a:ext cx="29787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79E44A93-6CB1-4BB2-AC83-8FB081D9ED7A}"/>
              </a:ext>
            </a:extLst>
          </p:cNvPr>
          <p:cNvSpPr/>
          <p:nvPr/>
        </p:nvSpPr>
        <p:spPr>
          <a:xfrm>
            <a:off x="4158293" y="3914007"/>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solidFill>
                  <a:srgbClr val="FF0000"/>
                </a:solidFill>
              </a:rPr>
              <a:t>PKc</a:t>
            </a:r>
            <a:endParaRPr kumimoji="1" lang="ja-JP" altLang="en-US" dirty="0">
              <a:solidFill>
                <a:srgbClr val="FF0000"/>
              </a:solidFill>
            </a:endParaRPr>
          </a:p>
        </p:txBody>
      </p:sp>
      <p:sp>
        <p:nvSpPr>
          <p:cNvPr id="37" name="四角形: 角を丸くする 36">
            <a:extLst>
              <a:ext uri="{FF2B5EF4-FFF2-40B4-BE49-F238E27FC236}">
                <a16:creationId xmlns:a16="http://schemas.microsoft.com/office/drawing/2014/main" id="{E3E60040-86F3-4433-B65B-7979BF2CED16}"/>
              </a:ext>
            </a:extLst>
          </p:cNvPr>
          <p:cNvSpPr/>
          <p:nvPr/>
        </p:nvSpPr>
        <p:spPr>
          <a:xfrm>
            <a:off x="7318383" y="4276426"/>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PKb</a:t>
            </a:r>
            <a:endParaRPr kumimoji="1" lang="ja-JP" altLang="en-US" dirty="0"/>
          </a:p>
        </p:txBody>
      </p:sp>
    </p:spTree>
    <p:extLst>
      <p:ext uri="{BB962C8B-B14F-4D97-AF65-F5344CB8AC3E}">
        <p14:creationId xmlns:p14="http://schemas.microsoft.com/office/powerpoint/2010/main" val="353814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069E5-FFD7-4C4A-9066-E2FEF0651253}"/>
              </a:ext>
            </a:extLst>
          </p:cNvPr>
          <p:cNvSpPr>
            <a:spLocks noGrp="1"/>
          </p:cNvSpPr>
          <p:nvPr>
            <p:ph type="title"/>
          </p:nvPr>
        </p:nvSpPr>
        <p:spPr/>
        <p:txBody>
          <a:bodyPr/>
          <a:lstStyle/>
          <a:p>
            <a:r>
              <a:rPr kumimoji="1" lang="en-US" altLang="ja-JP"/>
              <a:t>Yeh</a:t>
            </a:r>
            <a:r>
              <a:rPr kumimoji="1" lang="ja-JP" altLang="en-US"/>
              <a:t>らの</a:t>
            </a:r>
            <a:r>
              <a:rPr kumimoji="1" lang="en-US" altLang="ja-JP"/>
              <a:t>Numeric Comparison</a:t>
            </a:r>
            <a:r>
              <a:rPr kumimoji="1" lang="ja-JP" altLang="en-US"/>
              <a:t>モード</a:t>
            </a:r>
          </a:p>
        </p:txBody>
      </p:sp>
      <p:pic>
        <p:nvPicPr>
          <p:cNvPr id="15" name="コンテンツ プレースホルダー 14" descr="グラフィカル ユーザー インターフェイス&#10;&#10;自動的に生成された説明">
            <a:extLst>
              <a:ext uri="{FF2B5EF4-FFF2-40B4-BE49-F238E27FC236}">
                <a16:creationId xmlns:a16="http://schemas.microsoft.com/office/drawing/2014/main" id="{FD37917F-2E84-46DA-AD47-A0C497810F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346" y="1166703"/>
            <a:ext cx="9529308" cy="5691297"/>
          </a:xfrm>
        </p:spPr>
      </p:pic>
    </p:spTree>
    <p:extLst>
      <p:ext uri="{BB962C8B-B14F-4D97-AF65-F5344CB8AC3E}">
        <p14:creationId xmlns:p14="http://schemas.microsoft.com/office/powerpoint/2010/main" val="285361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075E6-FB57-4F65-ABD8-20F0E06154D3}"/>
              </a:ext>
            </a:extLst>
          </p:cNvPr>
          <p:cNvSpPr>
            <a:spLocks noGrp="1"/>
          </p:cNvSpPr>
          <p:nvPr>
            <p:ph type="title"/>
          </p:nvPr>
        </p:nvSpPr>
        <p:spPr/>
        <p:txBody>
          <a:bodyPr/>
          <a:lstStyle/>
          <a:p>
            <a:r>
              <a:rPr lang="ja-JP" altLang="en-US"/>
              <a:t>形式化</a:t>
            </a:r>
            <a:endParaRPr kumimoji="1" lang="ja-JP" altLang="en-US"/>
          </a:p>
        </p:txBody>
      </p:sp>
      <p:pic>
        <p:nvPicPr>
          <p:cNvPr id="12" name="図 11">
            <a:extLst>
              <a:ext uri="{FF2B5EF4-FFF2-40B4-BE49-F238E27FC236}">
                <a16:creationId xmlns:a16="http://schemas.microsoft.com/office/drawing/2014/main" id="{7E6E66B9-D1DC-4448-AB18-314F37868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1083"/>
            <a:ext cx="6724650" cy="5586917"/>
          </a:xfrm>
          <a:prstGeom prst="rect">
            <a:avLst/>
          </a:prstGeom>
        </p:spPr>
      </p:pic>
      <p:pic>
        <p:nvPicPr>
          <p:cNvPr id="10" name="コンテンツ プレースホルダー 9">
            <a:extLst>
              <a:ext uri="{FF2B5EF4-FFF2-40B4-BE49-F238E27FC236}">
                <a16:creationId xmlns:a16="http://schemas.microsoft.com/office/drawing/2014/main" id="{B157EF9B-DAB9-4680-8AE2-ECB57812867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74010" y="1293606"/>
            <a:ext cx="4879790" cy="5564394"/>
          </a:xfrm>
        </p:spPr>
      </p:pic>
    </p:spTree>
    <p:extLst>
      <p:ext uri="{BB962C8B-B14F-4D97-AF65-F5344CB8AC3E}">
        <p14:creationId xmlns:p14="http://schemas.microsoft.com/office/powerpoint/2010/main" val="333226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FDFA5-F6FD-4518-A2CC-2F64CC22FEFA}"/>
              </a:ext>
            </a:extLst>
          </p:cNvPr>
          <p:cNvSpPr>
            <a:spLocks noGrp="1"/>
          </p:cNvSpPr>
          <p:nvPr>
            <p:ph type="title"/>
          </p:nvPr>
        </p:nvSpPr>
        <p:spPr/>
        <p:txBody>
          <a:bodyPr/>
          <a:lstStyle/>
          <a:p>
            <a:r>
              <a:rPr lang="ja-JP" altLang="en-US"/>
              <a:t>形式化</a:t>
            </a:r>
            <a:endParaRPr kumimoji="1" lang="ja-JP" altLang="en-US"/>
          </a:p>
        </p:txBody>
      </p:sp>
      <p:pic>
        <p:nvPicPr>
          <p:cNvPr id="7" name="コンテンツ プレースホルダー 6">
            <a:extLst>
              <a:ext uri="{FF2B5EF4-FFF2-40B4-BE49-F238E27FC236}">
                <a16:creationId xmlns:a16="http://schemas.microsoft.com/office/drawing/2014/main" id="{F84968DD-7924-463D-88B8-9D9059A2E4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287" y="1619157"/>
            <a:ext cx="6106788" cy="5172168"/>
          </a:xfrm>
        </p:spPr>
      </p:pic>
      <p:pic>
        <p:nvPicPr>
          <p:cNvPr id="10" name="図 9">
            <a:extLst>
              <a:ext uri="{FF2B5EF4-FFF2-40B4-BE49-F238E27FC236}">
                <a16:creationId xmlns:a16="http://schemas.microsoft.com/office/drawing/2014/main" id="{7195BD3B-F403-4CD5-9BF5-FCDD8CAA9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075" y="1587787"/>
            <a:ext cx="4657725" cy="5234908"/>
          </a:xfrm>
          <a:prstGeom prst="rect">
            <a:avLst/>
          </a:prstGeom>
        </p:spPr>
      </p:pic>
    </p:spTree>
    <p:extLst>
      <p:ext uri="{BB962C8B-B14F-4D97-AF65-F5344CB8AC3E}">
        <p14:creationId xmlns:p14="http://schemas.microsoft.com/office/powerpoint/2010/main" val="201456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3E0E9F99-AB51-424B-A6DB-36D2C8BC1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622" y="1446581"/>
            <a:ext cx="4773061" cy="4989607"/>
          </a:xfrm>
          <a:prstGeom prst="rect">
            <a:avLst/>
          </a:prstGeom>
        </p:spPr>
      </p:pic>
      <p:sp>
        <p:nvSpPr>
          <p:cNvPr id="2" name="タイトル 1">
            <a:extLst>
              <a:ext uri="{FF2B5EF4-FFF2-40B4-BE49-F238E27FC236}">
                <a16:creationId xmlns:a16="http://schemas.microsoft.com/office/drawing/2014/main" id="{BFCC1561-4450-4CCE-8C62-7ABE82C68C8F}"/>
              </a:ext>
            </a:extLst>
          </p:cNvPr>
          <p:cNvSpPr>
            <a:spLocks noGrp="1"/>
          </p:cNvSpPr>
          <p:nvPr>
            <p:ph type="title"/>
          </p:nvPr>
        </p:nvSpPr>
        <p:spPr/>
        <p:txBody>
          <a:bodyPr/>
          <a:lstStyle/>
          <a:p>
            <a:r>
              <a:rPr kumimoji="1" lang="ja-JP" altLang="en-US"/>
              <a:t>結果</a:t>
            </a:r>
          </a:p>
        </p:txBody>
      </p:sp>
      <p:pic>
        <p:nvPicPr>
          <p:cNvPr id="5" name="コンテンツ プレースホルダー 4">
            <a:extLst>
              <a:ext uri="{FF2B5EF4-FFF2-40B4-BE49-F238E27FC236}">
                <a16:creationId xmlns:a16="http://schemas.microsoft.com/office/drawing/2014/main" id="{BADC7A2E-AADE-4148-89C7-3C364B58E76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290917"/>
            <a:ext cx="6613741" cy="1410180"/>
          </a:xfrm>
        </p:spPr>
      </p:pic>
      <p:pic>
        <p:nvPicPr>
          <p:cNvPr id="4" name="図 3">
            <a:extLst>
              <a:ext uri="{FF2B5EF4-FFF2-40B4-BE49-F238E27FC236}">
                <a16:creationId xmlns:a16="http://schemas.microsoft.com/office/drawing/2014/main" id="{29DA6F6A-42AE-41B2-B903-B6875EE087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2" y="4901004"/>
            <a:ext cx="8080654" cy="272579"/>
          </a:xfrm>
          <a:prstGeom prst="rect">
            <a:avLst/>
          </a:prstGeom>
        </p:spPr>
      </p:pic>
      <p:pic>
        <p:nvPicPr>
          <p:cNvPr id="8" name="図 7">
            <a:extLst>
              <a:ext uri="{FF2B5EF4-FFF2-40B4-BE49-F238E27FC236}">
                <a16:creationId xmlns:a16="http://schemas.microsoft.com/office/drawing/2014/main" id="{E40B7291-F50C-4E81-AA4F-2F382CB9C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42" y="5639861"/>
            <a:ext cx="8108073" cy="270269"/>
          </a:xfrm>
          <a:prstGeom prst="rect">
            <a:avLst/>
          </a:prstGeom>
        </p:spPr>
      </p:pic>
      <p:pic>
        <p:nvPicPr>
          <p:cNvPr id="11" name="図 10">
            <a:extLst>
              <a:ext uri="{FF2B5EF4-FFF2-40B4-BE49-F238E27FC236}">
                <a16:creationId xmlns:a16="http://schemas.microsoft.com/office/drawing/2014/main" id="{1E3ECB40-31AE-4ABB-A7F9-270C3E2F38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17" y="6317418"/>
            <a:ext cx="8050922" cy="237540"/>
          </a:xfrm>
          <a:prstGeom prst="rect">
            <a:avLst/>
          </a:prstGeom>
        </p:spPr>
      </p:pic>
      <p:pic>
        <p:nvPicPr>
          <p:cNvPr id="14" name="図 13">
            <a:extLst>
              <a:ext uri="{FF2B5EF4-FFF2-40B4-BE49-F238E27FC236}">
                <a16:creationId xmlns:a16="http://schemas.microsoft.com/office/drawing/2014/main" id="{54E46A34-6C93-4511-9349-416F3C870E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5382481"/>
            <a:ext cx="8050922" cy="270986"/>
          </a:xfrm>
          <a:prstGeom prst="rect">
            <a:avLst/>
          </a:prstGeom>
        </p:spPr>
      </p:pic>
      <p:pic>
        <p:nvPicPr>
          <p:cNvPr id="18" name="図 17">
            <a:extLst>
              <a:ext uri="{FF2B5EF4-FFF2-40B4-BE49-F238E27FC236}">
                <a16:creationId xmlns:a16="http://schemas.microsoft.com/office/drawing/2014/main" id="{62D3821B-00EF-4A9E-9640-FBC8840156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42" y="3775137"/>
            <a:ext cx="8040182" cy="206537"/>
          </a:xfrm>
          <a:prstGeom prst="rect">
            <a:avLst/>
          </a:prstGeom>
        </p:spPr>
      </p:pic>
      <p:pic>
        <p:nvPicPr>
          <p:cNvPr id="22" name="図 21">
            <a:extLst>
              <a:ext uri="{FF2B5EF4-FFF2-40B4-BE49-F238E27FC236}">
                <a16:creationId xmlns:a16="http://schemas.microsoft.com/office/drawing/2014/main" id="{BE47A6D4-1E36-42D1-A435-5F27AE166F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 y="2994650"/>
            <a:ext cx="8050926" cy="226104"/>
          </a:xfrm>
          <a:prstGeom prst="rect">
            <a:avLst/>
          </a:prstGeom>
        </p:spPr>
      </p:pic>
      <p:pic>
        <p:nvPicPr>
          <p:cNvPr id="26" name="図 25">
            <a:extLst>
              <a:ext uri="{FF2B5EF4-FFF2-40B4-BE49-F238E27FC236}">
                <a16:creationId xmlns:a16="http://schemas.microsoft.com/office/drawing/2014/main" id="{25C7A137-738C-4A4C-A38C-6D19B4A3C2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3426047"/>
            <a:ext cx="8050924" cy="201995"/>
          </a:xfrm>
          <a:prstGeom prst="rect">
            <a:avLst/>
          </a:prstGeom>
        </p:spPr>
      </p:pic>
      <p:pic>
        <p:nvPicPr>
          <p:cNvPr id="32" name="図 31">
            <a:extLst>
              <a:ext uri="{FF2B5EF4-FFF2-40B4-BE49-F238E27FC236}">
                <a16:creationId xmlns:a16="http://schemas.microsoft.com/office/drawing/2014/main" id="{B1F97515-8474-4666-A95D-042D196AD8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 y="4178017"/>
            <a:ext cx="8050924" cy="202488"/>
          </a:xfrm>
          <a:prstGeom prst="rect">
            <a:avLst/>
          </a:prstGeom>
        </p:spPr>
      </p:pic>
    </p:spTree>
    <p:extLst>
      <p:ext uri="{BB962C8B-B14F-4D97-AF65-F5344CB8AC3E}">
        <p14:creationId xmlns:p14="http://schemas.microsoft.com/office/powerpoint/2010/main" val="136640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DE247-CEEB-4FBB-9BCA-6A029369C3AA}"/>
              </a:ext>
            </a:extLst>
          </p:cNvPr>
          <p:cNvSpPr>
            <a:spLocks noGrp="1"/>
          </p:cNvSpPr>
          <p:nvPr>
            <p:ph type="title"/>
          </p:nvPr>
        </p:nvSpPr>
        <p:spPr/>
        <p:txBody>
          <a:bodyPr/>
          <a:lstStyle/>
          <a:p>
            <a:r>
              <a:rPr lang="en-US" altLang="ja-JP"/>
              <a:t>Passkey Entry</a:t>
            </a:r>
            <a:r>
              <a:rPr lang="ja-JP" altLang="en-US"/>
              <a:t>モードへの見通し</a:t>
            </a:r>
            <a:endParaRPr kumimoji="1" lang="ja-JP" altLang="en-US"/>
          </a:p>
        </p:txBody>
      </p:sp>
      <p:sp>
        <p:nvSpPr>
          <p:cNvPr id="3" name="コンテンツ プレースホルダー 2">
            <a:extLst>
              <a:ext uri="{FF2B5EF4-FFF2-40B4-BE49-F238E27FC236}">
                <a16:creationId xmlns:a16="http://schemas.microsoft.com/office/drawing/2014/main" id="{72DFB81F-1E3E-4834-87C8-DFD40895763C}"/>
              </a:ext>
            </a:extLst>
          </p:cNvPr>
          <p:cNvSpPr>
            <a:spLocks noGrp="1"/>
          </p:cNvSpPr>
          <p:nvPr>
            <p:ph idx="1"/>
          </p:nvPr>
        </p:nvSpPr>
        <p:spPr>
          <a:xfrm>
            <a:off x="308008" y="1825625"/>
            <a:ext cx="11045792" cy="4351338"/>
          </a:xfrm>
        </p:spPr>
        <p:txBody>
          <a:bodyPr/>
          <a:lstStyle/>
          <a:p>
            <a:r>
              <a:rPr lang="ja-JP" altLang="en-US"/>
              <a:t>入力された値</a:t>
            </a:r>
            <a:r>
              <a:rPr lang="en-US" altLang="ja-JP"/>
              <a:t>20bit</a:t>
            </a:r>
            <a:r>
              <a:rPr kumimoji="1" lang="ja-JP" altLang="en-US"/>
              <a:t>を</a:t>
            </a:r>
            <a:r>
              <a:rPr kumimoji="1" lang="en-US" altLang="ja-JP"/>
              <a:t>1bit</a:t>
            </a:r>
            <a:r>
              <a:rPr kumimoji="1" lang="ja-JP" altLang="en-US"/>
              <a:t>ずつ計算に用いて</a:t>
            </a:r>
            <a:r>
              <a:rPr kumimoji="1" lang="en-US" altLang="ja-JP"/>
              <a:t>20</a:t>
            </a:r>
            <a:r>
              <a:rPr kumimoji="1" lang="ja-JP" altLang="en-US"/>
              <a:t>回繰り返す点が</a:t>
            </a:r>
            <a:r>
              <a:rPr kumimoji="1" lang="en-US" altLang="ja-JP"/>
              <a:t>ProVerif</a:t>
            </a:r>
            <a:r>
              <a:rPr kumimoji="1" lang="ja-JP" altLang="en-US"/>
              <a:t>で形式化する上で難しい</a:t>
            </a:r>
            <a:endParaRPr kumimoji="1" lang="en-US" altLang="ja-JP"/>
          </a:p>
          <a:p>
            <a:endParaRPr lang="en-US" altLang="ja-JP"/>
          </a:p>
          <a:p>
            <a:r>
              <a:rPr kumimoji="1" lang="ja-JP" altLang="en-US"/>
              <a:t>改良された</a:t>
            </a:r>
            <a:r>
              <a:rPr kumimoji="1" lang="en-US" altLang="ja-JP"/>
              <a:t>Passkey Entry</a:t>
            </a:r>
            <a:r>
              <a:rPr kumimoji="1" lang="ja-JP" altLang="en-US"/>
              <a:t>モードも</a:t>
            </a:r>
            <a:r>
              <a:rPr kumimoji="1" lang="en-US" altLang="ja-JP"/>
              <a:t>Yeh</a:t>
            </a:r>
            <a:r>
              <a:rPr kumimoji="1" lang="ja-JP" altLang="en-US"/>
              <a:t>らの</a:t>
            </a:r>
            <a:r>
              <a:rPr kumimoji="1" lang="en-US" altLang="ja-JP"/>
              <a:t>Numeric</a:t>
            </a:r>
            <a:r>
              <a:rPr kumimoji="1" lang="ja-JP" altLang="en-US"/>
              <a:t> </a:t>
            </a:r>
            <a:r>
              <a:rPr kumimoji="1" lang="en-US" altLang="ja-JP"/>
              <a:t>Comparison</a:t>
            </a:r>
            <a:r>
              <a:rPr kumimoji="1" lang="ja-JP" altLang="en-US"/>
              <a:t>モード</a:t>
            </a:r>
            <a:r>
              <a:rPr lang="ja-JP" altLang="en-US"/>
              <a:t>のように</a:t>
            </a:r>
            <a:r>
              <a:rPr kumimoji="1" lang="en-US" altLang="ja-JP"/>
              <a:t>ProVerif</a:t>
            </a:r>
            <a:r>
              <a:rPr kumimoji="1" lang="ja-JP" altLang="en-US"/>
              <a:t>などを利用した安全性検証を行わなければ、なりすましや</a:t>
            </a:r>
            <a:r>
              <a:rPr lang="ja-JP" altLang="en-US"/>
              <a:t>再送</a:t>
            </a:r>
            <a:r>
              <a:rPr kumimoji="1" lang="ja-JP" altLang="en-US"/>
              <a:t>攻撃の可能性はある</a:t>
            </a:r>
          </a:p>
        </p:txBody>
      </p:sp>
    </p:spTree>
    <p:extLst>
      <p:ext uri="{BB962C8B-B14F-4D97-AF65-F5344CB8AC3E}">
        <p14:creationId xmlns:p14="http://schemas.microsoft.com/office/powerpoint/2010/main" val="71210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23098-F938-4068-91DE-529580C2128B}"/>
              </a:ext>
            </a:extLst>
          </p:cNvPr>
          <p:cNvSpPr>
            <a:spLocks noGrp="1"/>
          </p:cNvSpPr>
          <p:nvPr>
            <p:ph type="title"/>
          </p:nvPr>
        </p:nvSpPr>
        <p:spPr/>
        <p:txBody>
          <a:bodyPr/>
          <a:lstStyle/>
          <a:p>
            <a:r>
              <a:rPr kumimoji="1" lang="ja-JP" altLang="en-US"/>
              <a:t>まとめと今後の課題</a:t>
            </a:r>
          </a:p>
        </p:txBody>
      </p:sp>
      <p:sp>
        <p:nvSpPr>
          <p:cNvPr id="3" name="コンテンツ プレースホルダー 2">
            <a:extLst>
              <a:ext uri="{FF2B5EF4-FFF2-40B4-BE49-F238E27FC236}">
                <a16:creationId xmlns:a16="http://schemas.microsoft.com/office/drawing/2014/main" id="{EACB0FFE-A0AF-498B-A05E-18A2DF13830A}"/>
              </a:ext>
            </a:extLst>
          </p:cNvPr>
          <p:cNvSpPr>
            <a:spLocks noGrp="1"/>
          </p:cNvSpPr>
          <p:nvPr>
            <p:ph idx="1"/>
          </p:nvPr>
        </p:nvSpPr>
        <p:spPr/>
        <p:txBody>
          <a:bodyPr/>
          <a:lstStyle/>
          <a:p>
            <a:r>
              <a:rPr kumimoji="1" lang="en-US" altLang="ja-JP"/>
              <a:t>ProVerif</a:t>
            </a:r>
            <a:r>
              <a:rPr kumimoji="1" lang="ja-JP" altLang="en-US"/>
              <a:t>を用いて</a:t>
            </a:r>
            <a:r>
              <a:rPr kumimoji="1" lang="en-US" altLang="ja-JP"/>
              <a:t>Yeh</a:t>
            </a:r>
            <a:r>
              <a:rPr kumimoji="1" lang="ja-JP" altLang="en-US"/>
              <a:t>らの</a:t>
            </a:r>
            <a:r>
              <a:rPr kumimoji="1" lang="en-US" altLang="ja-JP"/>
              <a:t>Numeric Comparison</a:t>
            </a:r>
            <a:r>
              <a:rPr kumimoji="1" lang="ja-JP" altLang="en-US"/>
              <a:t>モードの　　　再現実験を行った</a:t>
            </a:r>
            <a:endParaRPr kumimoji="1" lang="en-US" altLang="ja-JP"/>
          </a:p>
          <a:p>
            <a:endParaRPr lang="en-US" altLang="ja-JP"/>
          </a:p>
          <a:p>
            <a:r>
              <a:rPr kumimoji="1" lang="ja-JP" altLang="en-US"/>
              <a:t>改良された</a:t>
            </a:r>
            <a:r>
              <a:rPr kumimoji="1" lang="en-US" altLang="ja-JP"/>
              <a:t>Passkey Entry</a:t>
            </a:r>
            <a:r>
              <a:rPr kumimoji="1" lang="ja-JP" altLang="en-US"/>
              <a:t>モードの調査と</a:t>
            </a:r>
            <a:r>
              <a:rPr kumimoji="1" lang="en-US" altLang="ja-JP"/>
              <a:t>ProVerif</a:t>
            </a:r>
            <a:r>
              <a:rPr kumimoji="1" lang="ja-JP" altLang="en-US"/>
              <a:t>を用いた　　安全性検証</a:t>
            </a:r>
            <a:endParaRPr kumimoji="1" lang="en-US" altLang="ja-JP"/>
          </a:p>
        </p:txBody>
      </p:sp>
    </p:spTree>
    <p:extLst>
      <p:ext uri="{BB962C8B-B14F-4D97-AF65-F5344CB8AC3E}">
        <p14:creationId xmlns:p14="http://schemas.microsoft.com/office/powerpoint/2010/main" val="100098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7A3EA-FC25-41E2-AB9B-FFAB366B0052}"/>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1391CB10-4FC0-4F97-A8FC-4F7C4DF35EE6}"/>
              </a:ext>
            </a:extLst>
          </p:cNvPr>
          <p:cNvSpPr>
            <a:spLocks noGrp="1"/>
          </p:cNvSpPr>
          <p:nvPr>
            <p:ph idx="1"/>
          </p:nvPr>
        </p:nvSpPr>
        <p:spPr/>
        <p:txBody>
          <a:bodyPr>
            <a:normAutofit/>
          </a:bodyPr>
          <a:lstStyle/>
          <a:p>
            <a:r>
              <a:rPr lang="en-US" altLang="ja-JP"/>
              <a:t>ProVerif 2.00: Automatic Cryptographic Protocol Verifier,</a:t>
            </a:r>
            <a:br>
              <a:rPr lang="en-US" altLang="ja-JP"/>
            </a:br>
            <a:r>
              <a:rPr lang="en-US" altLang="ja-JP"/>
              <a:t>User Manual and Tutorial</a:t>
            </a:r>
          </a:p>
          <a:p>
            <a:pPr marL="457200" lvl="1" indent="0">
              <a:buNone/>
            </a:pPr>
            <a:r>
              <a:rPr lang="ja-JP" altLang="en-US" sz="2800"/>
              <a:t>著者</a:t>
            </a:r>
            <a:r>
              <a:rPr lang="en-US" altLang="ja-JP" sz="2800"/>
              <a:t>: Bruno Blanchet, Ben Smyth, Vincent Cheval and Marc Sylvestre</a:t>
            </a:r>
          </a:p>
          <a:p>
            <a:pPr marL="457200" lvl="1" indent="0">
              <a:buNone/>
            </a:pPr>
            <a:r>
              <a:rPr lang="en-US" altLang="ja-JP" sz="2800">
                <a:hlinkClick r:id="rId3"/>
              </a:rPr>
              <a:t>http://prosecco.gforge.inria.fr/personal/bblanche/proverif/manual.pdf</a:t>
            </a:r>
            <a:endParaRPr lang="en-US" altLang="ja-JP" sz="2800"/>
          </a:p>
          <a:p>
            <a:pPr algn="just"/>
            <a:r>
              <a:rPr lang="en-US" altLang="ja-JP" sz="2800" kern="100">
                <a:effectLst/>
                <a:latin typeface="ＭＳ 明朝" panose="02020609040205080304" pitchFamily="17" charset="-128"/>
                <a:ea typeface="ＭＳ 明朝" panose="02020609040205080304" pitchFamily="17" charset="-128"/>
                <a:cs typeface="Times New Roman" panose="02020603050405020304" pitchFamily="18" charset="0"/>
              </a:rPr>
              <a:t>T.C.Yeh, J.R.Peng, S.S.Wang, and J.P.Hsu</a:t>
            </a:r>
            <a:r>
              <a:rPr lang="ja-JP" altLang="ja-JP" sz="2800" kern="10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2800" kern="100">
                <a:effectLst/>
                <a:latin typeface="ＭＳ 明朝" panose="02020609040205080304" pitchFamily="17" charset="-128"/>
                <a:ea typeface="ＭＳ 明朝" panose="02020609040205080304" pitchFamily="17" charset="-128"/>
                <a:cs typeface="Times New Roman" panose="02020603050405020304" pitchFamily="18" charset="0"/>
              </a:rPr>
              <a:t>“Securing Bluetooth Communications”, International Journal of Network Security,Vol.14, No.4, pp.229-235, July 2012</a:t>
            </a:r>
            <a:endParaRPr lang="ja-JP" altLang="ja-JP" sz="2800" kern="10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a:p>
        </p:txBody>
      </p:sp>
    </p:spTree>
    <p:extLst>
      <p:ext uri="{BB962C8B-B14F-4D97-AF65-F5344CB8AC3E}">
        <p14:creationId xmlns:p14="http://schemas.microsoft.com/office/powerpoint/2010/main" val="205067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7FE03-2F1D-4BD4-9B97-7DFFC719803B}"/>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0FFF117A-05E8-41D7-86B0-CE40166AB8B1}"/>
              </a:ext>
            </a:extLst>
          </p:cNvPr>
          <p:cNvSpPr>
            <a:spLocks noGrp="1"/>
          </p:cNvSpPr>
          <p:nvPr>
            <p:ph idx="1"/>
          </p:nvPr>
        </p:nvSpPr>
        <p:spPr/>
        <p:txBody>
          <a:bodyPr>
            <a:normAutofit/>
          </a:bodyPr>
          <a:lstStyle/>
          <a:p>
            <a:r>
              <a:rPr kumimoji="1" lang="ja-JP" altLang="en-US" dirty="0"/>
              <a:t>技術の発達により、セキュリティの重要性が増してきている</a:t>
            </a:r>
            <a:endParaRPr kumimoji="1" lang="en-US" altLang="ja-JP" dirty="0"/>
          </a:p>
          <a:p>
            <a:r>
              <a:rPr lang="en-US" altLang="ja-JP" dirty="0"/>
              <a:t>Bluetooth</a:t>
            </a:r>
            <a:r>
              <a:rPr lang="ja-JP" altLang="en-US" dirty="0"/>
              <a:t>のセキュアシンプルペアリングにおいて中間者攻撃に対する安全性が疑われている</a:t>
            </a:r>
            <a:endParaRPr lang="en-US" altLang="ja-JP" dirty="0"/>
          </a:p>
          <a:p>
            <a:endParaRPr lang="en-US" altLang="ja-JP" dirty="0"/>
          </a:p>
          <a:p>
            <a:endParaRPr lang="en-US" altLang="ja-JP" dirty="0"/>
          </a:p>
          <a:p>
            <a:endParaRPr lang="en-US" altLang="ja-JP" dirty="0"/>
          </a:p>
          <a:p>
            <a:r>
              <a:rPr lang="ja-JP" altLang="en-US" dirty="0"/>
              <a:t>複雑なプロトコルの高度な安全性</a:t>
            </a:r>
            <a:r>
              <a:rPr lang="ja-JP" altLang="en-US"/>
              <a:t>を証明したいが、人が手動で安全性を証明するのは難しく、間違いが起きるため</a:t>
            </a:r>
            <a:r>
              <a:rPr lang="en-US" altLang="ja-JP"/>
              <a:t>ProVerif</a:t>
            </a:r>
            <a:r>
              <a:rPr lang="ja-JP" altLang="en-US"/>
              <a:t>　など</a:t>
            </a:r>
            <a:r>
              <a:rPr lang="ja-JP" altLang="en-US" dirty="0"/>
              <a:t>の自動形式検証ツールを用いた検証が行われている</a:t>
            </a:r>
            <a:endParaRPr lang="en-US" altLang="ja-JP" dirty="0"/>
          </a:p>
          <a:p>
            <a:endParaRPr kumimoji="1" lang="ja-JP" altLang="en-US" dirty="0"/>
          </a:p>
        </p:txBody>
      </p:sp>
      <p:sp>
        <p:nvSpPr>
          <p:cNvPr id="4" name="矢印: 下 3">
            <a:extLst>
              <a:ext uri="{FF2B5EF4-FFF2-40B4-BE49-F238E27FC236}">
                <a16:creationId xmlns:a16="http://schemas.microsoft.com/office/drawing/2014/main" id="{A6F374BB-EB6B-4390-9813-188F5642F532}"/>
              </a:ext>
            </a:extLst>
          </p:cNvPr>
          <p:cNvSpPr/>
          <p:nvPr/>
        </p:nvSpPr>
        <p:spPr>
          <a:xfrm>
            <a:off x="5312228" y="3357154"/>
            <a:ext cx="783772" cy="10189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00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9C0D7-580D-4734-97D7-91D0E0EC49DB}"/>
              </a:ext>
            </a:extLst>
          </p:cNvPr>
          <p:cNvSpPr>
            <a:spLocks noGrp="1"/>
          </p:cNvSpPr>
          <p:nvPr>
            <p:ph type="title"/>
          </p:nvPr>
        </p:nvSpPr>
        <p:spPr/>
        <p:txBody>
          <a:bodyPr/>
          <a:lstStyle/>
          <a:p>
            <a:r>
              <a:rPr kumimoji="1" lang="en-US" altLang="ja-JP" dirty="0" err="1"/>
              <a:t>ProVerif</a:t>
            </a:r>
            <a:endParaRPr kumimoji="1" lang="ja-JP" altLang="en-US" dirty="0"/>
          </a:p>
        </p:txBody>
      </p:sp>
      <p:sp>
        <p:nvSpPr>
          <p:cNvPr id="4" name="正方形/長方形 3">
            <a:extLst>
              <a:ext uri="{FF2B5EF4-FFF2-40B4-BE49-F238E27FC236}">
                <a16:creationId xmlns:a16="http://schemas.microsoft.com/office/drawing/2014/main" id="{E30DEE7E-B158-4F67-B6B8-78CFF02B86BF}"/>
              </a:ext>
            </a:extLst>
          </p:cNvPr>
          <p:cNvSpPr>
            <a:spLocks noChangeAspect="1"/>
          </p:cNvSpPr>
          <p:nvPr/>
        </p:nvSpPr>
        <p:spPr>
          <a:xfrm>
            <a:off x="987011" y="2881577"/>
            <a:ext cx="2482930" cy="3680984"/>
          </a:xfrm>
          <a:prstGeom prst="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71C31D3-6DAC-4A44-B07F-A76E9A5484E1}"/>
              </a:ext>
            </a:extLst>
          </p:cNvPr>
          <p:cNvSpPr>
            <a:spLocks noChangeAspect="1"/>
          </p:cNvSpPr>
          <p:nvPr/>
        </p:nvSpPr>
        <p:spPr>
          <a:xfrm>
            <a:off x="1184927" y="3294412"/>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t>プロトコル</a:t>
            </a:r>
            <a:br>
              <a:rPr kumimoji="1" lang="en-US" altLang="ja-JP" sz="2400" dirty="0"/>
            </a:br>
            <a:r>
              <a:rPr kumimoji="1" lang="ja-JP" altLang="en-US" sz="2400" dirty="0"/>
              <a:t>仕様</a:t>
            </a:r>
          </a:p>
        </p:txBody>
      </p:sp>
      <p:sp>
        <p:nvSpPr>
          <p:cNvPr id="8" name="正方形/長方形 7">
            <a:extLst>
              <a:ext uri="{FF2B5EF4-FFF2-40B4-BE49-F238E27FC236}">
                <a16:creationId xmlns:a16="http://schemas.microsoft.com/office/drawing/2014/main" id="{3488A209-DCD7-473D-AD72-2F25B49E665B}"/>
              </a:ext>
            </a:extLst>
          </p:cNvPr>
          <p:cNvSpPr>
            <a:spLocks noChangeAspect="1"/>
          </p:cNvSpPr>
          <p:nvPr/>
        </p:nvSpPr>
        <p:spPr>
          <a:xfrm>
            <a:off x="1212566" y="4383795"/>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実行モデル</a:t>
            </a:r>
            <a:endParaRPr kumimoji="1" lang="ja-JP" altLang="en-US" sz="2400" dirty="0"/>
          </a:p>
        </p:txBody>
      </p:sp>
      <p:sp>
        <p:nvSpPr>
          <p:cNvPr id="9" name="正方形/長方形 8">
            <a:extLst>
              <a:ext uri="{FF2B5EF4-FFF2-40B4-BE49-F238E27FC236}">
                <a16:creationId xmlns:a16="http://schemas.microsoft.com/office/drawing/2014/main" id="{C0D4D1E0-51F4-4C53-83F6-200E362CB24E}"/>
              </a:ext>
            </a:extLst>
          </p:cNvPr>
          <p:cNvSpPr>
            <a:spLocks noChangeAspect="1"/>
          </p:cNvSpPr>
          <p:nvPr/>
        </p:nvSpPr>
        <p:spPr>
          <a:xfrm>
            <a:off x="1212565" y="5473178"/>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実現すべき</a:t>
            </a:r>
            <a:br>
              <a:rPr lang="en-US" altLang="ja-JP" sz="2400" dirty="0"/>
            </a:br>
            <a:r>
              <a:rPr lang="ja-JP" altLang="en-US" sz="2400" dirty="0"/>
              <a:t>安全性</a:t>
            </a:r>
            <a:endParaRPr kumimoji="1" lang="ja-JP" altLang="en-US" sz="2400" dirty="0"/>
          </a:p>
        </p:txBody>
      </p:sp>
      <p:sp>
        <p:nvSpPr>
          <p:cNvPr id="10" name="四角形: 角を丸くする 9">
            <a:extLst>
              <a:ext uri="{FF2B5EF4-FFF2-40B4-BE49-F238E27FC236}">
                <a16:creationId xmlns:a16="http://schemas.microsoft.com/office/drawing/2014/main" id="{9E58B0C9-00E5-4565-BC17-5AA3565E597A}"/>
              </a:ext>
            </a:extLst>
          </p:cNvPr>
          <p:cNvSpPr>
            <a:spLocks noChangeAspect="1"/>
          </p:cNvSpPr>
          <p:nvPr/>
        </p:nvSpPr>
        <p:spPr>
          <a:xfrm>
            <a:off x="4372641" y="3707103"/>
            <a:ext cx="3663556" cy="2022231"/>
          </a:xfrm>
          <a:prstGeom prst="round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検証ツール</a:t>
            </a:r>
            <a:br>
              <a:rPr kumimoji="1" lang="en-US" altLang="ja-JP" sz="2400" dirty="0"/>
            </a:br>
            <a:r>
              <a:rPr kumimoji="1" lang="en-US" altLang="ja-JP" sz="2400" dirty="0"/>
              <a:t>(</a:t>
            </a:r>
            <a:r>
              <a:rPr kumimoji="1" lang="en-US" altLang="ja-JP" sz="2400" dirty="0" err="1"/>
              <a:t>ProVerif</a:t>
            </a:r>
            <a:r>
              <a:rPr kumimoji="1" lang="en-US" altLang="ja-JP" sz="2400" dirty="0"/>
              <a:t>)</a:t>
            </a:r>
            <a:endParaRPr kumimoji="1" lang="ja-JP" altLang="en-US" sz="2400" dirty="0"/>
          </a:p>
        </p:txBody>
      </p:sp>
      <p:sp>
        <p:nvSpPr>
          <p:cNvPr id="11" name="正方形/長方形 10">
            <a:extLst>
              <a:ext uri="{FF2B5EF4-FFF2-40B4-BE49-F238E27FC236}">
                <a16:creationId xmlns:a16="http://schemas.microsoft.com/office/drawing/2014/main" id="{7364D1A5-58B5-402C-9477-83BB3D67B9EF}"/>
              </a:ext>
            </a:extLst>
          </p:cNvPr>
          <p:cNvSpPr>
            <a:spLocks noChangeAspect="1"/>
          </p:cNvSpPr>
          <p:nvPr/>
        </p:nvSpPr>
        <p:spPr>
          <a:xfrm>
            <a:off x="9036586" y="2883240"/>
            <a:ext cx="2482930" cy="3680979"/>
          </a:xfrm>
          <a:prstGeom prst="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検証結果</a:t>
            </a:r>
            <a:br>
              <a:rPr kumimoji="1" lang="en-US" altLang="ja-JP" sz="2400" dirty="0"/>
            </a:br>
            <a:r>
              <a:rPr kumimoji="1" lang="en-US" altLang="ja-JP" sz="2400" dirty="0"/>
              <a:t>yes/no</a:t>
            </a:r>
            <a:endParaRPr kumimoji="1" lang="ja-JP" altLang="en-US" sz="2400" dirty="0"/>
          </a:p>
        </p:txBody>
      </p:sp>
      <p:cxnSp>
        <p:nvCxnSpPr>
          <p:cNvPr id="13" name="直線矢印コネクタ 12">
            <a:extLst>
              <a:ext uri="{FF2B5EF4-FFF2-40B4-BE49-F238E27FC236}">
                <a16:creationId xmlns:a16="http://schemas.microsoft.com/office/drawing/2014/main" id="{D03B1EC6-2F18-46CD-914C-54F68EFF202C}"/>
              </a:ext>
            </a:extLst>
          </p:cNvPr>
          <p:cNvCxnSpPr>
            <a:cxnSpLocks/>
            <a:stCxn id="4" idx="3"/>
            <a:endCxn id="10" idx="1"/>
          </p:cNvCxnSpPr>
          <p:nvPr/>
        </p:nvCxnSpPr>
        <p:spPr>
          <a:xfrm flipV="1">
            <a:off x="3469941" y="4718219"/>
            <a:ext cx="902700" cy="38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856BFF5-F746-4047-8A88-5E2B78221B55}"/>
              </a:ext>
            </a:extLst>
          </p:cNvPr>
          <p:cNvCxnSpPr>
            <a:cxnSpLocks/>
            <a:stCxn id="10" idx="3"/>
            <a:endCxn id="11" idx="1"/>
          </p:cNvCxnSpPr>
          <p:nvPr/>
        </p:nvCxnSpPr>
        <p:spPr>
          <a:xfrm>
            <a:off x="8036197" y="4718219"/>
            <a:ext cx="1000389" cy="551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吹き出し: 角を丸めた四角形 23">
            <a:extLst>
              <a:ext uri="{FF2B5EF4-FFF2-40B4-BE49-F238E27FC236}">
                <a16:creationId xmlns:a16="http://schemas.microsoft.com/office/drawing/2014/main" id="{938978AD-1431-4638-BB3E-056AE1E326CE}"/>
              </a:ext>
            </a:extLst>
          </p:cNvPr>
          <p:cNvSpPr/>
          <p:nvPr/>
        </p:nvSpPr>
        <p:spPr>
          <a:xfrm>
            <a:off x="1081717" y="1710196"/>
            <a:ext cx="2293517" cy="927144"/>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検証用言語で記述</a:t>
            </a:r>
          </a:p>
        </p:txBody>
      </p:sp>
      <p:sp>
        <p:nvSpPr>
          <p:cNvPr id="25" name="吹き出し: 角を丸めた四角形 24">
            <a:extLst>
              <a:ext uri="{FF2B5EF4-FFF2-40B4-BE49-F238E27FC236}">
                <a16:creationId xmlns:a16="http://schemas.microsoft.com/office/drawing/2014/main" id="{622B6F8C-43BB-467D-A2C4-D996D9042857}"/>
              </a:ext>
            </a:extLst>
          </p:cNvPr>
          <p:cNvSpPr/>
          <p:nvPr/>
        </p:nvSpPr>
        <p:spPr>
          <a:xfrm>
            <a:off x="4521639" y="2320977"/>
            <a:ext cx="3365559" cy="1121200"/>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dirty="0"/>
              <a:t>様々なパターンを</a:t>
            </a:r>
            <a:br>
              <a:rPr lang="en-US" altLang="ja-JP" sz="2400" dirty="0"/>
            </a:br>
            <a:r>
              <a:rPr lang="ja-JP" altLang="en-US" sz="2400" dirty="0"/>
              <a:t>網羅的にシミュレート</a:t>
            </a:r>
            <a:endParaRPr kumimoji="1" lang="ja-JP" altLang="en-US" sz="2400" dirty="0"/>
          </a:p>
        </p:txBody>
      </p:sp>
      <p:sp>
        <p:nvSpPr>
          <p:cNvPr id="26" name="吹き出し: 角を丸めた四角形 25">
            <a:extLst>
              <a:ext uri="{FF2B5EF4-FFF2-40B4-BE49-F238E27FC236}">
                <a16:creationId xmlns:a16="http://schemas.microsoft.com/office/drawing/2014/main" id="{06114B38-E775-4436-81AC-2ED962F853B6}"/>
              </a:ext>
            </a:extLst>
          </p:cNvPr>
          <p:cNvSpPr/>
          <p:nvPr/>
        </p:nvSpPr>
        <p:spPr>
          <a:xfrm>
            <a:off x="8443683" y="1365995"/>
            <a:ext cx="3483319" cy="1199511"/>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dirty="0"/>
              <a:t>no</a:t>
            </a:r>
            <a:r>
              <a:rPr kumimoji="1" lang="ja-JP" altLang="en-US" sz="2400" dirty="0"/>
              <a:t>の場合は</a:t>
            </a:r>
            <a:br>
              <a:rPr kumimoji="1" lang="en-US" altLang="ja-JP" sz="2400" dirty="0"/>
            </a:br>
            <a:r>
              <a:rPr kumimoji="1" lang="ja-JP" altLang="en-US" sz="2400" dirty="0"/>
              <a:t>具体的な攻撃例を提示</a:t>
            </a:r>
          </a:p>
        </p:txBody>
      </p:sp>
    </p:spTree>
    <p:extLst>
      <p:ext uri="{BB962C8B-B14F-4D97-AF65-F5344CB8AC3E}">
        <p14:creationId xmlns:p14="http://schemas.microsoft.com/office/powerpoint/2010/main" val="67109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93458-3B8B-4759-A95E-E8C863CC4F22}"/>
              </a:ext>
            </a:extLst>
          </p:cNvPr>
          <p:cNvSpPr>
            <a:spLocks noGrp="1"/>
          </p:cNvSpPr>
          <p:nvPr>
            <p:ph type="title"/>
          </p:nvPr>
        </p:nvSpPr>
        <p:spPr/>
        <p:txBody>
          <a:bodyPr/>
          <a:lstStyle/>
          <a:p>
            <a:r>
              <a:rPr kumimoji="1" lang="ja-JP" altLang="en-US"/>
              <a:t>研究目的</a:t>
            </a:r>
          </a:p>
        </p:txBody>
      </p:sp>
      <p:sp>
        <p:nvSpPr>
          <p:cNvPr id="3" name="コンテンツ プレースホルダー 2">
            <a:extLst>
              <a:ext uri="{FF2B5EF4-FFF2-40B4-BE49-F238E27FC236}">
                <a16:creationId xmlns:a16="http://schemas.microsoft.com/office/drawing/2014/main" id="{B6AE47E2-43A0-4EA2-BAA1-A615BE0135AC}"/>
              </a:ext>
            </a:extLst>
          </p:cNvPr>
          <p:cNvSpPr>
            <a:spLocks noGrp="1"/>
          </p:cNvSpPr>
          <p:nvPr>
            <p:ph idx="1"/>
          </p:nvPr>
        </p:nvSpPr>
        <p:spPr/>
        <p:txBody>
          <a:bodyPr/>
          <a:lstStyle/>
          <a:p>
            <a:r>
              <a:rPr kumimoji="1" lang="en-US" altLang="ja-JP"/>
              <a:t>ProVerif</a:t>
            </a:r>
            <a:r>
              <a:rPr kumimoji="1" lang="ja-JP" altLang="en-US"/>
              <a:t>を用いて</a:t>
            </a:r>
            <a:r>
              <a:rPr kumimoji="1" lang="en-US" altLang="ja-JP"/>
              <a:t>Bluetooth</a:t>
            </a:r>
            <a:r>
              <a:rPr kumimoji="1" lang="ja-JP" altLang="en-US"/>
              <a:t>のセキュアシンプルペアリングの　安全検証を行う</a:t>
            </a:r>
          </a:p>
        </p:txBody>
      </p:sp>
    </p:spTree>
    <p:extLst>
      <p:ext uri="{BB962C8B-B14F-4D97-AF65-F5344CB8AC3E}">
        <p14:creationId xmlns:p14="http://schemas.microsoft.com/office/powerpoint/2010/main" val="299031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9F1CE-CD34-41E0-9469-AEEE9DF58ABE}"/>
              </a:ext>
            </a:extLst>
          </p:cNvPr>
          <p:cNvSpPr>
            <a:spLocks noGrp="1"/>
          </p:cNvSpPr>
          <p:nvPr>
            <p:ph type="title"/>
          </p:nvPr>
        </p:nvSpPr>
        <p:spPr/>
        <p:txBody>
          <a:bodyPr/>
          <a:lstStyle/>
          <a:p>
            <a:r>
              <a:rPr lang="ja-JP" altLang="en-US" dirty="0"/>
              <a:t>セキュアシンプルペアリング（</a:t>
            </a:r>
            <a:r>
              <a:rPr lang="en-US" altLang="ja-JP" dirty="0"/>
              <a:t>SSP</a:t>
            </a:r>
            <a:r>
              <a:rPr lang="ja-JP" altLang="en-US" dirty="0"/>
              <a:t>）</a:t>
            </a:r>
            <a:endParaRPr kumimoji="1" lang="ja-JP" altLang="en-US" dirty="0"/>
          </a:p>
        </p:txBody>
      </p:sp>
      <p:sp>
        <p:nvSpPr>
          <p:cNvPr id="3" name="テキスト ボックス 2">
            <a:extLst>
              <a:ext uri="{FF2B5EF4-FFF2-40B4-BE49-F238E27FC236}">
                <a16:creationId xmlns:a16="http://schemas.microsoft.com/office/drawing/2014/main" id="{748E8B8D-E094-4A92-B615-835A73F26E70}"/>
              </a:ext>
            </a:extLst>
          </p:cNvPr>
          <p:cNvSpPr txBox="1"/>
          <p:nvPr/>
        </p:nvSpPr>
        <p:spPr>
          <a:xfrm>
            <a:off x="1066981" y="1577340"/>
            <a:ext cx="10286819" cy="1107996"/>
          </a:xfrm>
          <a:prstGeom prst="rect">
            <a:avLst/>
          </a:prstGeom>
          <a:noFill/>
        </p:spPr>
        <p:txBody>
          <a:bodyPr wrap="square" rtlCol="0">
            <a:spAutoFit/>
          </a:bodyPr>
          <a:lstStyle/>
          <a:p>
            <a:r>
              <a:rPr kumimoji="1" lang="ja-JP" altLang="en-US" sz="2400" dirty="0"/>
              <a:t>マスター側とデバイス側同士が通信可能な状態にするために端末間で　　　相互認証し、関連付けを行う</a:t>
            </a:r>
            <a:endParaRPr kumimoji="1" lang="en-US" altLang="ja-JP" sz="2400" dirty="0"/>
          </a:p>
          <a:p>
            <a:endParaRPr kumimoji="1" lang="ja-JP" altLang="en-US" dirty="0"/>
          </a:p>
        </p:txBody>
      </p:sp>
      <p:pic>
        <p:nvPicPr>
          <p:cNvPr id="9" name="コンテンツ プレースホルダー 8" descr="ダイアグラム, 概略図&#10;&#10;自動的に生成された説明">
            <a:extLst>
              <a:ext uri="{FF2B5EF4-FFF2-40B4-BE49-F238E27FC236}">
                <a16:creationId xmlns:a16="http://schemas.microsoft.com/office/drawing/2014/main" id="{E5F1DC2B-AC81-4A11-9F97-CA7C22CC70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3492" y="2338128"/>
            <a:ext cx="8904792" cy="4770764"/>
          </a:xfrm>
        </p:spPr>
      </p:pic>
    </p:spTree>
    <p:extLst>
      <p:ext uri="{BB962C8B-B14F-4D97-AF65-F5344CB8AC3E}">
        <p14:creationId xmlns:p14="http://schemas.microsoft.com/office/powerpoint/2010/main" val="140707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F76E2-539E-46DE-B790-9F0D0C0F5C91}"/>
              </a:ext>
            </a:extLst>
          </p:cNvPr>
          <p:cNvSpPr>
            <a:spLocks noGrp="1"/>
          </p:cNvSpPr>
          <p:nvPr>
            <p:ph type="title"/>
          </p:nvPr>
        </p:nvSpPr>
        <p:spPr/>
        <p:txBody>
          <a:bodyPr/>
          <a:lstStyle/>
          <a:p>
            <a:r>
              <a:rPr kumimoji="1" lang="ja-JP" altLang="en-US" dirty="0"/>
              <a:t>フェーズ②（</a:t>
            </a:r>
            <a:r>
              <a:rPr kumimoji="1" lang="ja-JP" altLang="en-US"/>
              <a:t>認証ステージ）</a:t>
            </a:r>
            <a:endParaRPr kumimoji="1" lang="ja-JP" altLang="en-US" dirty="0"/>
          </a:p>
        </p:txBody>
      </p:sp>
      <p:sp>
        <p:nvSpPr>
          <p:cNvPr id="3" name="コンテンツ プレースホルダー 2">
            <a:extLst>
              <a:ext uri="{FF2B5EF4-FFF2-40B4-BE49-F238E27FC236}">
                <a16:creationId xmlns:a16="http://schemas.microsoft.com/office/drawing/2014/main" id="{FC324788-67CE-436D-9DD3-D19F183F14A7}"/>
              </a:ext>
            </a:extLst>
          </p:cNvPr>
          <p:cNvSpPr>
            <a:spLocks noGrp="1"/>
          </p:cNvSpPr>
          <p:nvPr>
            <p:ph idx="1"/>
          </p:nvPr>
        </p:nvSpPr>
        <p:spPr>
          <a:xfrm>
            <a:off x="838200" y="1474470"/>
            <a:ext cx="10515600" cy="4702493"/>
          </a:xfrm>
        </p:spPr>
        <p:txBody>
          <a:bodyPr>
            <a:normAutofit/>
          </a:bodyPr>
          <a:lstStyle/>
          <a:p>
            <a:r>
              <a:rPr lang="en-US" altLang="ja-JP" dirty="0"/>
              <a:t>Numeric Comparison</a:t>
            </a:r>
            <a:r>
              <a:rPr lang="ja-JP" altLang="en-US" dirty="0"/>
              <a:t>：マスター側とデバイス側で表示された</a:t>
            </a:r>
            <a:r>
              <a:rPr lang="ja-JP" altLang="en-US"/>
              <a:t>数値を人間の目で同じかどうか比較する</a:t>
            </a:r>
            <a:endParaRPr lang="en-US" altLang="ja-JP" dirty="0"/>
          </a:p>
          <a:p>
            <a:pPr marL="0" indent="0">
              <a:buNone/>
            </a:pPr>
            <a:r>
              <a:rPr lang="ja-JP" altLang="en-US" dirty="0"/>
              <a:t>　例：パソコン（マスター側）とプリンター（デバイス側）</a:t>
            </a:r>
            <a:endParaRPr lang="en-US" altLang="ja-JP" dirty="0"/>
          </a:p>
          <a:p>
            <a:pPr marL="0" indent="0">
              <a:buNone/>
            </a:pPr>
            <a:endParaRPr lang="en-US" altLang="ja-JP" dirty="0"/>
          </a:p>
          <a:p>
            <a:endParaRPr lang="en-US" altLang="ja-JP" dirty="0"/>
          </a:p>
          <a:p>
            <a:r>
              <a:rPr lang="en-US" altLang="ja-JP" dirty="0"/>
              <a:t>Passkey Entry</a:t>
            </a:r>
            <a:r>
              <a:rPr lang="ja-JP" altLang="en-US" dirty="0"/>
              <a:t>：マスター側で表示されたパスキーをデバイスに入力して</a:t>
            </a:r>
            <a:r>
              <a:rPr lang="ja-JP" altLang="en-US"/>
              <a:t>認証する</a:t>
            </a:r>
            <a:endParaRPr lang="en-US" altLang="ja-JP" dirty="0"/>
          </a:p>
          <a:p>
            <a:pPr marL="0" indent="0">
              <a:buNone/>
            </a:pPr>
            <a:r>
              <a:rPr lang="ja-JP" altLang="en-US" dirty="0"/>
              <a:t>　例：テザリング</a:t>
            </a:r>
            <a:r>
              <a:rPr lang="en-US" altLang="ja-JP" dirty="0"/>
              <a:t> </a:t>
            </a:r>
          </a:p>
          <a:p>
            <a:pPr marL="0" indent="0">
              <a:buNone/>
            </a:pPr>
            <a:r>
              <a:rPr lang="ja-JP" altLang="en-US" dirty="0"/>
              <a:t>　　　スマートフォン（マスター側）とパソコン（デバイス側）</a:t>
            </a:r>
            <a:endParaRPr lang="en-US" altLang="ja-JP" dirty="0"/>
          </a:p>
        </p:txBody>
      </p:sp>
    </p:spTree>
    <p:extLst>
      <p:ext uri="{BB962C8B-B14F-4D97-AF65-F5344CB8AC3E}">
        <p14:creationId xmlns:p14="http://schemas.microsoft.com/office/powerpoint/2010/main" val="314429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4A7EA-D360-4B61-A80C-C20BFB993BFB}"/>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408C106F-AD01-4BF6-B45C-6A71297A4511}"/>
              </a:ext>
            </a:extLst>
          </p:cNvPr>
          <p:cNvSpPr>
            <a:spLocks noGrp="1"/>
          </p:cNvSpPr>
          <p:nvPr>
            <p:ph idx="1"/>
          </p:nvPr>
        </p:nvSpPr>
        <p:spPr>
          <a:xfrm>
            <a:off x="838200" y="1825625"/>
            <a:ext cx="10515600" cy="4152265"/>
          </a:xfrm>
        </p:spPr>
        <p:txBody>
          <a:bodyPr>
            <a:normAutofit/>
          </a:bodyPr>
          <a:lstStyle/>
          <a:p>
            <a:r>
              <a:rPr lang="en-US" altLang="ja-JP" dirty="0" err="1"/>
              <a:t>ProVerif</a:t>
            </a:r>
            <a:r>
              <a:rPr lang="ja-JP" altLang="en-US" dirty="0"/>
              <a:t>を用いた</a:t>
            </a:r>
            <a:r>
              <a:rPr lang="en-US" altLang="ja-JP" dirty="0"/>
              <a:t>Bluetooth</a:t>
            </a:r>
            <a:r>
              <a:rPr lang="ja-JP" altLang="en-US" dirty="0"/>
              <a:t>のセキュアシンプルペアリングの 形式的検証</a:t>
            </a:r>
            <a:endParaRPr lang="en-US" altLang="ja-JP" dirty="0"/>
          </a:p>
          <a:p>
            <a:pPr marL="0" indent="0">
              <a:buNone/>
            </a:pPr>
            <a:r>
              <a:rPr kumimoji="1" lang="en-US" altLang="ja-JP" sz="2800" dirty="0"/>
              <a:t>[1]</a:t>
            </a:r>
            <a:r>
              <a:rPr kumimoji="1" lang="ja-JP" altLang="en-US" sz="2800" dirty="0"/>
              <a:t>横村雄太　岩本智裕　新井研一　金子敏信</a:t>
            </a:r>
            <a:endParaRPr kumimoji="1" lang="en-US" altLang="ja-JP" sz="2800" dirty="0"/>
          </a:p>
          <a:p>
            <a:pPr marL="0" indent="0">
              <a:buNone/>
            </a:pPr>
            <a:r>
              <a:rPr lang="ja-JP" altLang="en-US" sz="2800" dirty="0"/>
              <a:t>　　 </a:t>
            </a:r>
            <a:r>
              <a:rPr lang="en-US" altLang="ja-JP" sz="2800" dirty="0"/>
              <a:t>Computer Security Symposium 2013</a:t>
            </a:r>
          </a:p>
          <a:p>
            <a:pPr marL="0" indent="0">
              <a:buNone/>
            </a:pPr>
            <a:r>
              <a:rPr lang="en-US" altLang="ja-JP" sz="2800" dirty="0"/>
              <a:t>      </a:t>
            </a:r>
            <a:r>
              <a:rPr lang="ja-JP" altLang="en-US" sz="2800" dirty="0"/>
              <a:t> </a:t>
            </a:r>
            <a:r>
              <a:rPr lang="en-US" altLang="ja-JP" sz="2800" dirty="0"/>
              <a:t> 21-23 October 2013</a:t>
            </a:r>
          </a:p>
          <a:p>
            <a:pPr marL="0" indent="0">
              <a:buNone/>
            </a:pPr>
            <a:r>
              <a:rPr lang="ja-JP" altLang="en-US" dirty="0"/>
              <a:t>　　</a:t>
            </a:r>
            <a:endParaRPr lang="en-US" altLang="ja-JP" sz="2800" dirty="0"/>
          </a:p>
          <a:p>
            <a:endParaRPr kumimoji="1" lang="ja-JP" altLang="en-US" dirty="0"/>
          </a:p>
        </p:txBody>
      </p:sp>
      <p:sp>
        <p:nvSpPr>
          <p:cNvPr id="5" name="テキスト ボックス 4">
            <a:extLst>
              <a:ext uri="{FF2B5EF4-FFF2-40B4-BE49-F238E27FC236}">
                <a16:creationId xmlns:a16="http://schemas.microsoft.com/office/drawing/2014/main" id="{CB41A4C0-D9A2-4847-9AB9-21A641725E59}"/>
              </a:ext>
            </a:extLst>
          </p:cNvPr>
          <p:cNvSpPr txBox="1"/>
          <p:nvPr/>
        </p:nvSpPr>
        <p:spPr>
          <a:xfrm>
            <a:off x="983782" y="4592895"/>
            <a:ext cx="10370018" cy="1384995"/>
          </a:xfrm>
          <a:prstGeom prst="rect">
            <a:avLst/>
          </a:prstGeom>
          <a:noFill/>
        </p:spPr>
        <p:txBody>
          <a:bodyPr wrap="square" rtlCol="0">
            <a:spAutoFit/>
          </a:bodyPr>
          <a:lstStyle/>
          <a:p>
            <a:r>
              <a:rPr kumimoji="1" lang="en-US" altLang="ja-JP" sz="2800"/>
              <a:t>Yeh</a:t>
            </a:r>
            <a:r>
              <a:rPr kumimoji="1" lang="ja-JP" altLang="en-US" sz="2800"/>
              <a:t>らがオリジナルの改良を行った</a:t>
            </a:r>
            <a:r>
              <a:rPr kumimoji="1" lang="en-US" altLang="ja-JP" sz="2800"/>
              <a:t>Numeric </a:t>
            </a:r>
            <a:r>
              <a:rPr kumimoji="1" lang="en-US" altLang="ja-JP" sz="2800" dirty="0"/>
              <a:t>Comparison</a:t>
            </a:r>
            <a:r>
              <a:rPr kumimoji="1" lang="ja-JP" altLang="en-US" sz="2800" dirty="0"/>
              <a:t>モードを</a:t>
            </a:r>
            <a:r>
              <a:rPr kumimoji="1" lang="en-US" altLang="ja-JP" sz="2800" dirty="0" err="1"/>
              <a:t>ProVerif</a:t>
            </a:r>
            <a:r>
              <a:rPr kumimoji="1" lang="ja-JP" altLang="en-US" sz="2800" dirty="0"/>
              <a:t>を用いて検証</a:t>
            </a:r>
            <a:r>
              <a:rPr kumimoji="1" lang="ja-JP" altLang="en-US" sz="2800"/>
              <a:t>し、なりすましや</a:t>
            </a:r>
            <a:r>
              <a:rPr lang="ja-JP" altLang="en-US" sz="2800"/>
              <a:t>再送</a:t>
            </a:r>
            <a:r>
              <a:rPr kumimoji="1" lang="ja-JP" altLang="en-US" sz="2800"/>
              <a:t>攻撃を発見、　　　　　さらに改良</a:t>
            </a:r>
            <a:r>
              <a:rPr kumimoji="1" lang="ja-JP" altLang="en-US" sz="2800" dirty="0"/>
              <a:t>を行った</a:t>
            </a:r>
            <a:r>
              <a:rPr kumimoji="1" lang="ja-JP" altLang="en-US" sz="2800"/>
              <a:t>結果、</a:t>
            </a:r>
            <a:r>
              <a:rPr lang="ja-JP" altLang="en-US" sz="2800"/>
              <a:t>いずれの</a:t>
            </a:r>
            <a:r>
              <a:rPr kumimoji="1" lang="ja-JP" altLang="en-US" sz="2800"/>
              <a:t>攻撃</a:t>
            </a:r>
            <a:r>
              <a:rPr kumimoji="1" lang="ja-JP" altLang="en-US" sz="2800" dirty="0"/>
              <a:t>も</a:t>
            </a:r>
            <a:r>
              <a:rPr kumimoji="1" lang="ja-JP" altLang="en-US" sz="2800"/>
              <a:t>不可能</a:t>
            </a:r>
            <a:r>
              <a:rPr kumimoji="1" lang="ja-JP" altLang="en-US" sz="2800" dirty="0"/>
              <a:t>となった</a:t>
            </a:r>
          </a:p>
        </p:txBody>
      </p:sp>
    </p:spTree>
    <p:extLst>
      <p:ext uri="{BB962C8B-B14F-4D97-AF65-F5344CB8AC3E}">
        <p14:creationId xmlns:p14="http://schemas.microsoft.com/office/powerpoint/2010/main" val="100756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A9EAA-0D58-4E3C-9F7F-844B01224084}"/>
              </a:ext>
            </a:extLst>
          </p:cNvPr>
          <p:cNvSpPr>
            <a:spLocks noGrp="1"/>
          </p:cNvSpPr>
          <p:nvPr>
            <p:ph type="title"/>
          </p:nvPr>
        </p:nvSpPr>
        <p:spPr/>
        <p:txBody>
          <a:bodyPr/>
          <a:lstStyle/>
          <a:p>
            <a:r>
              <a:rPr kumimoji="1" lang="ja-JP" altLang="en-US"/>
              <a:t>安全性</a:t>
            </a:r>
          </a:p>
        </p:txBody>
      </p:sp>
      <p:graphicFrame>
        <p:nvGraphicFramePr>
          <p:cNvPr id="4" name="表 4">
            <a:extLst>
              <a:ext uri="{FF2B5EF4-FFF2-40B4-BE49-F238E27FC236}">
                <a16:creationId xmlns:a16="http://schemas.microsoft.com/office/drawing/2014/main" id="{34B56024-7040-4E2D-96E2-8FB84363D24C}"/>
              </a:ext>
            </a:extLst>
          </p:cNvPr>
          <p:cNvGraphicFramePr>
            <a:graphicFrameLocks noGrp="1"/>
          </p:cNvGraphicFramePr>
          <p:nvPr>
            <p:ph idx="1"/>
            <p:extLst>
              <p:ext uri="{D42A27DB-BD31-4B8C-83A1-F6EECF244321}">
                <p14:modId xmlns:p14="http://schemas.microsoft.com/office/powerpoint/2010/main" val="4204566560"/>
              </p:ext>
            </p:extLst>
          </p:nvPr>
        </p:nvGraphicFramePr>
        <p:xfrm>
          <a:off x="838200" y="1825624"/>
          <a:ext cx="10515600" cy="4251327"/>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201339476"/>
                    </a:ext>
                  </a:extLst>
                </a:gridCol>
                <a:gridCol w="2628900">
                  <a:extLst>
                    <a:ext uri="{9D8B030D-6E8A-4147-A177-3AD203B41FA5}">
                      <a16:colId xmlns:a16="http://schemas.microsoft.com/office/drawing/2014/main" val="219292122"/>
                    </a:ext>
                  </a:extLst>
                </a:gridCol>
                <a:gridCol w="2628900">
                  <a:extLst>
                    <a:ext uri="{9D8B030D-6E8A-4147-A177-3AD203B41FA5}">
                      <a16:colId xmlns:a16="http://schemas.microsoft.com/office/drawing/2014/main" val="3019091491"/>
                    </a:ext>
                  </a:extLst>
                </a:gridCol>
                <a:gridCol w="2628900">
                  <a:extLst>
                    <a:ext uri="{9D8B030D-6E8A-4147-A177-3AD203B41FA5}">
                      <a16:colId xmlns:a16="http://schemas.microsoft.com/office/drawing/2014/main" val="1139248445"/>
                    </a:ext>
                  </a:extLst>
                </a:gridCol>
              </a:tblGrid>
              <a:tr h="1417109">
                <a:tc>
                  <a:txBody>
                    <a:bodyPr/>
                    <a:lstStyle/>
                    <a:p>
                      <a:pPr algn="ctr"/>
                      <a:r>
                        <a:rPr kumimoji="1" lang="ja-JP" altLang="en-US" sz="3600"/>
                        <a:t>モード</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3600"/>
                        <a:t>オリジナル</a:t>
                      </a:r>
                    </a:p>
                  </a:txBody>
                  <a:tcPr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3600"/>
                        <a:t>改良</a:t>
                      </a:r>
                    </a:p>
                  </a:txBody>
                  <a:tcPr anchor="ct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3600"/>
                        <a:t>さらに改良</a:t>
                      </a:r>
                    </a:p>
                  </a:txBody>
                  <a:tcPr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18281"/>
                  </a:ext>
                </a:extLst>
              </a:tr>
              <a:tr h="1417109">
                <a:tc>
                  <a:txBody>
                    <a:bodyPr/>
                    <a:lstStyle/>
                    <a:p>
                      <a:pPr algn="ctr"/>
                      <a:r>
                        <a:rPr kumimoji="1" lang="en-US" altLang="ja-JP" sz="3200"/>
                        <a:t>Numeric Comparison</a:t>
                      </a:r>
                      <a:endParaRPr kumimoji="1" lang="ja-JP" altLang="en-US" sz="320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c>
                  <a:txBody>
                    <a:bodyPr/>
                    <a:lstStyle/>
                    <a:p>
                      <a:pPr algn="ctr"/>
                      <a:r>
                        <a:rPr kumimoji="1" lang="en-US" altLang="ja-JP" sz="7200"/>
                        <a:t>×</a:t>
                      </a:r>
                      <a:endParaRPr kumimoji="1" lang="ja-JP" altLang="en-US" sz="7200"/>
                    </a:p>
                  </a:txBody>
                  <a:tcPr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pPr algn="ctr"/>
                      <a:r>
                        <a:rPr kumimoji="1" lang="en-US" altLang="ja-JP" sz="7200"/>
                        <a:t>×</a:t>
                      </a:r>
                      <a:endParaRPr kumimoji="1" lang="ja-JP" altLang="en-US" sz="7200"/>
                    </a:p>
                  </a:txBody>
                  <a:tcPr anchor="ctr">
                    <a:lnT w="57150" cap="flat" cmpd="sng" algn="ctr">
                      <a:solidFill>
                        <a:schemeClr val="tx1"/>
                      </a:solidFill>
                      <a:prstDash val="solid"/>
                      <a:round/>
                      <a:headEnd type="none" w="med" len="med"/>
                      <a:tailEnd type="none" w="med" len="med"/>
                    </a:lnT>
                  </a:tcPr>
                </a:tc>
                <a:tc>
                  <a:txBody>
                    <a:bodyPr/>
                    <a:lstStyle/>
                    <a:p>
                      <a:pPr algn="ctr"/>
                      <a:r>
                        <a:rPr kumimoji="1" lang="ja-JP" altLang="en-US" sz="7200"/>
                        <a:t>〇</a:t>
                      </a:r>
                      <a:endParaRPr kumimoji="1" lang="en-US" altLang="ja-JP" sz="7200"/>
                    </a:p>
                  </a:txBody>
                  <a:tcPr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20058520"/>
                  </a:ext>
                </a:extLst>
              </a:tr>
              <a:tr h="1417109">
                <a:tc>
                  <a:txBody>
                    <a:bodyPr/>
                    <a:lstStyle/>
                    <a:p>
                      <a:pPr algn="ctr"/>
                      <a:r>
                        <a:rPr kumimoji="1" lang="en-US" altLang="ja-JP" sz="3200"/>
                        <a:t>Passkey Entry</a:t>
                      </a:r>
                      <a:endParaRPr kumimoji="1" lang="ja-JP" altLang="en-US" sz="320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tc>
                  <a:txBody>
                    <a:bodyPr/>
                    <a:lstStyle/>
                    <a:p>
                      <a:pPr algn="ctr"/>
                      <a:r>
                        <a:rPr kumimoji="1" lang="en-US" altLang="ja-JP" sz="7200"/>
                        <a:t>×</a:t>
                      </a:r>
                      <a:endParaRPr kumimoji="1" lang="ja-JP" altLang="en-US" sz="7200"/>
                    </a:p>
                  </a:txBody>
                  <a:tcPr anchor="ct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tcPr>
                </a:tc>
                <a:tc>
                  <a:txBody>
                    <a:bodyPr/>
                    <a:lstStyle/>
                    <a:p>
                      <a:pPr algn="ctr"/>
                      <a:r>
                        <a:rPr kumimoji="1" lang="ja-JP" altLang="en-US" sz="7200"/>
                        <a:t>？</a:t>
                      </a:r>
                    </a:p>
                  </a:txBody>
                  <a:tcPr anchor="ctr">
                    <a:lnB w="57150" cap="flat" cmpd="sng" algn="ctr">
                      <a:solidFill>
                        <a:schemeClr val="tx1"/>
                      </a:solidFill>
                      <a:prstDash val="solid"/>
                      <a:round/>
                      <a:headEnd type="none" w="med" len="med"/>
                      <a:tailEnd type="none" w="med" len="med"/>
                    </a:lnB>
                  </a:tcPr>
                </a:tc>
                <a:tc>
                  <a:txBody>
                    <a:bodyPr/>
                    <a:lstStyle/>
                    <a:p>
                      <a:pPr algn="ctr"/>
                      <a:endParaRPr kumimoji="1" lang="ja-JP" altLang="en-US" sz="7200"/>
                    </a:p>
                  </a:txBody>
                  <a:tcPr anchor="ct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2041425377"/>
                  </a:ext>
                </a:extLst>
              </a:tr>
            </a:tbl>
          </a:graphicData>
        </a:graphic>
      </p:graphicFrame>
      <p:sp>
        <p:nvSpPr>
          <p:cNvPr id="7" name="正方形/長方形 6">
            <a:extLst>
              <a:ext uri="{FF2B5EF4-FFF2-40B4-BE49-F238E27FC236}">
                <a16:creationId xmlns:a16="http://schemas.microsoft.com/office/drawing/2014/main" id="{B784CE97-6966-433A-92F7-EED043478BB5}"/>
              </a:ext>
            </a:extLst>
          </p:cNvPr>
          <p:cNvSpPr/>
          <p:nvPr/>
        </p:nvSpPr>
        <p:spPr>
          <a:xfrm>
            <a:off x="6096000" y="3276600"/>
            <a:ext cx="2609850" cy="135255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700B73B-10FF-425D-8C3D-583933930A19}"/>
              </a:ext>
            </a:extLst>
          </p:cNvPr>
          <p:cNvSpPr/>
          <p:nvPr/>
        </p:nvSpPr>
        <p:spPr>
          <a:xfrm>
            <a:off x="6096000" y="4676775"/>
            <a:ext cx="2609850" cy="1352550"/>
          </a:xfrm>
          <a:prstGeom prst="rect">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1549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C7350-46C0-48CD-A51A-A5836BDB7DD3}"/>
              </a:ext>
            </a:extLst>
          </p:cNvPr>
          <p:cNvSpPr>
            <a:spLocks noGrp="1"/>
          </p:cNvSpPr>
          <p:nvPr>
            <p:ph type="title"/>
          </p:nvPr>
        </p:nvSpPr>
        <p:spPr>
          <a:xfrm>
            <a:off x="838200" y="36628"/>
            <a:ext cx="10515600" cy="1325563"/>
          </a:xfrm>
        </p:spPr>
        <p:txBody>
          <a:bodyPr/>
          <a:lstStyle/>
          <a:p>
            <a:r>
              <a:rPr lang="ja-JP" altLang="en-US"/>
              <a:t>オリジナルの</a:t>
            </a:r>
            <a:r>
              <a:rPr lang="en-US" altLang="ja-JP"/>
              <a:t>Numeric</a:t>
            </a:r>
            <a:r>
              <a:rPr lang="ja-JP" altLang="en-US"/>
              <a:t> </a:t>
            </a:r>
            <a:r>
              <a:rPr lang="en-US" altLang="ja-JP"/>
              <a:t>Comparison</a:t>
            </a:r>
            <a:r>
              <a:rPr lang="ja-JP" altLang="en-US"/>
              <a:t>モード</a:t>
            </a:r>
            <a:endParaRPr kumimoji="1" lang="ja-JP" altLang="en-US" dirty="0"/>
          </a:p>
        </p:txBody>
      </p:sp>
      <p:cxnSp>
        <p:nvCxnSpPr>
          <p:cNvPr id="5" name="直線コネクタ 4">
            <a:extLst>
              <a:ext uri="{FF2B5EF4-FFF2-40B4-BE49-F238E27FC236}">
                <a16:creationId xmlns:a16="http://schemas.microsoft.com/office/drawing/2014/main" id="{CBD79791-2EAD-48E8-8BD9-D09BA84D6DCC}"/>
              </a:ext>
            </a:extLst>
          </p:cNvPr>
          <p:cNvCxnSpPr>
            <a:cxnSpLocks/>
          </p:cNvCxnSpPr>
          <p:nvPr/>
        </p:nvCxnSpPr>
        <p:spPr>
          <a:xfrm flipH="1">
            <a:off x="2942705" y="1903615"/>
            <a:ext cx="99752" cy="4832465"/>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530B1987-FA8B-4F25-BABF-B7A8062943D2}"/>
              </a:ext>
            </a:extLst>
          </p:cNvPr>
          <p:cNvCxnSpPr>
            <a:cxnSpLocks/>
          </p:cNvCxnSpPr>
          <p:nvPr/>
        </p:nvCxnSpPr>
        <p:spPr>
          <a:xfrm flipH="1">
            <a:off x="9049791" y="1825625"/>
            <a:ext cx="69271" cy="4910455"/>
          </a:xfrm>
          <a:prstGeom prst="line">
            <a:avLst/>
          </a:prstGeom>
          <a:ln w="38100"/>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4D9C8DAA-31D7-4057-AED5-E64BF057B817}"/>
              </a:ext>
            </a:extLst>
          </p:cNvPr>
          <p:cNvSpPr txBox="1"/>
          <p:nvPr/>
        </p:nvSpPr>
        <p:spPr>
          <a:xfrm>
            <a:off x="2331719" y="1388825"/>
            <a:ext cx="1421476" cy="369332"/>
          </a:xfrm>
          <a:prstGeom prst="rect">
            <a:avLst/>
          </a:prstGeom>
          <a:noFill/>
        </p:spPr>
        <p:txBody>
          <a:bodyPr wrap="square" rtlCol="0">
            <a:spAutoFit/>
          </a:bodyPr>
          <a:lstStyle/>
          <a:p>
            <a:r>
              <a:rPr kumimoji="1" lang="ja-JP" altLang="en-US" dirty="0"/>
              <a:t>デバイス</a:t>
            </a:r>
            <a:r>
              <a:rPr kumimoji="1" lang="en-US" altLang="ja-JP" dirty="0"/>
              <a:t>A</a:t>
            </a:r>
            <a:endParaRPr kumimoji="1" lang="ja-JP" altLang="en-US" dirty="0"/>
          </a:p>
        </p:txBody>
      </p:sp>
      <p:sp>
        <p:nvSpPr>
          <p:cNvPr id="12" name="テキスト ボックス 11">
            <a:extLst>
              <a:ext uri="{FF2B5EF4-FFF2-40B4-BE49-F238E27FC236}">
                <a16:creationId xmlns:a16="http://schemas.microsoft.com/office/drawing/2014/main" id="{5ED227E8-2DC5-480B-92E0-29031A04D05A}"/>
              </a:ext>
            </a:extLst>
          </p:cNvPr>
          <p:cNvSpPr txBox="1"/>
          <p:nvPr/>
        </p:nvSpPr>
        <p:spPr>
          <a:xfrm>
            <a:off x="8502534" y="1382414"/>
            <a:ext cx="1421476" cy="369332"/>
          </a:xfrm>
          <a:prstGeom prst="rect">
            <a:avLst/>
          </a:prstGeom>
          <a:noFill/>
        </p:spPr>
        <p:txBody>
          <a:bodyPr wrap="square" rtlCol="0">
            <a:spAutoFit/>
          </a:bodyPr>
          <a:lstStyle/>
          <a:p>
            <a:r>
              <a:rPr kumimoji="1" lang="ja-JP" altLang="en-US" dirty="0"/>
              <a:t>デバイス</a:t>
            </a:r>
            <a:r>
              <a:rPr lang="en-US" altLang="ja-JP" dirty="0"/>
              <a:t>B</a:t>
            </a:r>
            <a:endParaRPr kumimoji="1" lang="ja-JP" altLang="en-US" dirty="0"/>
          </a:p>
        </p:txBody>
      </p:sp>
      <p:sp>
        <p:nvSpPr>
          <p:cNvPr id="13" name="正方形/長方形 12">
            <a:extLst>
              <a:ext uri="{FF2B5EF4-FFF2-40B4-BE49-F238E27FC236}">
                <a16:creationId xmlns:a16="http://schemas.microsoft.com/office/drawing/2014/main" id="{D1050CE8-8C0D-4778-8C37-7DAECC4FE5DF}"/>
              </a:ext>
            </a:extLst>
          </p:cNvPr>
          <p:cNvSpPr/>
          <p:nvPr/>
        </p:nvSpPr>
        <p:spPr>
          <a:xfrm>
            <a:off x="1772341" y="1990913"/>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(SKa,PKa)</a:t>
            </a:r>
            <a:endParaRPr kumimoji="1" lang="ja-JP" altLang="en-US" dirty="0"/>
          </a:p>
        </p:txBody>
      </p:sp>
      <p:sp>
        <p:nvSpPr>
          <p:cNvPr id="17" name="正方形/長方形 16">
            <a:extLst>
              <a:ext uri="{FF2B5EF4-FFF2-40B4-BE49-F238E27FC236}">
                <a16:creationId xmlns:a16="http://schemas.microsoft.com/office/drawing/2014/main" id="{D57DA5D8-2CA6-46E6-8773-95F79990910D}"/>
              </a:ext>
            </a:extLst>
          </p:cNvPr>
          <p:cNvSpPr/>
          <p:nvPr/>
        </p:nvSpPr>
        <p:spPr>
          <a:xfrm>
            <a:off x="8416639" y="1990913"/>
            <a:ext cx="1465812" cy="444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(SKb,PKb)</a:t>
            </a:r>
          </a:p>
        </p:txBody>
      </p:sp>
      <p:sp>
        <p:nvSpPr>
          <p:cNvPr id="19" name="正方形/長方形 18">
            <a:extLst>
              <a:ext uri="{FF2B5EF4-FFF2-40B4-BE49-F238E27FC236}">
                <a16:creationId xmlns:a16="http://schemas.microsoft.com/office/drawing/2014/main" id="{885A8996-ABBF-48CB-A290-2A965CA5E5DE}"/>
              </a:ext>
            </a:extLst>
          </p:cNvPr>
          <p:cNvSpPr/>
          <p:nvPr/>
        </p:nvSpPr>
        <p:spPr>
          <a:xfrm>
            <a:off x="4860517" y="1272530"/>
            <a:ext cx="1659777"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フェーズ１</a:t>
            </a:r>
          </a:p>
        </p:txBody>
      </p:sp>
      <p:cxnSp>
        <p:nvCxnSpPr>
          <p:cNvPr id="21" name="直線矢印コネクタ 20">
            <a:extLst>
              <a:ext uri="{FF2B5EF4-FFF2-40B4-BE49-F238E27FC236}">
                <a16:creationId xmlns:a16="http://schemas.microsoft.com/office/drawing/2014/main" id="{B7A2AF47-ED14-430E-92EF-982D7396D6B2}"/>
              </a:ext>
            </a:extLst>
          </p:cNvPr>
          <p:cNvCxnSpPr/>
          <p:nvPr/>
        </p:nvCxnSpPr>
        <p:spPr>
          <a:xfrm>
            <a:off x="3042457" y="3512128"/>
            <a:ext cx="604196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7D121DC-9510-487F-8788-59B4C6150206}"/>
              </a:ext>
            </a:extLst>
          </p:cNvPr>
          <p:cNvCxnSpPr/>
          <p:nvPr/>
        </p:nvCxnSpPr>
        <p:spPr>
          <a:xfrm flipH="1">
            <a:off x="2992581" y="4438996"/>
            <a:ext cx="60572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839A5067-EA01-404E-969C-7A755A71AB9B}"/>
              </a:ext>
            </a:extLst>
          </p:cNvPr>
          <p:cNvSpPr/>
          <p:nvPr/>
        </p:nvSpPr>
        <p:spPr>
          <a:xfrm>
            <a:off x="4480561" y="2909456"/>
            <a:ext cx="2244436"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A,IOcapA,PKa</a:t>
            </a:r>
            <a:endParaRPr kumimoji="1" lang="ja-JP" altLang="en-US" dirty="0"/>
          </a:p>
        </p:txBody>
      </p:sp>
      <p:sp>
        <p:nvSpPr>
          <p:cNvPr id="25" name="四角形: 角を丸くする 24">
            <a:extLst>
              <a:ext uri="{FF2B5EF4-FFF2-40B4-BE49-F238E27FC236}">
                <a16:creationId xmlns:a16="http://schemas.microsoft.com/office/drawing/2014/main" id="{D01A549B-AC7C-4C45-AE86-F7776BAE5462}"/>
              </a:ext>
            </a:extLst>
          </p:cNvPr>
          <p:cNvSpPr/>
          <p:nvPr/>
        </p:nvSpPr>
        <p:spPr>
          <a:xfrm>
            <a:off x="4500652" y="3881447"/>
            <a:ext cx="2244436"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B</a:t>
            </a:r>
            <a:r>
              <a:rPr kumimoji="1" lang="en-US" altLang="ja-JP" dirty="0"/>
              <a:t>,IOcapB,PKb</a:t>
            </a:r>
            <a:endParaRPr kumimoji="1" lang="ja-JP" altLang="en-US" dirty="0"/>
          </a:p>
        </p:txBody>
      </p:sp>
      <p:sp>
        <p:nvSpPr>
          <p:cNvPr id="27" name="正方形/長方形 26">
            <a:extLst>
              <a:ext uri="{FF2B5EF4-FFF2-40B4-BE49-F238E27FC236}">
                <a16:creationId xmlns:a16="http://schemas.microsoft.com/office/drawing/2014/main" id="{3B190BCB-FB7C-480F-A5E5-AE3254BE3BA1}"/>
              </a:ext>
            </a:extLst>
          </p:cNvPr>
          <p:cNvSpPr/>
          <p:nvPr/>
        </p:nvSpPr>
        <p:spPr>
          <a:xfrm>
            <a:off x="1514697" y="5138447"/>
            <a:ext cx="2955767"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Ka,P</a:t>
            </a:r>
            <a:r>
              <a:rPr lang="en-US" altLang="ja-JP" dirty="0"/>
              <a:t>Kb)</a:t>
            </a:r>
            <a:endParaRPr kumimoji="1" lang="ja-JP" altLang="en-US" dirty="0"/>
          </a:p>
        </p:txBody>
      </p:sp>
      <p:sp>
        <p:nvSpPr>
          <p:cNvPr id="28" name="正方形/長方形 27">
            <a:extLst>
              <a:ext uri="{FF2B5EF4-FFF2-40B4-BE49-F238E27FC236}">
                <a16:creationId xmlns:a16="http://schemas.microsoft.com/office/drawing/2014/main" id="{3D2A60FC-33D7-4815-A83B-0A9FDE462F6F}"/>
              </a:ext>
            </a:extLst>
          </p:cNvPr>
          <p:cNvSpPr/>
          <p:nvPr/>
        </p:nvSpPr>
        <p:spPr>
          <a:xfrm>
            <a:off x="7571907" y="5184767"/>
            <a:ext cx="2955767"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Kb,P</a:t>
            </a:r>
            <a:r>
              <a:rPr lang="en-US" altLang="ja-JP" dirty="0"/>
              <a:t>Ka)</a:t>
            </a:r>
            <a:endParaRPr kumimoji="1" lang="ja-JP" altLang="en-US" dirty="0"/>
          </a:p>
        </p:txBody>
      </p:sp>
      <p:sp>
        <p:nvSpPr>
          <p:cNvPr id="29" name="テキスト ボックス 28">
            <a:extLst>
              <a:ext uri="{FF2B5EF4-FFF2-40B4-BE49-F238E27FC236}">
                <a16:creationId xmlns:a16="http://schemas.microsoft.com/office/drawing/2014/main" id="{119CE837-9436-47C4-B5BC-4438E1235FFD}"/>
              </a:ext>
            </a:extLst>
          </p:cNvPr>
          <p:cNvSpPr txBox="1"/>
          <p:nvPr/>
        </p:nvSpPr>
        <p:spPr>
          <a:xfrm>
            <a:off x="174270" y="3100345"/>
            <a:ext cx="2551611" cy="923330"/>
          </a:xfrm>
          <a:prstGeom prst="rect">
            <a:avLst/>
          </a:prstGeom>
          <a:noFill/>
        </p:spPr>
        <p:txBody>
          <a:bodyPr wrap="square" rtlCol="0">
            <a:spAutoFit/>
          </a:bodyPr>
          <a:lstStyle/>
          <a:p>
            <a:r>
              <a:rPr kumimoji="1" lang="en-US" altLang="ja-JP" dirty="0"/>
              <a:t>A,B : </a:t>
            </a:r>
            <a:r>
              <a:rPr kumimoji="1" lang="en-US" altLang="ja-JP" dirty="0" err="1"/>
              <a:t>BluetoothMAC</a:t>
            </a:r>
            <a:r>
              <a:rPr kumimoji="1" lang="ja-JP" altLang="en-US" dirty="0"/>
              <a:t>値</a:t>
            </a:r>
            <a:endParaRPr kumimoji="1" lang="en-US" altLang="ja-JP" dirty="0"/>
          </a:p>
          <a:p>
            <a:r>
              <a:rPr lang="en-US" altLang="ja-JP" dirty="0" err="1"/>
              <a:t>IOcap</a:t>
            </a:r>
            <a:r>
              <a:rPr lang="en-US" altLang="ja-JP" dirty="0"/>
              <a:t> : I/O</a:t>
            </a:r>
            <a:r>
              <a:rPr lang="ja-JP" altLang="en-US" dirty="0"/>
              <a:t>情報</a:t>
            </a:r>
            <a:endParaRPr lang="en-US" altLang="ja-JP" dirty="0"/>
          </a:p>
          <a:p>
            <a:endParaRPr kumimoji="1" lang="ja-JP" altLang="en-US" dirty="0"/>
          </a:p>
        </p:txBody>
      </p:sp>
      <p:sp>
        <p:nvSpPr>
          <p:cNvPr id="18" name="正方形/長方形 17">
            <a:extLst>
              <a:ext uri="{FF2B5EF4-FFF2-40B4-BE49-F238E27FC236}">
                <a16:creationId xmlns:a16="http://schemas.microsoft.com/office/drawing/2014/main" id="{866395E9-D35F-4362-A1C8-7EA6D1D852D2}"/>
              </a:ext>
            </a:extLst>
          </p:cNvPr>
          <p:cNvSpPr/>
          <p:nvPr/>
        </p:nvSpPr>
        <p:spPr>
          <a:xfrm>
            <a:off x="7848946" y="1915291"/>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(SKb,PKb)</a:t>
            </a:r>
            <a:endParaRPr kumimoji="1" lang="ja-JP" altLang="en-US" dirty="0"/>
          </a:p>
        </p:txBody>
      </p:sp>
    </p:spTree>
    <p:extLst>
      <p:ext uri="{BB962C8B-B14F-4D97-AF65-F5344CB8AC3E}">
        <p14:creationId xmlns:p14="http://schemas.microsoft.com/office/powerpoint/2010/main" val="38245915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18166</TotalTime>
  <Words>1930</Words>
  <Application>Microsoft Office PowerPoint</Application>
  <PresentationFormat>ワイド画面</PresentationFormat>
  <Paragraphs>190</Paragraphs>
  <Slides>18</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ＭＳ 明朝</vt:lpstr>
      <vt:lpstr>游ゴシック</vt:lpstr>
      <vt:lpstr>游ゴシック Light</vt:lpstr>
      <vt:lpstr>Arial</vt:lpstr>
      <vt:lpstr>Century</vt:lpstr>
      <vt:lpstr>Office テーマ</vt:lpstr>
      <vt:lpstr>ProVerifを用いたBluetoothの安全性解析:Passkey Entryモードの検証に向けて</vt:lpstr>
      <vt:lpstr>研究背景</vt:lpstr>
      <vt:lpstr>ProVerif</vt:lpstr>
      <vt:lpstr>研究目的</vt:lpstr>
      <vt:lpstr>セキュアシンプルペアリング（SSP）</vt:lpstr>
      <vt:lpstr>フェーズ②（認証ステージ）</vt:lpstr>
      <vt:lpstr>関連研究</vt:lpstr>
      <vt:lpstr>安全性</vt:lpstr>
      <vt:lpstr>オリジナルのNumeric Comparisonモード</vt:lpstr>
      <vt:lpstr>オリジナルのNumeric Comparisonモード</vt:lpstr>
      <vt:lpstr>オリジナルの脆弱性</vt:lpstr>
      <vt:lpstr>YehらのNumeric Comparisonモード</vt:lpstr>
      <vt:lpstr>形式化</vt:lpstr>
      <vt:lpstr>形式化</vt:lpstr>
      <vt:lpstr>結果</vt:lpstr>
      <vt:lpstr>Passkey Entryモードへの見通し</vt:lpstr>
      <vt:lpstr>まとめと今後の課題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ProVerifを用いたBluetoothの安全性解析:Passkey Entryモードの検証に向けて</dc:title>
  <dc:creator>河合 悠斗</dc:creator>
  <cp:lastModifiedBy>河合 悠斗</cp:lastModifiedBy>
  <cp:revision>38</cp:revision>
  <dcterms:created xsi:type="dcterms:W3CDTF">2022-01-05T09:23:37Z</dcterms:created>
  <dcterms:modified xsi:type="dcterms:W3CDTF">2022-02-03T13:24:58Z</dcterms:modified>
</cp:coreProperties>
</file>