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J ONLYONE NEW 제목 Bold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J ONLYONE NEW 제목 Bold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J ONLYONE NEW 제목 Bold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J ONLYONE NEW 제목 Bold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J ONLYONE NEW 제목 Bold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J ONLYONE NEW 제목 Bold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J ONLYONE NEW 제목 Bold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J ONLYONE NEW 제목 Bold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J ONLYONE NEW 제목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J ONLYONE NEW title Bold"/>
          <a:ea typeface="CJ ONLYONE NEW title Bold"/>
          <a:cs typeface="CJ ONLYONE NEW title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J ONLYONE NEW title Bold"/>
          <a:ea typeface="CJ ONLYONE NEW title Bold"/>
          <a:cs typeface="CJ ONLYONE NEW title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J ONLYONE NEW title Bold"/>
          <a:ea typeface="CJ ONLYONE NEW title Bold"/>
          <a:cs typeface="CJ ONLYONE NEW title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J ONLYONE NEW title Bold"/>
          <a:ea typeface="CJ ONLYONE NEW title Bold"/>
          <a:cs typeface="CJ ONLYONE NEW title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J ONLYONE NEW title Bold"/>
          <a:ea typeface="CJ ONLYONE NEW title Bold"/>
          <a:cs typeface="CJ ONLYONE NEW title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10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0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FFFFFF"/>
                </a:solidFill>
                <a:latin typeface="CJ ONLYONE NEW 본문 Regular"/>
              </a:rPr>
              <a:t>내 취향/라이프스타일에 맞는 제품/서비스가 있다</a:t>
            </a:r>
          </a:p>
        </c:rich>
      </c:tx>
      <c:layout>
        <c:manualLayout>
          <c:xMode val="edge"/>
          <c:yMode val="edge"/>
          <c:x val="0"/>
          <c:y val="0"/>
          <c:w val="1"/>
          <c:h val="0.14888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03218"/>
          <c:y val="0.148887"/>
          <c:w val="0.904678"/>
          <c:h val="0.742046"/>
        </c:manualLayout>
      </c:layout>
      <c:barChart>
        <c:barDir val="col"/>
        <c:grouping val="clustered"/>
        <c:varyColors val="0"/>
        <c:ser>
          <c:idx val="0"/>
          <c:order val="0"/>
          <c:tx>
            <c:v>계열 2</c:v>
          </c:tx>
          <c:spPr>
            <a:gradFill flip="none" rotWithShape="1">
              <a:gsLst>
                <a:gs pos="0">
                  <a:srgbClr val="FF9700">
                    <a:alpha val="0"/>
                  </a:srgbClr>
                </a:gs>
                <a:gs pos="100000">
                  <a:srgbClr val="FF9700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spPr>
              <a:gradFill flip="none" rotWithShape="1">
                <a:gsLst>
                  <a:gs pos="0">
                    <a:srgbClr val="FF9700">
                      <a:alpha val="0"/>
                    </a:srgbClr>
                  </a:gs>
                  <a:gs pos="100000">
                    <a:srgbClr val="FF97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spPr>
              <a:gradFill flip="none" rotWithShape="1">
                <a:gsLst>
                  <a:gs pos="0">
                    <a:srgbClr val="C8C8C8">
                      <a:alpha val="0"/>
                    </a:srgbClr>
                  </a:gs>
                  <a:gs pos="100000">
                    <a:srgbClr val="C8C8C8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spPr>
              <a:gradFill flip="none" rotWithShape="1">
                <a:gsLst>
                  <a:gs pos="0">
                    <a:srgbClr val="C8C8C8">
                      <a:alpha val="0"/>
                    </a:srgbClr>
                  </a:gs>
                  <a:gs pos="100000">
                    <a:srgbClr val="C8C8C8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spPr>
              <a:gradFill flip="none" rotWithShape="1">
                <a:gsLst>
                  <a:gs pos="0">
                    <a:srgbClr val="C8C8C8">
                      <a:alpha val="0"/>
                    </a:srgbClr>
                  </a:gs>
                  <a:gs pos="100000">
                    <a:srgbClr val="C8C8C8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4"/>
              <c:pt idx="0">
                <c:v>항목 1</c:v>
              </c:pt>
              <c:pt idx="1">
                <c:v>항목 2</c:v>
              </c:pt>
              <c:pt idx="2">
                <c:v>항목 3</c:v>
              </c:pt>
              <c:pt idx="3">
                <c:v>항목 4</c:v>
              </c:pt>
            </c:strLit>
          </c:cat>
          <c:val>
            <c:numLit>
              <c:ptCount val="4"/>
              <c:pt idx="0">
                <c:v>2.400000</c:v>
              </c:pt>
              <c:pt idx="1">
                <c:v>4.400000</c:v>
              </c:pt>
              <c:pt idx="2">
                <c:v>1.800000</c:v>
              </c:pt>
              <c:pt idx="3">
                <c:v>2.800000</c:v>
              </c:pt>
            </c:numLit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FFFFFF"/>
                </a:solidFill>
                <a:latin typeface="CJ ONLYONE NEW 제목 Bol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J ONLYONE NEW 제목 Bold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55038"/>
          <c:y val="0.953476"/>
          <c:w val="0.742532"/>
          <c:h val="0.046524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FFFFFF"/>
              </a:solidFill>
              <a:latin typeface="CJ ONLYONE NEW 본문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000000"/>
                </a:solidFill>
                <a:latin typeface="CJ ONLYONE NEW 본문 Regular"/>
              </a:rPr>
              <a:t>신뢰가 간다/믿을 수 있다</a:t>
            </a:r>
          </a:p>
        </c:rich>
      </c:tx>
      <c:layout>
        <c:manualLayout>
          <c:xMode val="edge"/>
          <c:yMode val="edge"/>
          <c:x val="0.188125"/>
          <c:y val="0"/>
          <c:w val="0.606385"/>
          <c:h val="0.08843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82392"/>
          <c:y val="0.088438"/>
          <c:w val="0.878302"/>
          <c:h val="0.7090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항목1</c:v>
                </c:pt>
              </c:strCache>
            </c:strRef>
          </c:tx>
          <c:spPr>
            <a:noFill/>
            <a:ln w="38100" cap="rnd">
              <a:solidFill>
                <a:srgbClr val="0070D4"/>
              </a:solidFill>
              <a:prstDash val="solid"/>
              <a:round/>
            </a:ln>
            <a:effectLst/>
          </c:spPr>
          <c:marker>
            <c:symbol val="none"/>
            <c:size val="6"/>
            <c:spPr>
              <a:noFill/>
              <a:ln w="38100" cap="rnd">
                <a:solidFill>
                  <a:srgbClr val="0070D4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항목2</c:v>
                </c:pt>
              </c:strCache>
            </c:strRef>
          </c:tx>
          <c:spPr>
            <a:noFill/>
            <a:ln w="38100" cap="rnd">
              <a:solidFill>
                <a:srgbClr val="FF9700"/>
              </a:solidFill>
              <a:prstDash val="solid"/>
              <a:round/>
            </a:ln>
            <a:effectLst/>
          </c:spPr>
          <c:marker>
            <c:symbol val="none"/>
            <c:size val="6"/>
            <c:spPr>
              <a:noFill/>
              <a:ln w="38100" cap="rnd">
                <a:solidFill>
                  <a:srgbClr val="FF9700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CJ</c:v>
                </c:pt>
              </c:strCache>
            </c:strRef>
          </c:tx>
          <c:spPr>
            <a:noFill/>
            <a:ln w="38100" cap="rnd">
              <a:solidFill>
                <a:srgbClr val="EF151E"/>
              </a:solidFill>
              <a:prstDash val="solid"/>
              <a:round/>
            </a:ln>
            <a:effectLst/>
          </c:spPr>
          <c:marker>
            <c:symbol val="none"/>
            <c:size val="6"/>
            <c:spPr>
              <a:noFill/>
              <a:ln w="38100" cap="rnd">
                <a:solidFill>
                  <a:srgbClr val="EF151E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1.000000</c:v>
                </c:pt>
                <c:pt idx="1">
                  <c:v>1.500000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9525" cap="rnd">
            <a:solidFill>
              <a:srgbClr val="0082CC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000000"/>
                </a:solidFill>
                <a:latin typeface="CJ ONLYONE NEW 본문 Regula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9525" cap="rnd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000000"/>
                </a:solidFill>
                <a:latin typeface="CJ ONLYONE NEW 제목 Bold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9525" cap="rnd">
          <a:solidFill>
            <a:srgbClr val="0082CC"/>
          </a:solidFill>
          <a:prstDash val="solid"/>
          <a:round/>
        </a:ln>
        <a:effectLst/>
      </c:spPr>
    </c:plotArea>
    <c:legend>
      <c:legendPos val="b"/>
      <c:layout>
        <c:manualLayout>
          <c:xMode val="edge"/>
          <c:yMode val="edge"/>
          <c:x val="0.718497"/>
          <c:y val="0.885848"/>
          <c:w val="0.281503"/>
          <c:h val="0.11415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000000"/>
              </a:solidFill>
              <a:latin typeface="CJ ONLYONE NEW 본문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FFFFFF"/>
                </a:solidFill>
                <a:latin typeface="CJ ONLYONE NEW 본문 Regular"/>
              </a:rPr>
              <a:t>신뢰가 간다/믿을 수 있다</a:t>
            </a:r>
          </a:p>
        </c:rich>
      </c:tx>
      <c:layout>
        <c:manualLayout>
          <c:xMode val="edge"/>
          <c:yMode val="edge"/>
          <c:x val="0.188125"/>
          <c:y val="0"/>
          <c:w val="0.606385"/>
          <c:h val="0.088208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82392"/>
          <c:y val="0.0882081"/>
          <c:w val="0.878302"/>
          <c:h val="0.7071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항목1</c:v>
                </c:pt>
              </c:strCache>
            </c:strRef>
          </c:tx>
          <c:spPr>
            <a:noFill/>
            <a:ln w="38100" cap="rnd">
              <a:solidFill>
                <a:srgbClr val="0070D4"/>
              </a:solidFill>
              <a:prstDash val="solid"/>
              <a:round/>
            </a:ln>
            <a:effectLst/>
          </c:spPr>
          <c:marker>
            <c:symbol val="none"/>
            <c:size val="6"/>
            <c:spPr>
              <a:noFill/>
              <a:ln w="38100" cap="rnd">
                <a:solidFill>
                  <a:srgbClr val="0070D4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CJ ONLYONE NEW 제목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항목2</c:v>
                </c:pt>
              </c:strCache>
            </c:strRef>
          </c:tx>
          <c:spPr>
            <a:noFill/>
            <a:ln w="38100" cap="rnd">
              <a:solidFill>
                <a:srgbClr val="FF9700"/>
              </a:solidFill>
              <a:prstDash val="solid"/>
              <a:round/>
            </a:ln>
            <a:effectLst/>
          </c:spPr>
          <c:marker>
            <c:symbol val="none"/>
            <c:size val="6"/>
            <c:spPr>
              <a:noFill/>
              <a:ln w="38100" cap="rnd">
                <a:solidFill>
                  <a:srgbClr val="FF9700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CJ ONLYONE NEW 제목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CJ</c:v>
                </c:pt>
              </c:strCache>
            </c:strRef>
          </c:tx>
          <c:spPr>
            <a:noFill/>
            <a:ln w="38100" cap="rnd">
              <a:solidFill>
                <a:srgbClr val="EF151E"/>
              </a:solidFill>
              <a:prstDash val="solid"/>
              <a:round/>
            </a:ln>
            <a:effectLst/>
          </c:spPr>
          <c:marker>
            <c:symbol val="none"/>
            <c:size val="6"/>
            <c:spPr>
              <a:noFill/>
              <a:ln w="38100" cap="rnd">
                <a:solidFill>
                  <a:srgbClr val="EF151E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CJ ONLYONE NEW 제목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1.000000</c:v>
                </c:pt>
                <c:pt idx="1">
                  <c:v>1.500000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9525" cap="rnd">
            <a:solidFill>
              <a:srgbClr val="0082CC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FFFFFF"/>
                </a:solidFill>
                <a:latin typeface="CJ ONLYONE NEW 제목 Bol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9525" cap="rnd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FFFFFF"/>
                </a:solidFill>
                <a:latin typeface="CJ ONLYONE NEW 제목 Bold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9525" cap="rnd">
          <a:solidFill>
            <a:srgbClr val="0082CC"/>
          </a:solidFill>
          <a:prstDash val="solid"/>
          <a:round/>
        </a:ln>
        <a:effectLst/>
      </c:spPr>
    </c:plotArea>
    <c:legend>
      <c:legendPos val="b"/>
      <c:layout>
        <c:manualLayout>
          <c:xMode val="edge"/>
          <c:yMode val="edge"/>
          <c:x val="0.718497"/>
          <c:y val="0.883513"/>
          <c:w val="0.281503"/>
          <c:h val="0.11648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FFFFFF"/>
              </a:solidFill>
              <a:latin typeface="CJ ONLYONE NEW 제목 Bold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000000"/>
                </a:solidFill>
                <a:latin typeface="CJ ONLYONE NEW 본문 Regular"/>
              </a:rPr>
              <a:t>내 취향/라이프스타일에 맞는 제품/서비스가 있다</a:t>
            </a:r>
          </a:p>
        </c:rich>
      </c:tx>
      <c:layout>
        <c:manualLayout>
          <c:xMode val="edge"/>
          <c:yMode val="edge"/>
          <c:x val="0"/>
          <c:y val="0"/>
          <c:w val="1"/>
          <c:h val="0.14888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03218"/>
          <c:y val="0.148887"/>
          <c:w val="0.904678"/>
          <c:h val="0.742046"/>
        </c:manualLayout>
      </c:layout>
      <c:barChart>
        <c:barDir val="col"/>
        <c:grouping val="clustered"/>
        <c:varyColors val="0"/>
        <c:ser>
          <c:idx val="0"/>
          <c:order val="0"/>
          <c:tx>
            <c:v>계열 2</c:v>
          </c:tx>
          <c:spPr>
            <a:gradFill flip="none" rotWithShape="1">
              <a:gsLst>
                <a:gs pos="0">
                  <a:srgbClr val="FF9700">
                    <a:alpha val="0"/>
                  </a:srgbClr>
                </a:gs>
                <a:gs pos="100000">
                  <a:srgbClr val="FF9700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spPr>
              <a:gradFill flip="none" rotWithShape="1">
                <a:gsLst>
                  <a:gs pos="0">
                    <a:srgbClr val="FF9700">
                      <a:alpha val="0"/>
                    </a:srgbClr>
                  </a:gs>
                  <a:gs pos="100000">
                    <a:srgbClr val="FF97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spPr>
              <a:gradFill flip="none" rotWithShape="1">
                <a:gsLst>
                  <a:gs pos="0">
                    <a:srgbClr val="C8C8C8">
                      <a:alpha val="0"/>
                    </a:srgbClr>
                  </a:gs>
                  <a:gs pos="100000">
                    <a:srgbClr val="C8C8C8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spPr>
              <a:gradFill flip="none" rotWithShape="1">
                <a:gsLst>
                  <a:gs pos="0">
                    <a:srgbClr val="C8C8C8">
                      <a:alpha val="0"/>
                    </a:srgbClr>
                  </a:gs>
                  <a:gs pos="100000">
                    <a:srgbClr val="C8C8C8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spPr>
              <a:gradFill flip="none" rotWithShape="1">
                <a:gsLst>
                  <a:gs pos="0">
                    <a:srgbClr val="C8C8C8">
                      <a:alpha val="0"/>
                    </a:srgbClr>
                  </a:gs>
                  <a:gs pos="100000">
                    <a:srgbClr val="C8C8C8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4"/>
              <c:pt idx="0">
                <c:v>항목 1</c:v>
              </c:pt>
              <c:pt idx="1">
                <c:v>항목 2</c:v>
              </c:pt>
              <c:pt idx="2">
                <c:v>항목 3</c:v>
              </c:pt>
              <c:pt idx="3">
                <c:v>항목 4</c:v>
              </c:pt>
            </c:strLit>
          </c:cat>
          <c:val>
            <c:numLit>
              <c:ptCount val="4"/>
              <c:pt idx="0">
                <c:v>2.400000</c:v>
              </c:pt>
              <c:pt idx="1">
                <c:v>4.400000</c:v>
              </c:pt>
              <c:pt idx="2">
                <c:v>1.800000</c:v>
              </c:pt>
              <c:pt idx="3">
                <c:v>2.800000</c:v>
              </c:pt>
            </c:numLit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000000"/>
                </a:solidFill>
                <a:latin typeface="CJ ONLYONE NEW 제목 Bol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000000"/>
                </a:solidFill>
                <a:latin typeface="CJ ONLYONE NEW 제목 Bold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55038"/>
          <c:y val="0.953476"/>
          <c:w val="0.742532"/>
          <c:h val="0.046524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000000"/>
              </a:solidFill>
              <a:latin typeface="CJ ONLYONE NEW 본문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000000"/>
                </a:solidFill>
                <a:latin typeface="CJ ONLYONE NEW 본문 Regular"/>
              </a:rPr>
              <a:t>신뢰가 간다/믿을 수 있다</a:t>
            </a:r>
          </a:p>
        </c:rich>
      </c:tx>
      <c:layout>
        <c:manualLayout>
          <c:xMode val="edge"/>
          <c:yMode val="edge"/>
          <c:x val="0.188125"/>
          <c:y val="0"/>
          <c:w val="0.606385"/>
          <c:h val="0.08843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82392"/>
          <c:y val="0.088438"/>
          <c:w val="0.878302"/>
          <c:h val="0.7090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항목1</c:v>
                </c:pt>
              </c:strCache>
            </c:strRef>
          </c:tx>
          <c:spPr>
            <a:noFill/>
            <a:ln w="38100" cap="rnd">
              <a:solidFill>
                <a:srgbClr val="0070D4"/>
              </a:solidFill>
              <a:prstDash val="solid"/>
              <a:round/>
            </a:ln>
            <a:effectLst/>
          </c:spPr>
          <c:marker>
            <c:symbol val="none"/>
            <c:size val="6"/>
            <c:spPr>
              <a:noFill/>
              <a:ln w="38100" cap="rnd">
                <a:solidFill>
                  <a:srgbClr val="0070D4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항목2</c:v>
                </c:pt>
              </c:strCache>
            </c:strRef>
          </c:tx>
          <c:spPr>
            <a:noFill/>
            <a:ln w="38100" cap="rnd">
              <a:solidFill>
                <a:srgbClr val="FF9700"/>
              </a:solidFill>
              <a:prstDash val="solid"/>
              <a:round/>
            </a:ln>
            <a:effectLst/>
          </c:spPr>
          <c:marker>
            <c:symbol val="none"/>
            <c:size val="6"/>
            <c:spPr>
              <a:noFill/>
              <a:ln w="38100" cap="rnd">
                <a:solidFill>
                  <a:srgbClr val="FF9700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CJ</c:v>
                </c:pt>
              </c:strCache>
            </c:strRef>
          </c:tx>
          <c:spPr>
            <a:noFill/>
            <a:ln w="38100" cap="rnd">
              <a:solidFill>
                <a:srgbClr val="EF151E"/>
              </a:solidFill>
              <a:prstDash val="solid"/>
              <a:round/>
            </a:ln>
            <a:effectLst/>
          </c:spPr>
          <c:marker>
            <c:symbol val="none"/>
            <c:size val="6"/>
            <c:spPr>
              <a:noFill/>
              <a:ln w="38100" cap="rnd">
                <a:solidFill>
                  <a:srgbClr val="EF151E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1.000000</c:v>
                </c:pt>
                <c:pt idx="1">
                  <c:v>1.500000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9525" cap="rnd">
            <a:solidFill>
              <a:srgbClr val="0082CC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000000"/>
                </a:solidFill>
                <a:latin typeface="CJ ONLYONE NEW 본문 Regula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9525" cap="rnd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000000"/>
                </a:solidFill>
                <a:latin typeface="CJ ONLYONE NEW 제목 Bold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9525" cap="rnd">
          <a:solidFill>
            <a:srgbClr val="0082CC"/>
          </a:solidFill>
          <a:prstDash val="solid"/>
          <a:round/>
        </a:ln>
        <a:effectLst/>
      </c:spPr>
    </c:plotArea>
    <c:legend>
      <c:legendPos val="b"/>
      <c:layout>
        <c:manualLayout>
          <c:xMode val="edge"/>
          <c:yMode val="edge"/>
          <c:x val="0.718497"/>
          <c:y val="0.885848"/>
          <c:w val="0.281503"/>
          <c:h val="0.11415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000000"/>
              </a:solidFill>
              <a:latin typeface="CJ ONLYONE NEW 본문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FFFFFF"/>
                </a:solidFill>
                <a:latin typeface="CJ ONLYONE NEW 본문 Regular"/>
              </a:rPr>
              <a:t>차트 제목</a:t>
            </a:r>
          </a:p>
        </c:rich>
      </c:tx>
      <c:layout>
        <c:manualLayout>
          <c:xMode val="edge"/>
          <c:yMode val="edge"/>
          <c:x val="0.385386"/>
          <c:y val="0"/>
          <c:w val="0.229229"/>
          <c:h val="0.095567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65008"/>
          <c:y val="0.0955674"/>
          <c:w val="0.898499"/>
          <c:h val="0.7893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96C8EB"/>
                </a:gs>
                <a:gs pos="50000">
                  <a:srgbClr val="006ECD"/>
                </a:gs>
                <a:gs pos="100000">
                  <a:srgbClr val="00458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flip="none" rotWithShape="1">
              <a:gsLst>
                <a:gs pos="0">
                  <a:srgbClr val="FAE17D"/>
                </a:gs>
                <a:gs pos="50000">
                  <a:srgbClr val="FF9700"/>
                </a:gs>
                <a:gs pos="100000">
                  <a:srgbClr val="B97728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flip="none" rotWithShape="1">
              <a:gsLst>
                <a:gs pos="0">
                  <a:srgbClr val="FF9BA0"/>
                </a:gs>
                <a:gs pos="50000">
                  <a:srgbClr val="EF151E"/>
                </a:gs>
                <a:gs pos="100000">
                  <a:srgbClr val="AA182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</c:ser>
        <c:gapWidth val="20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FFFFFF"/>
                </a:solidFill>
                <a:latin typeface="CJ ONLYONE NEW 제목 Bol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J ONLYONE NEW 제목 Bold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35366"/>
          <c:y val="0.951344"/>
          <c:w val="0.589382"/>
          <c:h val="0.048655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FFFFFF"/>
              </a:solidFill>
              <a:latin typeface="CJ ONLYONE NEW 본문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FFFFFF"/>
                </a:solidFill>
                <a:latin typeface="CJ ONLYONE NEW 본문 Regular"/>
              </a:rPr>
              <a:t>판매 실적</a:t>
            </a:r>
          </a:p>
        </c:rich>
      </c:tx>
      <c:layout>
        <c:manualLayout>
          <c:xMode val="edge"/>
          <c:yMode val="edge"/>
          <c:x val="0.378055"/>
          <c:y val="0"/>
          <c:w val="0.243889"/>
          <c:h val="0.095930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0959309"/>
          <c:w val="0.99"/>
          <c:h val="0.779012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판매</c:v>
                </c:pt>
              </c:strCache>
            </c:strRef>
          </c:tx>
          <c:spPr>
            <a:gradFill flip="none" rotWithShape="1">
              <a:gsLst>
                <a:gs pos="0">
                  <a:srgbClr val="96C8EB"/>
                </a:gs>
                <a:gs pos="50000">
                  <a:srgbClr val="0070D4"/>
                </a:gs>
                <a:gs pos="100000">
                  <a:srgbClr val="004581"/>
                </a:gs>
              </a:gsLst>
              <a:path path="circle">
                <a:fillToRect l="62278" t="119636" r="37721" b="-19636"/>
              </a:path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rgbClr val="96C8EB"/>
                  </a:gs>
                  <a:gs pos="50000">
                    <a:srgbClr val="0070D4"/>
                  </a:gs>
                  <a:gs pos="100000">
                    <a:srgbClr val="004581"/>
                  </a:gs>
                </a:gsLst>
                <a:path path="circle">
                  <a:fillToRect l="62278" t="119636" r="37721" b="-19636"/>
                </a:path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FAE17D"/>
                  </a:gs>
                  <a:gs pos="50000">
                    <a:srgbClr val="FF9700"/>
                  </a:gs>
                  <a:gs pos="100000">
                    <a:srgbClr val="B97728"/>
                  </a:gs>
                </a:gsLst>
                <a:path path="circle">
                  <a:fillToRect l="62278" t="119636" r="37721" b="-19636"/>
                </a:path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rgbClr val="FF9BA0"/>
                  </a:gs>
                  <a:gs pos="50000">
                    <a:srgbClr val="EF151E"/>
                  </a:gs>
                  <a:gs pos="100000">
                    <a:srgbClr val="AA182C"/>
                  </a:gs>
                </a:gsLst>
                <a:path path="circle">
                  <a:fillToRect l="62278" t="119636" r="37721" b="-19636"/>
                </a:path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rgbClr val="E5EDEB"/>
                  </a:gs>
                  <a:gs pos="50000">
                    <a:srgbClr val="C8C8C8"/>
                  </a:gs>
                  <a:gs pos="100000">
                    <a:srgbClr val="76777A"/>
                  </a:gs>
                </a:gsLst>
                <a:path path="circle">
                  <a:fillToRect l="62278" t="119636" r="37721" b="-19636"/>
                </a:path>
              </a:gra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gradFill flip="none" rotWithShape="1">
                <a:gsLst>
                  <a:gs pos="0">
                    <a:srgbClr val="5EB3E4"/>
                  </a:gs>
                  <a:gs pos="74000">
                    <a:srgbClr val="0082CC"/>
                  </a:gs>
                  <a:gs pos="83000">
                    <a:srgbClr val="0082CC"/>
                  </a:gs>
                  <a:gs pos="100000">
                    <a:srgbClr val="005677"/>
                  </a:gs>
                </a:gsLst>
                <a:path path="circle">
                  <a:fillToRect l="62278" t="119636" r="37721" b="-19636"/>
                </a:path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407584"/>
          <c:y val="0.949839"/>
          <c:w val="0.918483"/>
          <c:h val="0.050160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FFFFFF"/>
              </a:solidFill>
              <a:latin typeface="CJ ONLYONE NEW 본문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FFFFFF"/>
                </a:solidFill>
                <a:latin typeface="CJ ONLYONE NEW 본문 Regular"/>
              </a:rPr>
              <a:t>판매 실적</a:t>
            </a:r>
          </a:p>
        </c:rich>
      </c:tx>
      <c:layout>
        <c:manualLayout>
          <c:xMode val="edge"/>
          <c:yMode val="edge"/>
          <c:x val="0.378055"/>
          <c:y val="0"/>
          <c:w val="0.243889"/>
          <c:h val="0.095930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0959309"/>
          <c:w val="0.99"/>
          <c:h val="0.779012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판매</c:v>
                </c:pt>
              </c:strCache>
            </c:strRef>
          </c:tx>
          <c:spPr>
            <a:gradFill flip="none" rotWithShape="1">
              <a:gsLst>
                <a:gs pos="0">
                  <a:srgbClr val="006ECD">
                    <a:alpha val="0"/>
                  </a:srgbClr>
                </a:gs>
                <a:gs pos="50000">
                  <a:srgbClr val="006ECD">
                    <a:alpha val="70000"/>
                  </a:srgbClr>
                </a:gs>
                <a:gs pos="100000">
                  <a:srgbClr val="006ECD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rgbClr val="006ECD">
                      <a:alpha val="0"/>
                    </a:srgbClr>
                  </a:gs>
                  <a:gs pos="50000">
                    <a:srgbClr val="006ECD">
                      <a:alpha val="70000"/>
                    </a:srgbClr>
                  </a:gs>
                  <a:gs pos="100000">
                    <a:srgbClr val="006EC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FF9700"/>
                  </a:gs>
                  <a:gs pos="50000">
                    <a:srgbClr val="FF9700">
                      <a:alpha val="70000"/>
                    </a:srgbClr>
                  </a:gs>
                  <a:gs pos="100000">
                    <a:srgbClr val="FF9700">
                      <a:alpha val="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rgbClr val="EF151E"/>
                  </a:gs>
                  <a:gs pos="50000">
                    <a:srgbClr val="EF151E">
                      <a:alpha val="70000"/>
                    </a:srgbClr>
                  </a:gs>
                  <a:gs pos="100000">
                    <a:srgbClr val="EF151E">
                      <a:alpha val="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rgbClr val="C8C8C8"/>
                  </a:gs>
                  <a:gs pos="50000">
                    <a:srgbClr val="C8C8C8">
                      <a:alpha val="70000"/>
                    </a:srgbClr>
                  </a:gs>
                  <a:gs pos="100000">
                    <a:srgbClr val="C8C8C8">
                      <a:alpha val="0"/>
                    </a:srgbClr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gradFill flip="none" rotWithShape="1">
                <a:gsLst>
                  <a:gs pos="0">
                    <a:srgbClr val="0082CC">
                      <a:alpha val="0"/>
                    </a:srgbClr>
                  </a:gs>
                  <a:gs pos="50000">
                    <a:srgbClr val="0082CC"/>
                  </a:gs>
                  <a:gs pos="100000">
                    <a:srgbClr val="0082CC"/>
                  </a:gs>
                </a:gsLst>
                <a:path path="circle">
                  <a:fillToRect l="62278" t="119636" r="37721" b="-19636"/>
                </a:path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407584"/>
          <c:y val="0.949839"/>
          <c:w val="0.918483"/>
          <c:h val="0.050160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FFFFFF"/>
              </a:solidFill>
              <a:latin typeface="CJ ONLYONE NEW 본문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FFFFFF"/>
                </a:solidFill>
                <a:latin typeface="CJ ONLYONE NEW 본문 Regular"/>
              </a:rPr>
              <a:t>차트 제목</a:t>
            </a:r>
          </a:p>
        </c:rich>
      </c:tx>
      <c:layout>
        <c:manualLayout>
          <c:xMode val="edge"/>
          <c:yMode val="edge"/>
          <c:x val="0.385386"/>
          <c:y val="0"/>
          <c:w val="0.229229"/>
          <c:h val="0.095567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65008"/>
          <c:y val="0.0955674"/>
          <c:w val="0.898499"/>
          <c:h val="0.7893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006ECD">
                    <a:alpha val="0"/>
                  </a:srgbClr>
                </a:gs>
                <a:gs pos="100000">
                  <a:srgbClr val="006ECD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flip="none" rotWithShape="1">
              <a:gsLst>
                <a:gs pos="0">
                  <a:srgbClr val="FF9700">
                    <a:alpha val="0"/>
                  </a:srgbClr>
                </a:gs>
                <a:gs pos="100000">
                  <a:srgbClr val="FF9700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flip="none" rotWithShape="1">
              <a:gsLst>
                <a:gs pos="0">
                  <a:srgbClr val="EF151E">
                    <a:alpha val="0"/>
                  </a:srgbClr>
                </a:gs>
                <a:gs pos="100000">
                  <a:srgbClr val="EF151E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</c:ser>
        <c:gapWidth val="20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FFFFFF"/>
                </a:solidFill>
                <a:latin typeface="CJ ONLYONE NEW 제목 Bol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J ONLYONE NEW 제목 Bold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35366"/>
          <c:y val="0.951344"/>
          <c:w val="0.589382"/>
          <c:h val="0.048655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FFFFFF"/>
              </a:solidFill>
              <a:latin typeface="CJ ONLYONE NEW 본문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J ONLYONE NEW 본문 Regular"/>
              </a:defRPr>
            </a:pPr>
            <a:r>
              <a:rPr b="0" i="0" strike="noStrike" sz="1800" u="none">
                <a:solidFill>
                  <a:srgbClr val="000000"/>
                </a:solidFill>
                <a:latin typeface="CJ ONLYONE NEW 본문 Regular"/>
              </a:rPr>
              <a:t>내 취향/라이프스타일에 맞는 제품/서비스가 있다</a:t>
            </a:r>
          </a:p>
        </c:rich>
      </c:tx>
      <c:layout>
        <c:manualLayout>
          <c:xMode val="edge"/>
          <c:yMode val="edge"/>
          <c:x val="0"/>
          <c:y val="0"/>
          <c:w val="1"/>
          <c:h val="0.14888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03218"/>
          <c:y val="0.148887"/>
          <c:w val="0.904678"/>
          <c:h val="0.742046"/>
        </c:manualLayout>
      </c:layout>
      <c:barChart>
        <c:barDir val="col"/>
        <c:grouping val="clustered"/>
        <c:varyColors val="0"/>
        <c:ser>
          <c:idx val="0"/>
          <c:order val="0"/>
          <c:tx>
            <c:v>계열 2</c:v>
          </c:tx>
          <c:spPr>
            <a:gradFill flip="none" rotWithShape="1">
              <a:gsLst>
                <a:gs pos="0">
                  <a:srgbClr val="FF9700">
                    <a:alpha val="0"/>
                  </a:srgbClr>
                </a:gs>
                <a:gs pos="100000">
                  <a:srgbClr val="FF9700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spPr>
              <a:gradFill flip="none" rotWithShape="1">
                <a:gsLst>
                  <a:gs pos="0">
                    <a:srgbClr val="FF9700">
                      <a:alpha val="0"/>
                    </a:srgbClr>
                  </a:gs>
                  <a:gs pos="100000">
                    <a:srgbClr val="FF97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spPr>
              <a:gradFill flip="none" rotWithShape="1">
                <a:gsLst>
                  <a:gs pos="0">
                    <a:srgbClr val="C8C8C8">
                      <a:alpha val="0"/>
                    </a:srgbClr>
                  </a:gs>
                  <a:gs pos="100000">
                    <a:srgbClr val="C8C8C8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spPr>
              <a:gradFill flip="none" rotWithShape="1">
                <a:gsLst>
                  <a:gs pos="0">
                    <a:srgbClr val="C8C8C8">
                      <a:alpha val="0"/>
                    </a:srgbClr>
                  </a:gs>
                  <a:gs pos="100000">
                    <a:srgbClr val="C8C8C8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spPr>
              <a:gradFill flip="none" rotWithShape="1">
                <a:gsLst>
                  <a:gs pos="0">
                    <a:srgbClr val="C8C8C8">
                      <a:alpha val="0"/>
                    </a:srgbClr>
                  </a:gs>
                  <a:gs pos="100000">
                    <a:srgbClr val="C8C8C8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J ONLYONE NEW 제목 Bold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J ONLYONE NEW 제목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4"/>
              <c:pt idx="0">
                <c:v>항목 1</c:v>
              </c:pt>
              <c:pt idx="1">
                <c:v>항목 2</c:v>
              </c:pt>
              <c:pt idx="2">
                <c:v>항목 3</c:v>
              </c:pt>
              <c:pt idx="3">
                <c:v>항목 4</c:v>
              </c:pt>
            </c:strLit>
          </c:cat>
          <c:val>
            <c:numLit>
              <c:ptCount val="4"/>
              <c:pt idx="0">
                <c:v>2.400000</c:v>
              </c:pt>
              <c:pt idx="1">
                <c:v>4.400000</c:v>
              </c:pt>
              <c:pt idx="2">
                <c:v>1.800000</c:v>
              </c:pt>
              <c:pt idx="3">
                <c:v>2.800000</c:v>
              </c:pt>
            </c:numLit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000000"/>
                </a:solidFill>
                <a:latin typeface="CJ ONLYONE NEW 제목 Bol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000000"/>
                </a:solidFill>
                <a:latin typeface="CJ ONLYONE NEW 제목 Bold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55038"/>
          <c:y val="0.953476"/>
          <c:w val="0.742532"/>
          <c:h val="0.046524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000000"/>
              </a:solidFill>
              <a:latin typeface="CJ ONLYONE NEW 본문 Regular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J ONLYONE NEW 제목 Bold"/>
      </a:defRPr>
    </a:lvl1pPr>
    <a:lvl2pPr indent="228600" defTabSz="457200" latinLnBrk="0">
      <a:defRPr sz="1200">
        <a:latin typeface="+mn-lt"/>
        <a:ea typeface="+mn-ea"/>
        <a:cs typeface="+mn-cs"/>
        <a:sym typeface="CJ ONLYONE NEW 제목 Bold"/>
      </a:defRPr>
    </a:lvl2pPr>
    <a:lvl3pPr indent="457200" defTabSz="457200" latinLnBrk="0">
      <a:defRPr sz="1200">
        <a:latin typeface="+mn-lt"/>
        <a:ea typeface="+mn-ea"/>
        <a:cs typeface="+mn-cs"/>
        <a:sym typeface="CJ ONLYONE NEW 제목 Bold"/>
      </a:defRPr>
    </a:lvl3pPr>
    <a:lvl4pPr indent="685800" defTabSz="457200" latinLnBrk="0">
      <a:defRPr sz="1200">
        <a:latin typeface="+mn-lt"/>
        <a:ea typeface="+mn-ea"/>
        <a:cs typeface="+mn-cs"/>
        <a:sym typeface="CJ ONLYONE NEW 제목 Bold"/>
      </a:defRPr>
    </a:lvl4pPr>
    <a:lvl5pPr indent="914400" defTabSz="457200" latinLnBrk="0">
      <a:defRPr sz="1200">
        <a:latin typeface="+mn-lt"/>
        <a:ea typeface="+mn-ea"/>
        <a:cs typeface="+mn-cs"/>
        <a:sym typeface="CJ ONLYONE NEW 제목 Bold"/>
      </a:defRPr>
    </a:lvl5pPr>
    <a:lvl6pPr indent="1143000" defTabSz="457200" latinLnBrk="0">
      <a:defRPr sz="1200">
        <a:latin typeface="+mn-lt"/>
        <a:ea typeface="+mn-ea"/>
        <a:cs typeface="+mn-cs"/>
        <a:sym typeface="CJ ONLYONE NEW 제목 Bold"/>
      </a:defRPr>
    </a:lvl6pPr>
    <a:lvl7pPr indent="1371600" defTabSz="457200" latinLnBrk="0">
      <a:defRPr sz="1200">
        <a:latin typeface="+mn-lt"/>
        <a:ea typeface="+mn-ea"/>
        <a:cs typeface="+mn-cs"/>
        <a:sym typeface="CJ ONLYONE NEW 제목 Bold"/>
      </a:defRPr>
    </a:lvl7pPr>
    <a:lvl8pPr indent="1600200" defTabSz="457200" latinLnBrk="0">
      <a:defRPr sz="1200">
        <a:latin typeface="+mn-lt"/>
        <a:ea typeface="+mn-ea"/>
        <a:cs typeface="+mn-cs"/>
        <a:sym typeface="CJ ONLYONE NEW 제목 Bold"/>
      </a:defRPr>
    </a:lvl8pPr>
    <a:lvl9pPr indent="1828800" defTabSz="457200" latinLnBrk="0">
      <a:defRPr sz="1200">
        <a:latin typeface="+mn-lt"/>
        <a:ea typeface="+mn-ea"/>
        <a:cs typeface="+mn-cs"/>
        <a:sym typeface="CJ ONLYONE NEW 제목 Bold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표지 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지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지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9144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지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지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지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9144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지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지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표지 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표지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표지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표지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지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제목 텍스트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J ONLYONE NEW 제목 Bold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J ONLYONE NEW 제목 Bol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J ONLYONE NEW 제목 Bol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J ONLYONE NEW 제목 Bol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J ONLYONE NEW 제목 Bol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J ONLYONE NEW 제목 Bold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J ONLYONE NEW 제목 Bold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J ONLYONE NEW 제목 Bold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J ONLYONE NEW 제목 Bold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J ONLYONE NEW 제목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3"/>
          <p:cNvSpPr/>
          <p:nvPr/>
        </p:nvSpPr>
        <p:spPr>
          <a:xfrm>
            <a:off x="452336" y="427037"/>
            <a:ext cx="8236523" cy="6003926"/>
          </a:xfrm>
          <a:prstGeom prst="rect">
            <a:avLst/>
          </a:prstGeom>
          <a:ln w="12700">
            <a:solidFill>
              <a:srgbClr val="EF151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부제목 2"/>
          <p:cNvSpPr txBox="1"/>
          <p:nvPr/>
        </p:nvSpPr>
        <p:spPr>
          <a:xfrm>
            <a:off x="500861" y="427037"/>
            <a:ext cx="8142280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pPr/>
            <a:r>
              <a:t>PPT TEMPLATE (4:3)</a:t>
            </a:r>
          </a:p>
        </p:txBody>
      </p:sp>
      <p:sp>
        <p:nvSpPr>
          <p:cNvPr id="150" name="직사각형 5"/>
          <p:cNvSpPr/>
          <p:nvPr/>
        </p:nvSpPr>
        <p:spPr>
          <a:xfrm>
            <a:off x="452336" y="427037"/>
            <a:ext cx="8236523" cy="995363"/>
          </a:xfrm>
          <a:prstGeom prst="rect">
            <a:avLst/>
          </a:prstGeom>
          <a:ln w="12700">
            <a:solidFill>
              <a:srgbClr val="EF151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제목 1"/>
          <p:cNvSpPr txBox="1"/>
          <p:nvPr/>
        </p:nvSpPr>
        <p:spPr>
          <a:xfrm>
            <a:off x="6297431" y="6170102"/>
            <a:ext cx="2345708" cy="260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 defTabSz="914400">
              <a:defRPr sz="1000">
                <a:solidFill>
                  <a:srgbClr val="EF151E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lvl1pPr>
          </a:lstStyle>
          <a:p>
            <a:pPr/>
            <a:r>
              <a:t>TEXT AREA</a:t>
            </a:r>
          </a:p>
        </p:txBody>
      </p:sp>
      <p:sp>
        <p:nvSpPr>
          <p:cNvPr id="152" name="내용 개체 틀 2"/>
          <p:cNvSpPr txBox="1"/>
          <p:nvPr/>
        </p:nvSpPr>
        <p:spPr>
          <a:xfrm>
            <a:off x="500860" y="1888759"/>
            <a:ext cx="8142280" cy="4542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1.</a:t>
            </a:r>
            <a:r>
              <a:t> 해당 </a:t>
            </a:r>
            <a:r>
              <a:t>PPT </a:t>
            </a:r>
            <a:r>
              <a:t>템플릿은 정해진 비율</a:t>
            </a:r>
            <a:r>
              <a:t>(4:3)</a:t>
            </a:r>
            <a:r>
              <a:t> 이외의 사용을 금합니다</a:t>
            </a:r>
            <a:r>
              <a:t>.</a:t>
            </a:r>
            <a:endParaRPr sz="28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2.</a:t>
            </a:r>
            <a:r>
              <a:t> 표지용</a:t>
            </a:r>
            <a:r>
              <a:t>,</a:t>
            </a:r>
            <a:r>
              <a:t> 목차용</a:t>
            </a:r>
            <a:r>
              <a:t>,</a:t>
            </a:r>
            <a:r>
              <a:t> 내지용으로 구성되어 있으며 각각 정해진 용도로만 활용합니다</a:t>
            </a:r>
            <a:r>
              <a:t>.</a:t>
            </a:r>
            <a:endParaRPr sz="28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3.</a:t>
            </a:r>
            <a:r>
              <a:t> 표지 제목 크기는 최대 </a:t>
            </a:r>
            <a:r>
              <a:t>32pt, 2</a:t>
            </a:r>
            <a:r>
              <a:t>줄이 넘지 않도록 합니다</a:t>
            </a:r>
            <a:r>
              <a:t>.</a:t>
            </a:r>
            <a:endParaRPr sz="28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4.</a:t>
            </a:r>
            <a:r>
              <a:t> 내지 제목 크기는 최대 </a:t>
            </a:r>
            <a:r>
              <a:t>24pt, 1</a:t>
            </a:r>
            <a:r>
              <a:t>줄이 넘지 않도록 합니다</a:t>
            </a:r>
            <a:r>
              <a:t>.</a:t>
            </a:r>
            <a:endParaRPr sz="28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5.</a:t>
            </a:r>
            <a:r>
              <a:t> 텍스트</a:t>
            </a:r>
            <a:r>
              <a:t>, </a:t>
            </a:r>
            <a:r>
              <a:t>그래프를 포함하는 전체 내용이 빨간색 안내선 안에 배치되도록 하여</a:t>
            </a:r>
            <a:r>
              <a:t>,</a:t>
            </a:r>
            <a:r>
              <a:t> 사방 여백을 유지합니다</a:t>
            </a:r>
            <a:r>
              <a:t>.</a:t>
            </a:r>
            <a:endParaRPr sz="28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위 규정을 넘어서는 작업이 필요한 경우</a:t>
            </a:r>
            <a:r>
              <a:t>,</a:t>
            </a:r>
            <a:r>
              <a:t> 지주사 마케팅실 조재영에게 문의 바랍니다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부제목 2"/>
          <p:cNvSpPr txBox="1"/>
          <p:nvPr/>
        </p:nvSpPr>
        <p:spPr>
          <a:xfrm>
            <a:off x="500860" y="427037"/>
            <a:ext cx="8234348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목차</a:t>
            </a:r>
          </a:p>
        </p:txBody>
      </p:sp>
      <p:sp>
        <p:nvSpPr>
          <p:cNvPr id="185" name="부제목 2"/>
          <p:cNvSpPr txBox="1"/>
          <p:nvPr/>
        </p:nvSpPr>
        <p:spPr>
          <a:xfrm>
            <a:off x="1029693" y="1448903"/>
            <a:ext cx="4281929" cy="429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조사 개요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</a:p>
          <a:p>
            <a:pPr marL="457200" indent="-457200" defTabSz="914400">
              <a:lnSpc>
                <a:spcPts val="1400"/>
              </a:lnSpc>
              <a:spcBef>
                <a:spcPts val="1000"/>
              </a:spcBef>
              <a:buSzPct val="100000"/>
              <a:buAutoNum type="arabicPeriod" startAt="2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KEY FINDING</a:t>
            </a:r>
          </a:p>
          <a:p>
            <a:pPr marL="457200" indent="-457200" defTabSz="914400">
              <a:lnSpc>
                <a:spcPts val="1400"/>
              </a:lnSpc>
              <a:spcBef>
                <a:spcPts val="1000"/>
              </a:spcBef>
              <a:buSzPct val="100000"/>
              <a:buAutoNum type="arabicPeriod" startAt="2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3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EXECUTIVE SUMMARY</a:t>
            </a:r>
          </a:p>
        </p:txBody>
      </p:sp>
      <p:sp>
        <p:nvSpPr>
          <p:cNvPr id="186" name="부제목 2"/>
          <p:cNvSpPr txBox="1"/>
          <p:nvPr/>
        </p:nvSpPr>
        <p:spPr>
          <a:xfrm>
            <a:off x="5740842" y="1448903"/>
            <a:ext cx="2902299" cy="429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03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</a:p>
          <a:p>
            <a:pPr defTabSz="914400">
              <a:lnSpc>
                <a:spcPts val="14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07</a:t>
            </a:r>
          </a:p>
          <a:p>
            <a:pPr defTabSz="914400">
              <a:lnSpc>
                <a:spcPts val="14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부제목 2"/>
          <p:cNvSpPr txBox="1"/>
          <p:nvPr/>
        </p:nvSpPr>
        <p:spPr>
          <a:xfrm>
            <a:off x="1402410" y="2931318"/>
            <a:ext cx="6339179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813816">
              <a:lnSpc>
                <a:spcPct val="90000"/>
              </a:lnSpc>
              <a:spcBef>
                <a:spcPts val="800"/>
              </a:spcBef>
              <a:defRPr b="1" sz="2492">
                <a:solidFill>
                  <a:srgbClr val="006ECD"/>
                </a:solidFill>
                <a:latin typeface="CJ ONLYONE NEW title Bold"/>
                <a:ea typeface="CJ ONLYONE NEW title Bold"/>
                <a:cs typeface="CJ ONLYONE NEW title Bold"/>
                <a:sym typeface="CJ ONLYONE NEW title Bold"/>
              </a:defRPr>
            </a:pPr>
            <a:r>
              <a:t>1</a:t>
            </a:r>
          </a:p>
          <a:p>
            <a:pPr defTabSz="813816">
              <a:lnSpc>
                <a:spcPct val="90000"/>
              </a:lnSpc>
              <a:spcBef>
                <a:spcPts val="800"/>
              </a:spcBef>
              <a:defRPr sz="2492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프로젝트 실행 배경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제목 1"/>
          <p:cNvSpPr txBox="1"/>
          <p:nvPr/>
        </p:nvSpPr>
        <p:spPr>
          <a:xfrm>
            <a:off x="501888" y="3119215"/>
            <a:ext cx="8140223" cy="59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914400">
              <a:defRPr sz="3200"/>
            </a:lvl1pPr>
          </a:lstStyle>
          <a:p>
            <a:pPr/>
            <a:r>
              <a:t>내지용 템플릿</a:t>
            </a:r>
          </a:p>
        </p:txBody>
      </p:sp>
      <p:sp>
        <p:nvSpPr>
          <p:cNvPr id="191" name="직사각형 4"/>
          <p:cNvSpPr/>
          <p:nvPr/>
        </p:nvSpPr>
        <p:spPr>
          <a:xfrm>
            <a:off x="452336" y="427037"/>
            <a:ext cx="8236523" cy="6003926"/>
          </a:xfrm>
          <a:prstGeom prst="rect">
            <a:avLst/>
          </a:prstGeom>
          <a:ln w="12700">
            <a:solidFill>
              <a:srgbClr val="EF151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텍스트 개체 틀 6"/>
          <p:cNvSpPr txBox="1"/>
          <p:nvPr/>
        </p:nvSpPr>
        <p:spPr>
          <a:xfrm>
            <a:off x="1959863" y="1953009"/>
            <a:ext cx="5224273" cy="31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그룹 웹사이트</a:t>
            </a:r>
            <a:r>
              <a:t>(cj.net)</a:t>
            </a:r>
            <a:r>
              <a:t> 브랜드 경험 개선 프로젝트</a:t>
            </a:r>
          </a:p>
        </p:txBody>
      </p:sp>
      <p:sp>
        <p:nvSpPr>
          <p:cNvPr id="194" name="TextBox 42"/>
          <p:cNvSpPr txBox="1"/>
          <p:nvPr/>
        </p:nvSpPr>
        <p:spPr>
          <a:xfrm>
            <a:off x="3047618" y="5297699"/>
            <a:ext cx="3073600" cy="59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 defTabSz="825500">
              <a:lnSpc>
                <a:spcPct val="150000"/>
              </a:lnSpc>
              <a:defRPr spc="-40" sz="12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MZ</a:t>
            </a:r>
            <a:r>
              <a:t>의 </a:t>
            </a:r>
            <a:r>
              <a:rPr u="sng"/>
              <a:t>모바일 중심 사용 환경 최적화</a:t>
            </a:r>
            <a:endParaRPr u="sng"/>
          </a:p>
          <a:p>
            <a:pPr algn="ctr">
              <a:lnSpc>
                <a:spcPct val="150000"/>
              </a:lnSpc>
              <a:defRPr spc="-40" sz="12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세로 영상</a:t>
            </a:r>
            <a:r>
              <a:t>, </a:t>
            </a:r>
            <a:r>
              <a:t>해시태그</a:t>
            </a:r>
            <a:r>
              <a:t>, </a:t>
            </a:r>
            <a:r>
              <a:t>스티커</a:t>
            </a:r>
            <a:r>
              <a:t>, </a:t>
            </a:r>
            <a:r>
              <a:t>유튜브 콘텐츠</a:t>
            </a:r>
            <a:r>
              <a:t> </a:t>
            </a:r>
          </a:p>
        </p:txBody>
      </p:sp>
      <p:sp>
        <p:nvSpPr>
          <p:cNvPr id="195" name="TextBox 47"/>
          <p:cNvSpPr txBox="1"/>
          <p:nvPr/>
        </p:nvSpPr>
        <p:spPr>
          <a:xfrm>
            <a:off x="5766515" y="5297699"/>
            <a:ext cx="2882155" cy="59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lnSpc>
                <a:spcPct val="150000"/>
              </a:lnSpc>
              <a:defRPr spc="-40" sz="12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방문자</a:t>
            </a:r>
            <a:r>
              <a:t> (</a:t>
            </a:r>
            <a:r>
              <a:t>입사지원</a:t>
            </a:r>
            <a:r>
              <a:t>, BIZ </a:t>
            </a:r>
            <a:r>
              <a:t>파트너</a:t>
            </a:r>
            <a:r>
              <a:t>,</a:t>
            </a:r>
            <a:r>
              <a:t> 소비자</a:t>
            </a:r>
            <a:r>
              <a:t>)</a:t>
            </a:r>
            <a:r>
              <a:t>등 </a:t>
            </a:r>
            <a:r>
              <a:t> </a:t>
            </a:r>
          </a:p>
          <a:p>
            <a:pPr algn="ctr">
              <a:lnSpc>
                <a:spcPct val="150000"/>
              </a:lnSpc>
              <a:defRPr spc="-40" sz="12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CJ</a:t>
            </a:r>
            <a:r>
              <a:t>의 미래와 사람에 대한 메시지를 전달</a:t>
            </a:r>
          </a:p>
        </p:txBody>
      </p:sp>
      <p:sp>
        <p:nvSpPr>
          <p:cNvPr id="196" name="TextBox 48"/>
          <p:cNvSpPr txBox="1"/>
          <p:nvPr/>
        </p:nvSpPr>
        <p:spPr>
          <a:xfrm>
            <a:off x="493544" y="5297699"/>
            <a:ext cx="2609597" cy="59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 defTabSz="825500">
              <a:lnSpc>
                <a:spcPct val="150000"/>
              </a:lnSpc>
              <a:defRPr spc="-40" sz="12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기반 </a:t>
            </a:r>
            <a:r>
              <a:rPr u="sng"/>
              <a:t>브랜드 아이덴티티</a:t>
            </a:r>
            <a:r>
              <a:t> </a:t>
            </a:r>
            <a:r>
              <a:t>적용</a:t>
            </a:r>
          </a:p>
          <a:p>
            <a:pPr algn="ctr">
              <a:lnSpc>
                <a:spcPct val="150000"/>
              </a:lnSpc>
              <a:defRPr spc="-40" sz="12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명확하고 </a:t>
            </a:r>
            <a:r>
              <a:rPr u="sng"/>
              <a:t>편리</a:t>
            </a:r>
            <a:r>
              <a:t>한 </a:t>
            </a:r>
            <a:r>
              <a:t>CJ </a:t>
            </a:r>
            <a:r>
              <a:t>사용자 경험 생산</a:t>
            </a:r>
          </a:p>
        </p:txBody>
      </p:sp>
      <p:sp>
        <p:nvSpPr>
          <p:cNvPr id="197" name="부제목 2"/>
          <p:cNvSpPr txBox="1"/>
          <p:nvPr/>
        </p:nvSpPr>
        <p:spPr>
          <a:xfrm>
            <a:off x="500860" y="427037"/>
            <a:ext cx="8167116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400"/>
            </a:pPr>
            <a:r>
              <a:t>CJ.NET</a:t>
            </a:r>
            <a:r>
              <a:t> 개선 방향</a:t>
            </a:r>
          </a:p>
        </p:txBody>
      </p:sp>
      <p:sp>
        <p:nvSpPr>
          <p:cNvPr id="198" name="모두를 위한"/>
          <p:cNvSpPr txBox="1"/>
          <p:nvPr/>
        </p:nvSpPr>
        <p:spPr>
          <a:xfrm>
            <a:off x="5910334" y="3528971"/>
            <a:ext cx="2690710" cy="25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600">
                <a:solidFill>
                  <a:srgbClr val="FFFFFF"/>
                </a:solidFill>
              </a:defRPr>
            </a:lvl1pPr>
          </a:lstStyle>
          <a:p>
            <a:pPr/>
            <a:r>
              <a:t>FUTURE &amp; PEOPLE</a:t>
            </a:r>
          </a:p>
        </p:txBody>
      </p:sp>
      <p:sp>
        <p:nvSpPr>
          <p:cNvPr id="199" name="모두를 위한"/>
          <p:cNvSpPr txBox="1"/>
          <p:nvPr/>
        </p:nvSpPr>
        <p:spPr>
          <a:xfrm>
            <a:off x="5910334" y="3879980"/>
            <a:ext cx="2690710" cy="19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200">
                <a:solidFill>
                  <a:srgbClr val="FFFFFF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lvl1pPr>
          </a:lstStyle>
          <a:p>
            <a:pPr/>
            <a:r>
              <a:t>MESSAGE &amp; CONTENTS</a:t>
            </a:r>
          </a:p>
        </p:txBody>
      </p:sp>
      <p:sp>
        <p:nvSpPr>
          <p:cNvPr id="200" name="원"/>
          <p:cNvSpPr/>
          <p:nvPr/>
        </p:nvSpPr>
        <p:spPr>
          <a:xfrm>
            <a:off x="3504417" y="2796849"/>
            <a:ext cx="2160001" cy="2160001"/>
          </a:xfrm>
          <a:prstGeom prst="ellipse">
            <a:avLst/>
          </a:prstGeom>
          <a:solidFill>
            <a:srgbClr val="0070D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</a:p>
        </p:txBody>
      </p:sp>
      <p:sp>
        <p:nvSpPr>
          <p:cNvPr id="201" name="모두를 위한"/>
          <p:cNvSpPr txBox="1"/>
          <p:nvPr/>
        </p:nvSpPr>
        <p:spPr>
          <a:xfrm>
            <a:off x="3214228" y="3626505"/>
            <a:ext cx="2690709" cy="25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10000"/>
              </a:lnSpc>
              <a:defRPr spc="-128" sz="1600">
                <a:solidFill>
                  <a:srgbClr val="FFFFFF"/>
                </a:solidFill>
              </a:defRPr>
            </a:pPr>
            <a:r>
              <a:t>MZ</a:t>
            </a:r>
            <a:r>
              <a:t> </a:t>
            </a:r>
            <a:r>
              <a:t>FRIENDLY</a:t>
            </a:r>
          </a:p>
        </p:txBody>
      </p:sp>
      <p:sp>
        <p:nvSpPr>
          <p:cNvPr id="202" name="원"/>
          <p:cNvSpPr/>
          <p:nvPr/>
        </p:nvSpPr>
        <p:spPr>
          <a:xfrm>
            <a:off x="6175688" y="2796849"/>
            <a:ext cx="2160001" cy="2160001"/>
          </a:xfrm>
          <a:prstGeom prst="ellipse">
            <a:avLst/>
          </a:prstGeom>
          <a:solidFill>
            <a:srgbClr val="0070D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</a:p>
        </p:txBody>
      </p:sp>
      <p:sp>
        <p:nvSpPr>
          <p:cNvPr id="203" name="원"/>
          <p:cNvSpPr/>
          <p:nvPr/>
        </p:nvSpPr>
        <p:spPr>
          <a:xfrm>
            <a:off x="808311" y="2796849"/>
            <a:ext cx="2160000" cy="2160001"/>
          </a:xfrm>
          <a:prstGeom prst="ellipse">
            <a:avLst/>
          </a:prstGeom>
          <a:solidFill>
            <a:srgbClr val="0070D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</a:p>
        </p:txBody>
      </p:sp>
      <p:sp>
        <p:nvSpPr>
          <p:cNvPr id="204" name="모두를 위한"/>
          <p:cNvSpPr txBox="1"/>
          <p:nvPr/>
        </p:nvSpPr>
        <p:spPr>
          <a:xfrm>
            <a:off x="5910334" y="3626505"/>
            <a:ext cx="2690710" cy="25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600">
                <a:solidFill>
                  <a:srgbClr val="FFFFFF"/>
                </a:solidFill>
              </a:defRPr>
            </a:lvl1pPr>
          </a:lstStyle>
          <a:p>
            <a:pPr/>
            <a:r>
              <a:t>FUTURE &amp; PEOPLE</a:t>
            </a:r>
          </a:p>
        </p:txBody>
      </p:sp>
      <p:sp>
        <p:nvSpPr>
          <p:cNvPr id="205" name="모두를 위한"/>
          <p:cNvSpPr txBox="1"/>
          <p:nvPr/>
        </p:nvSpPr>
        <p:spPr>
          <a:xfrm>
            <a:off x="542957" y="3626505"/>
            <a:ext cx="2652011" cy="25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600">
                <a:solidFill>
                  <a:srgbClr val="FFFFFF"/>
                </a:solidFill>
              </a:defRPr>
            </a:lvl1pPr>
          </a:lstStyle>
          <a:p>
            <a:pPr/>
            <a:r>
              <a:t>GLOBAL GUIDE</a:t>
            </a:r>
          </a:p>
        </p:txBody>
      </p:sp>
      <p:sp>
        <p:nvSpPr>
          <p:cNvPr id="206" name="모두를 위한"/>
          <p:cNvSpPr txBox="1"/>
          <p:nvPr/>
        </p:nvSpPr>
        <p:spPr>
          <a:xfrm>
            <a:off x="5910334" y="3977515"/>
            <a:ext cx="2690710" cy="19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200">
                <a:solidFill>
                  <a:srgbClr val="FFFFFF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lvl1pPr>
          </a:lstStyle>
          <a:p>
            <a:pPr/>
            <a:r>
              <a:t>MESSAGE &amp; CONTENTS</a:t>
            </a:r>
          </a:p>
        </p:txBody>
      </p:sp>
      <p:sp>
        <p:nvSpPr>
          <p:cNvPr id="207" name="모두를 위한"/>
          <p:cNvSpPr txBox="1"/>
          <p:nvPr/>
        </p:nvSpPr>
        <p:spPr>
          <a:xfrm>
            <a:off x="3241463" y="3978068"/>
            <a:ext cx="2690709" cy="19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200">
                <a:solidFill>
                  <a:srgbClr val="FFFFFF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lvl1pPr>
          </a:lstStyle>
          <a:p>
            <a:pPr/>
            <a:r>
              <a:t>MOBILE UX</a:t>
            </a:r>
          </a:p>
        </p:txBody>
      </p:sp>
      <p:sp>
        <p:nvSpPr>
          <p:cNvPr id="208" name="모두를 위한"/>
          <p:cNvSpPr txBox="1"/>
          <p:nvPr/>
        </p:nvSpPr>
        <p:spPr>
          <a:xfrm>
            <a:off x="504258" y="3977515"/>
            <a:ext cx="2690710" cy="19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200">
                <a:solidFill>
                  <a:srgbClr val="FFFFFF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lvl1pPr>
          </a:lstStyle>
          <a:p>
            <a:pPr/>
            <a:r>
              <a:t>CJ BRAND IDENTITY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텍스트 개체 틀 6"/>
          <p:cNvSpPr txBox="1"/>
          <p:nvPr/>
        </p:nvSpPr>
        <p:spPr>
          <a:xfrm>
            <a:off x="1959863" y="1953009"/>
            <a:ext cx="5224273" cy="31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그룹 웹사이트</a:t>
            </a:r>
            <a:r>
              <a:t>(cj.net)</a:t>
            </a:r>
            <a:r>
              <a:t> 브랜드 경험 개선 프로젝트</a:t>
            </a:r>
          </a:p>
        </p:txBody>
      </p:sp>
      <p:sp>
        <p:nvSpPr>
          <p:cNvPr id="211" name="TextBox 7"/>
          <p:cNvSpPr txBox="1"/>
          <p:nvPr/>
        </p:nvSpPr>
        <p:spPr>
          <a:xfrm>
            <a:off x="3047618" y="5297699"/>
            <a:ext cx="3073600" cy="59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 defTabSz="825500">
              <a:lnSpc>
                <a:spcPct val="150000"/>
              </a:lnSpc>
              <a:defRPr spc="-40" sz="12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MZ</a:t>
            </a:r>
            <a:r>
              <a:t>의 </a:t>
            </a:r>
            <a:r>
              <a:rPr u="sng"/>
              <a:t>모바일 중심 사용 환경 최적화</a:t>
            </a:r>
            <a:endParaRPr u="sng"/>
          </a:p>
          <a:p>
            <a:pPr algn="ctr">
              <a:lnSpc>
                <a:spcPct val="150000"/>
              </a:lnSpc>
              <a:defRPr spc="-40" sz="12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세로 영상</a:t>
            </a:r>
            <a:r>
              <a:t>, </a:t>
            </a:r>
            <a:r>
              <a:t>해시태그</a:t>
            </a:r>
            <a:r>
              <a:t>, </a:t>
            </a:r>
            <a:r>
              <a:t>스티커</a:t>
            </a:r>
            <a:r>
              <a:t>, </a:t>
            </a:r>
            <a:r>
              <a:t>유튜브 콘텐츠</a:t>
            </a:r>
            <a:r>
              <a:t> </a:t>
            </a:r>
          </a:p>
        </p:txBody>
      </p:sp>
      <p:sp>
        <p:nvSpPr>
          <p:cNvPr id="212" name="TextBox 12"/>
          <p:cNvSpPr txBox="1"/>
          <p:nvPr/>
        </p:nvSpPr>
        <p:spPr>
          <a:xfrm>
            <a:off x="5766515" y="5297699"/>
            <a:ext cx="2882155" cy="59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lnSpc>
                <a:spcPct val="150000"/>
              </a:lnSpc>
              <a:defRPr spc="-40" sz="12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방문자</a:t>
            </a:r>
            <a:r>
              <a:t> (</a:t>
            </a:r>
            <a:r>
              <a:t>입사지원</a:t>
            </a:r>
            <a:r>
              <a:t>, BIZ </a:t>
            </a:r>
            <a:r>
              <a:t>파트너</a:t>
            </a:r>
            <a:r>
              <a:t>,</a:t>
            </a:r>
            <a:r>
              <a:t> 소비자</a:t>
            </a:r>
            <a:r>
              <a:t>)</a:t>
            </a:r>
            <a:r>
              <a:t>등 </a:t>
            </a:r>
            <a:r>
              <a:t> </a:t>
            </a:r>
          </a:p>
          <a:p>
            <a:pPr algn="ctr">
              <a:lnSpc>
                <a:spcPct val="150000"/>
              </a:lnSpc>
              <a:defRPr spc="-40" sz="12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CJ</a:t>
            </a:r>
            <a:r>
              <a:t>의 미래와 사람에 대한 메시지를 전달</a:t>
            </a:r>
          </a:p>
        </p:txBody>
      </p:sp>
      <p:sp>
        <p:nvSpPr>
          <p:cNvPr id="213" name="TextBox 13"/>
          <p:cNvSpPr txBox="1"/>
          <p:nvPr/>
        </p:nvSpPr>
        <p:spPr>
          <a:xfrm>
            <a:off x="493544" y="5297699"/>
            <a:ext cx="2609597" cy="59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 defTabSz="825500">
              <a:lnSpc>
                <a:spcPct val="150000"/>
              </a:lnSpc>
              <a:defRPr spc="-40" sz="12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기반 </a:t>
            </a:r>
            <a:r>
              <a:rPr u="sng"/>
              <a:t>브랜드 아이덴티티</a:t>
            </a:r>
            <a:r>
              <a:t> </a:t>
            </a:r>
            <a:r>
              <a:t>적용</a:t>
            </a:r>
          </a:p>
          <a:p>
            <a:pPr algn="ctr">
              <a:lnSpc>
                <a:spcPct val="150000"/>
              </a:lnSpc>
              <a:defRPr spc="-40" sz="12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명확하고 </a:t>
            </a:r>
            <a:r>
              <a:rPr u="sng"/>
              <a:t>편리</a:t>
            </a:r>
            <a:r>
              <a:t>한 </a:t>
            </a:r>
            <a:r>
              <a:t>CJ </a:t>
            </a:r>
            <a:r>
              <a:t>사용자 경험 생산</a:t>
            </a:r>
          </a:p>
        </p:txBody>
      </p:sp>
      <p:sp>
        <p:nvSpPr>
          <p:cNvPr id="214" name="부제목 2"/>
          <p:cNvSpPr txBox="1"/>
          <p:nvPr/>
        </p:nvSpPr>
        <p:spPr>
          <a:xfrm>
            <a:off x="500860" y="427037"/>
            <a:ext cx="8167116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pPr>
            <a:r>
              <a:t>CJ.NET</a:t>
            </a:r>
            <a:r>
              <a:t> 개선 방향</a:t>
            </a:r>
          </a:p>
        </p:txBody>
      </p:sp>
      <p:sp>
        <p:nvSpPr>
          <p:cNvPr id="215" name="원"/>
          <p:cNvSpPr/>
          <p:nvPr/>
        </p:nvSpPr>
        <p:spPr>
          <a:xfrm>
            <a:off x="3504417" y="2796849"/>
            <a:ext cx="2160001" cy="2160001"/>
          </a:xfrm>
          <a:prstGeom prst="ellipse">
            <a:avLst/>
          </a:prstGeom>
          <a:gradFill>
            <a:gsLst>
              <a:gs pos="0">
                <a:srgbClr val="0070D4">
                  <a:alpha val="0"/>
                </a:srgbClr>
              </a:gs>
              <a:gs pos="100000">
                <a:srgbClr val="0070D4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</a:p>
        </p:txBody>
      </p:sp>
      <p:sp>
        <p:nvSpPr>
          <p:cNvPr id="216" name="모두를 위한"/>
          <p:cNvSpPr txBox="1"/>
          <p:nvPr/>
        </p:nvSpPr>
        <p:spPr>
          <a:xfrm>
            <a:off x="3214228" y="3626505"/>
            <a:ext cx="2690709" cy="25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10000"/>
              </a:lnSpc>
              <a:defRPr spc="-128" sz="1600">
                <a:solidFill>
                  <a:srgbClr val="FFFFFF"/>
                </a:solidFill>
              </a:defRPr>
            </a:pPr>
            <a:r>
              <a:t>MZ</a:t>
            </a:r>
            <a:r>
              <a:t> </a:t>
            </a:r>
            <a:r>
              <a:t>FRIENDLY</a:t>
            </a:r>
          </a:p>
        </p:txBody>
      </p:sp>
      <p:sp>
        <p:nvSpPr>
          <p:cNvPr id="217" name="원"/>
          <p:cNvSpPr/>
          <p:nvPr/>
        </p:nvSpPr>
        <p:spPr>
          <a:xfrm>
            <a:off x="6175688" y="2796849"/>
            <a:ext cx="2160001" cy="2160001"/>
          </a:xfrm>
          <a:prstGeom prst="ellipse">
            <a:avLst/>
          </a:prstGeom>
          <a:gradFill>
            <a:gsLst>
              <a:gs pos="0">
                <a:srgbClr val="0070D4">
                  <a:alpha val="0"/>
                </a:srgbClr>
              </a:gs>
              <a:gs pos="100000">
                <a:srgbClr val="0070D4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</a:p>
        </p:txBody>
      </p:sp>
      <p:sp>
        <p:nvSpPr>
          <p:cNvPr id="218" name="원"/>
          <p:cNvSpPr/>
          <p:nvPr/>
        </p:nvSpPr>
        <p:spPr>
          <a:xfrm>
            <a:off x="808311" y="2796849"/>
            <a:ext cx="2160000" cy="2160001"/>
          </a:xfrm>
          <a:prstGeom prst="ellipse">
            <a:avLst/>
          </a:prstGeom>
          <a:gradFill>
            <a:gsLst>
              <a:gs pos="0">
                <a:srgbClr val="0070D4">
                  <a:alpha val="0"/>
                </a:srgbClr>
              </a:gs>
              <a:gs pos="100000">
                <a:srgbClr val="0070D4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</a:p>
        </p:txBody>
      </p:sp>
      <p:sp>
        <p:nvSpPr>
          <p:cNvPr id="219" name="모두를 위한"/>
          <p:cNvSpPr txBox="1"/>
          <p:nvPr/>
        </p:nvSpPr>
        <p:spPr>
          <a:xfrm>
            <a:off x="5910334" y="3626505"/>
            <a:ext cx="2690710" cy="25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600">
                <a:solidFill>
                  <a:srgbClr val="FFFFFF"/>
                </a:solidFill>
              </a:defRPr>
            </a:lvl1pPr>
          </a:lstStyle>
          <a:p>
            <a:pPr/>
            <a:r>
              <a:t>FUTURE &amp; PEOPLE</a:t>
            </a:r>
          </a:p>
        </p:txBody>
      </p:sp>
      <p:sp>
        <p:nvSpPr>
          <p:cNvPr id="220" name="모두를 위한"/>
          <p:cNvSpPr txBox="1"/>
          <p:nvPr/>
        </p:nvSpPr>
        <p:spPr>
          <a:xfrm>
            <a:off x="542957" y="3626505"/>
            <a:ext cx="2652011" cy="25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600">
                <a:solidFill>
                  <a:srgbClr val="FFFFFF"/>
                </a:solidFill>
              </a:defRPr>
            </a:lvl1pPr>
          </a:lstStyle>
          <a:p>
            <a:pPr/>
            <a:r>
              <a:t>GLOBAL GUIDE</a:t>
            </a:r>
          </a:p>
        </p:txBody>
      </p:sp>
      <p:sp>
        <p:nvSpPr>
          <p:cNvPr id="221" name="모두를 위한"/>
          <p:cNvSpPr txBox="1"/>
          <p:nvPr/>
        </p:nvSpPr>
        <p:spPr>
          <a:xfrm>
            <a:off x="5910334" y="3977515"/>
            <a:ext cx="2690710" cy="19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200">
                <a:solidFill>
                  <a:srgbClr val="FFFFFF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lvl1pPr>
          </a:lstStyle>
          <a:p>
            <a:pPr/>
            <a:r>
              <a:t>MESSAGE &amp; CONTENTS</a:t>
            </a:r>
          </a:p>
        </p:txBody>
      </p:sp>
      <p:sp>
        <p:nvSpPr>
          <p:cNvPr id="222" name="모두를 위한"/>
          <p:cNvSpPr txBox="1"/>
          <p:nvPr/>
        </p:nvSpPr>
        <p:spPr>
          <a:xfrm>
            <a:off x="3241463" y="3978068"/>
            <a:ext cx="2690709" cy="19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200">
                <a:solidFill>
                  <a:srgbClr val="FFFFFF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lvl1pPr>
          </a:lstStyle>
          <a:p>
            <a:pPr/>
            <a:r>
              <a:t>MOBILE UX</a:t>
            </a:r>
          </a:p>
        </p:txBody>
      </p:sp>
      <p:sp>
        <p:nvSpPr>
          <p:cNvPr id="223" name="모두를 위한"/>
          <p:cNvSpPr txBox="1"/>
          <p:nvPr/>
        </p:nvSpPr>
        <p:spPr>
          <a:xfrm>
            <a:off x="504258" y="3977515"/>
            <a:ext cx="2690710" cy="19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0000"/>
              </a:lnSpc>
              <a:defRPr spc="-128" sz="1200">
                <a:solidFill>
                  <a:srgbClr val="FFFFFF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lvl1pPr>
          </a:lstStyle>
          <a:p>
            <a:pPr/>
            <a:r>
              <a:t>CJ BRAND IDENTITY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부제목 2"/>
          <p:cNvSpPr txBox="1"/>
          <p:nvPr/>
        </p:nvSpPr>
        <p:spPr>
          <a:xfrm>
            <a:off x="500860" y="427037"/>
            <a:ext cx="8145086" cy="453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59536">
              <a:lnSpc>
                <a:spcPct val="90000"/>
              </a:lnSpc>
              <a:spcBef>
                <a:spcPts val="900"/>
              </a:spcBef>
              <a:defRPr sz="2256"/>
            </a:lvl1pPr>
          </a:lstStyle>
          <a:p>
            <a:pPr/>
            <a:r>
              <a:t>실행 배경</a:t>
            </a:r>
          </a:p>
        </p:txBody>
      </p:sp>
      <p:sp>
        <p:nvSpPr>
          <p:cNvPr id="226" name="텍스트 개체 틀 13"/>
          <p:cNvSpPr txBox="1"/>
          <p:nvPr/>
        </p:nvSpPr>
        <p:spPr>
          <a:xfrm>
            <a:off x="320815" y="2236584"/>
            <a:ext cx="8471877" cy="344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‘</a:t>
            </a:r>
            <a:r>
              <a:t>글로벌 브랜드 </a:t>
            </a:r>
            <a:r>
              <a:t>CJ’</a:t>
            </a:r>
            <a:r>
              <a:t>의  디지털 아이덴티티 확립을 위한</a:t>
            </a:r>
            <a:r>
              <a:t> Step 2, </a:t>
            </a:r>
            <a:r>
              <a:t> 그룹 디지털 채널 개선을 선행함</a:t>
            </a:r>
          </a:p>
        </p:txBody>
      </p:sp>
      <p:sp>
        <p:nvSpPr>
          <p:cNvPr id="227" name="리뷰 및 아이데이션"/>
          <p:cNvSpPr txBox="1"/>
          <p:nvPr/>
        </p:nvSpPr>
        <p:spPr>
          <a:xfrm>
            <a:off x="275094" y="1711368"/>
            <a:ext cx="8563318" cy="31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defRPr spc="-88" sz="2000">
                <a:solidFill>
                  <a:srgbClr val="313131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‘</a:t>
            </a:r>
            <a:r>
              <a:t>글로벌 브랜드 </a:t>
            </a:r>
            <a:r>
              <a:t>CJ’</a:t>
            </a:r>
            <a:r>
              <a:t>의 디지털 아이덴티티 확립 로드맵</a:t>
            </a:r>
          </a:p>
        </p:txBody>
      </p:sp>
      <p:sp>
        <p:nvSpPr>
          <p:cNvPr id="228" name="직사각형 5"/>
          <p:cNvSpPr/>
          <p:nvPr/>
        </p:nvSpPr>
        <p:spPr>
          <a:xfrm>
            <a:off x="461991" y="3204531"/>
            <a:ext cx="1908002" cy="3226431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직사각형 30"/>
          <p:cNvSpPr/>
          <p:nvPr/>
        </p:nvSpPr>
        <p:spPr>
          <a:xfrm>
            <a:off x="2567394" y="3204531"/>
            <a:ext cx="1908001" cy="3226431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직사각형 31"/>
          <p:cNvSpPr/>
          <p:nvPr/>
        </p:nvSpPr>
        <p:spPr>
          <a:xfrm>
            <a:off x="4687394" y="3204531"/>
            <a:ext cx="1908001" cy="3226431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직사각형 32"/>
          <p:cNvSpPr/>
          <p:nvPr/>
        </p:nvSpPr>
        <p:spPr>
          <a:xfrm>
            <a:off x="6806402" y="3204531"/>
            <a:ext cx="1872001" cy="3226431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TextBox 41"/>
          <p:cNvSpPr txBox="1"/>
          <p:nvPr/>
        </p:nvSpPr>
        <p:spPr>
          <a:xfrm>
            <a:off x="6849785" y="4170176"/>
            <a:ext cx="1785236" cy="53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pc="-60" sz="1400"/>
            </a:pPr>
            <a:r>
              <a:t>CJ</a:t>
            </a:r>
            <a:r>
              <a:t>그룹</a:t>
            </a:r>
            <a:r>
              <a:t> </a:t>
            </a:r>
            <a:r>
              <a:t>디지털 가이드</a:t>
            </a:r>
          </a:p>
          <a:p>
            <a:pPr algn="ctr" defTabSz="914400">
              <a:defRPr spc="-60" sz="1400"/>
            </a:pPr>
            <a:r>
              <a:t>제작</a:t>
            </a:r>
          </a:p>
        </p:txBody>
      </p:sp>
      <p:sp>
        <p:nvSpPr>
          <p:cNvPr id="233" name="TextBox 42"/>
          <p:cNvSpPr txBox="1"/>
          <p:nvPr/>
        </p:nvSpPr>
        <p:spPr>
          <a:xfrm>
            <a:off x="6892716" y="5002941"/>
            <a:ext cx="1699372" cy="1107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범위</a:t>
            </a:r>
            <a:r>
              <a:t>/</a:t>
            </a:r>
            <a:r>
              <a:t>정책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벤치마킹 및 내부 사이트 분석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기본 원칙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Content, Foundation, Components </a:t>
            </a:r>
            <a:r>
              <a:t>등 가이드</a:t>
            </a:r>
            <a:r>
              <a:t> </a:t>
            </a:r>
            <a:r>
              <a:t>정의</a:t>
            </a:r>
          </a:p>
        </p:txBody>
      </p:sp>
      <p:sp>
        <p:nvSpPr>
          <p:cNvPr id="234" name="TextBox 46"/>
          <p:cNvSpPr txBox="1"/>
          <p:nvPr/>
        </p:nvSpPr>
        <p:spPr>
          <a:xfrm>
            <a:off x="4748777" y="4170176"/>
            <a:ext cx="1785236" cy="53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pc="-60" sz="1400"/>
            </a:pPr>
            <a:r>
              <a:t>CJ</a:t>
            </a:r>
            <a:r>
              <a:t>그룹</a:t>
            </a:r>
            <a:r>
              <a:t> </a:t>
            </a:r>
            <a:r>
              <a:t>디지털 가이드</a:t>
            </a:r>
          </a:p>
          <a:p>
            <a:pPr algn="ctr" defTabSz="914400">
              <a:defRPr spc="-60" sz="1400"/>
            </a:pPr>
            <a:r>
              <a:t>제작</a:t>
            </a:r>
          </a:p>
        </p:txBody>
      </p:sp>
      <p:sp>
        <p:nvSpPr>
          <p:cNvPr id="235" name="TextBox 47"/>
          <p:cNvSpPr txBox="1"/>
          <p:nvPr/>
        </p:nvSpPr>
        <p:spPr>
          <a:xfrm>
            <a:off x="4791708" y="5002941"/>
            <a:ext cx="1699373" cy="1107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범위</a:t>
            </a:r>
            <a:r>
              <a:t>/</a:t>
            </a:r>
            <a:r>
              <a:t>정책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벤치마킹 및 내부 사이트 분석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기본 원칙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Content, Foundation, Components </a:t>
            </a:r>
            <a:r>
              <a:t>등 가이드</a:t>
            </a:r>
            <a:r>
              <a:t> </a:t>
            </a:r>
            <a:r>
              <a:t>정의</a:t>
            </a:r>
          </a:p>
        </p:txBody>
      </p:sp>
      <p:sp>
        <p:nvSpPr>
          <p:cNvPr id="236" name="TextBox 49"/>
          <p:cNvSpPr txBox="1"/>
          <p:nvPr/>
        </p:nvSpPr>
        <p:spPr>
          <a:xfrm>
            <a:off x="2628777" y="4170176"/>
            <a:ext cx="1785236" cy="53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pc="-60" sz="1400"/>
            </a:pPr>
            <a:r>
              <a:t>CJ</a:t>
            </a:r>
            <a:r>
              <a:t>그룹</a:t>
            </a:r>
            <a:r>
              <a:t> </a:t>
            </a:r>
            <a:r>
              <a:t>디지털 가이드</a:t>
            </a:r>
          </a:p>
          <a:p>
            <a:pPr algn="ctr" defTabSz="914400">
              <a:defRPr spc="-60" sz="1400"/>
            </a:pPr>
            <a:r>
              <a:t>제작</a:t>
            </a:r>
          </a:p>
        </p:txBody>
      </p:sp>
      <p:sp>
        <p:nvSpPr>
          <p:cNvPr id="237" name="TextBox 50"/>
          <p:cNvSpPr txBox="1"/>
          <p:nvPr/>
        </p:nvSpPr>
        <p:spPr>
          <a:xfrm>
            <a:off x="2671708" y="5002941"/>
            <a:ext cx="1699372" cy="1107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범위</a:t>
            </a:r>
            <a:r>
              <a:t>/</a:t>
            </a:r>
            <a:r>
              <a:t>정책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벤치마킹 및 내부 사이트 분석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기본 원칙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Content, Foundation, Components </a:t>
            </a:r>
            <a:r>
              <a:t>등 가이드</a:t>
            </a:r>
            <a:r>
              <a:t> </a:t>
            </a:r>
            <a:r>
              <a:t>정의</a:t>
            </a:r>
          </a:p>
        </p:txBody>
      </p:sp>
      <p:sp>
        <p:nvSpPr>
          <p:cNvPr id="238" name="TextBox 52"/>
          <p:cNvSpPr txBox="1"/>
          <p:nvPr/>
        </p:nvSpPr>
        <p:spPr>
          <a:xfrm>
            <a:off x="523375" y="4170176"/>
            <a:ext cx="1785235" cy="53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pc="-60" sz="1400"/>
            </a:pPr>
            <a:r>
              <a:t>CJ</a:t>
            </a:r>
            <a:r>
              <a:t>그룹</a:t>
            </a:r>
            <a:r>
              <a:t> </a:t>
            </a:r>
            <a:r>
              <a:t>디지털 가이드</a:t>
            </a:r>
          </a:p>
          <a:p>
            <a:pPr algn="ctr" defTabSz="914400">
              <a:defRPr spc="-60" sz="1400"/>
            </a:pPr>
            <a:r>
              <a:t>제작</a:t>
            </a:r>
          </a:p>
        </p:txBody>
      </p:sp>
      <p:sp>
        <p:nvSpPr>
          <p:cNvPr id="239" name="TextBox 53"/>
          <p:cNvSpPr txBox="1"/>
          <p:nvPr/>
        </p:nvSpPr>
        <p:spPr>
          <a:xfrm>
            <a:off x="566307" y="5002941"/>
            <a:ext cx="1699372" cy="1107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범위</a:t>
            </a:r>
            <a:r>
              <a:t>/</a:t>
            </a:r>
            <a:r>
              <a:t>정책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벤치마킹 및 내부 사이트 분석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기본 원칙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Content, Foundation, Components </a:t>
            </a:r>
            <a:r>
              <a:t>등 가이드</a:t>
            </a:r>
            <a:r>
              <a:t> </a:t>
            </a:r>
            <a:r>
              <a:t>정의</a:t>
            </a:r>
          </a:p>
        </p:txBody>
      </p:sp>
      <p:sp>
        <p:nvSpPr>
          <p:cNvPr id="240" name="TextBox 6"/>
          <p:cNvSpPr txBox="1"/>
          <p:nvPr/>
        </p:nvSpPr>
        <p:spPr>
          <a:xfrm>
            <a:off x="6857556" y="3583632"/>
            <a:ext cx="1769693" cy="28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pc="-60" sz="1200">
                <a:latin typeface="CJ ONLYONE NEW 본문 Light"/>
                <a:ea typeface="CJ ONLYONE NEW 본문 Light"/>
                <a:cs typeface="CJ ONLYONE NEW 본문 Light"/>
                <a:sym typeface="CJ ONLYONE NEW 본문 Light"/>
              </a:defRPr>
            </a:lvl1pPr>
          </a:lstStyle>
          <a:p>
            <a:pPr/>
            <a:r>
              <a:t>STEP 4. 2023</a:t>
            </a:r>
          </a:p>
        </p:txBody>
      </p:sp>
      <p:sp>
        <p:nvSpPr>
          <p:cNvPr id="241" name="TextBox 7"/>
          <p:cNvSpPr txBox="1"/>
          <p:nvPr/>
        </p:nvSpPr>
        <p:spPr>
          <a:xfrm>
            <a:off x="4756547" y="3583632"/>
            <a:ext cx="1769693" cy="28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pc="-60" sz="1200">
                <a:latin typeface="CJ ONLYONE NEW 본문 Light"/>
                <a:ea typeface="CJ ONLYONE NEW 본문 Light"/>
                <a:cs typeface="CJ ONLYONE NEW 본문 Light"/>
                <a:sym typeface="CJ ONLYONE NEW 본문 Light"/>
              </a:defRPr>
            </a:lvl1pPr>
          </a:lstStyle>
          <a:p>
            <a:pPr/>
            <a:r>
              <a:t>STEP 3. 2023</a:t>
            </a:r>
          </a:p>
        </p:txBody>
      </p:sp>
      <p:sp>
        <p:nvSpPr>
          <p:cNvPr id="242" name="TextBox 8"/>
          <p:cNvSpPr txBox="1"/>
          <p:nvPr/>
        </p:nvSpPr>
        <p:spPr>
          <a:xfrm>
            <a:off x="2636547" y="3583632"/>
            <a:ext cx="1769693" cy="28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pc="-60" sz="1200">
                <a:latin typeface="CJ ONLYONE NEW 본문 Light"/>
                <a:ea typeface="CJ ONLYONE NEW 본문 Light"/>
                <a:cs typeface="CJ ONLYONE NEW 본문 Light"/>
                <a:sym typeface="CJ ONLYONE NEW 본문 Light"/>
              </a:defRPr>
            </a:lvl1pPr>
          </a:lstStyle>
          <a:p>
            <a:pPr/>
            <a:r>
              <a:t>STEP 2. 2023</a:t>
            </a:r>
          </a:p>
        </p:txBody>
      </p:sp>
      <p:sp>
        <p:nvSpPr>
          <p:cNvPr id="243" name="TextBox 9"/>
          <p:cNvSpPr txBox="1"/>
          <p:nvPr/>
        </p:nvSpPr>
        <p:spPr>
          <a:xfrm>
            <a:off x="531146" y="3583632"/>
            <a:ext cx="1769692" cy="28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pc="-60" sz="1200">
                <a:latin typeface="CJ ONLYONE NEW 본문 Light"/>
                <a:ea typeface="CJ ONLYONE NEW 본문 Light"/>
                <a:cs typeface="CJ ONLYONE NEW 본문 Light"/>
                <a:sym typeface="CJ ONLYONE NEW 본문 Light"/>
              </a:defRPr>
            </a:lvl1pPr>
          </a:lstStyle>
          <a:p>
            <a:pPr/>
            <a:r>
              <a:t>STEP 1.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부제목 2"/>
          <p:cNvSpPr txBox="1"/>
          <p:nvPr/>
        </p:nvSpPr>
        <p:spPr>
          <a:xfrm>
            <a:off x="500860" y="427037"/>
            <a:ext cx="8251354" cy="453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59536">
              <a:lnSpc>
                <a:spcPct val="90000"/>
              </a:lnSpc>
              <a:spcBef>
                <a:spcPts val="900"/>
              </a:spcBef>
              <a:defRPr sz="2256"/>
            </a:lvl1pPr>
          </a:lstStyle>
          <a:p>
            <a:pPr/>
            <a:r>
              <a:t>실행 배경</a:t>
            </a:r>
          </a:p>
        </p:txBody>
      </p:sp>
      <p:sp>
        <p:nvSpPr>
          <p:cNvPr id="246" name="텍스트 개체 틀 13"/>
          <p:cNvSpPr txBox="1"/>
          <p:nvPr/>
        </p:nvSpPr>
        <p:spPr>
          <a:xfrm>
            <a:off x="320815" y="2236584"/>
            <a:ext cx="8471877" cy="344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‘</a:t>
            </a:r>
            <a:r>
              <a:t>글로벌 브랜드 </a:t>
            </a:r>
            <a:r>
              <a:t>CJ’</a:t>
            </a:r>
            <a:r>
              <a:t>의  디지털 아이덴티티 확립을 위한</a:t>
            </a:r>
            <a:r>
              <a:t> Step 2, </a:t>
            </a:r>
            <a:r>
              <a:t> 그룹 디지털 채널 개선을 선행함</a:t>
            </a:r>
          </a:p>
        </p:txBody>
      </p:sp>
      <p:sp>
        <p:nvSpPr>
          <p:cNvPr id="247" name="리뷰 및 아이데이션"/>
          <p:cNvSpPr txBox="1"/>
          <p:nvPr/>
        </p:nvSpPr>
        <p:spPr>
          <a:xfrm>
            <a:off x="275094" y="1711368"/>
            <a:ext cx="8563318" cy="31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defRPr spc="-88" sz="2000">
                <a:solidFill>
                  <a:srgbClr val="313131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‘</a:t>
            </a:r>
            <a:r>
              <a:t>글로벌 브랜드 </a:t>
            </a:r>
            <a:r>
              <a:t>CJ’</a:t>
            </a:r>
            <a:r>
              <a:t>의 디지털 아이덴티티 확립 로드맵</a:t>
            </a:r>
          </a:p>
        </p:txBody>
      </p:sp>
      <p:sp>
        <p:nvSpPr>
          <p:cNvPr id="248" name="직사각형 22"/>
          <p:cNvSpPr/>
          <p:nvPr/>
        </p:nvSpPr>
        <p:spPr>
          <a:xfrm>
            <a:off x="461991" y="3204531"/>
            <a:ext cx="1908002" cy="3226431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직사각형 23"/>
          <p:cNvSpPr/>
          <p:nvPr/>
        </p:nvSpPr>
        <p:spPr>
          <a:xfrm>
            <a:off x="2567394" y="3204531"/>
            <a:ext cx="1908001" cy="3226431"/>
          </a:xfrm>
          <a:prstGeom prst="rect">
            <a:avLst/>
          </a:prstGeom>
          <a:solidFill>
            <a:srgbClr val="0070D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직사각형 24"/>
          <p:cNvSpPr/>
          <p:nvPr/>
        </p:nvSpPr>
        <p:spPr>
          <a:xfrm>
            <a:off x="4687394" y="3204531"/>
            <a:ext cx="1908001" cy="3226431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직사각형 25"/>
          <p:cNvSpPr/>
          <p:nvPr/>
        </p:nvSpPr>
        <p:spPr>
          <a:xfrm>
            <a:off x="6806402" y="3204531"/>
            <a:ext cx="1872001" cy="3226431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TextBox 26"/>
          <p:cNvSpPr txBox="1"/>
          <p:nvPr/>
        </p:nvSpPr>
        <p:spPr>
          <a:xfrm>
            <a:off x="6849785" y="4170176"/>
            <a:ext cx="1785236" cy="53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pc="-60" sz="1400"/>
            </a:pPr>
            <a:r>
              <a:t>CJ</a:t>
            </a:r>
            <a:r>
              <a:t>그룹</a:t>
            </a:r>
            <a:r>
              <a:t> </a:t>
            </a:r>
            <a:r>
              <a:t>디지털 가이드</a:t>
            </a:r>
          </a:p>
          <a:p>
            <a:pPr algn="ctr" defTabSz="914400">
              <a:defRPr spc="-60" sz="1400"/>
            </a:pPr>
            <a:r>
              <a:t>제작</a:t>
            </a:r>
          </a:p>
        </p:txBody>
      </p:sp>
      <p:sp>
        <p:nvSpPr>
          <p:cNvPr id="253" name="TextBox 27"/>
          <p:cNvSpPr txBox="1"/>
          <p:nvPr/>
        </p:nvSpPr>
        <p:spPr>
          <a:xfrm>
            <a:off x="6892716" y="5002941"/>
            <a:ext cx="1699372" cy="1107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범위</a:t>
            </a:r>
            <a:r>
              <a:t>/</a:t>
            </a:r>
            <a:r>
              <a:t>정책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벤치마킹 및 내부 사이트 분석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기본 원칙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Content, Foundation, Components </a:t>
            </a:r>
            <a:r>
              <a:t>등 가이드</a:t>
            </a:r>
            <a:r>
              <a:t> </a:t>
            </a:r>
            <a:r>
              <a:t>정의</a:t>
            </a:r>
          </a:p>
        </p:txBody>
      </p:sp>
      <p:sp>
        <p:nvSpPr>
          <p:cNvPr id="254" name="TextBox 28"/>
          <p:cNvSpPr txBox="1"/>
          <p:nvPr/>
        </p:nvSpPr>
        <p:spPr>
          <a:xfrm>
            <a:off x="6857556" y="3583632"/>
            <a:ext cx="1769693" cy="28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pc="-60" sz="1200">
                <a:latin typeface="CJ ONLYONE NEW 본문 Light"/>
                <a:ea typeface="CJ ONLYONE NEW 본문 Light"/>
                <a:cs typeface="CJ ONLYONE NEW 본문 Light"/>
                <a:sym typeface="CJ ONLYONE NEW 본문 Light"/>
              </a:defRPr>
            </a:lvl1pPr>
          </a:lstStyle>
          <a:p>
            <a:pPr/>
            <a:r>
              <a:t>STEP 4. 2023</a:t>
            </a:r>
          </a:p>
        </p:txBody>
      </p:sp>
      <p:sp>
        <p:nvSpPr>
          <p:cNvPr id="255" name="TextBox 29"/>
          <p:cNvSpPr txBox="1"/>
          <p:nvPr/>
        </p:nvSpPr>
        <p:spPr>
          <a:xfrm>
            <a:off x="4748777" y="4170176"/>
            <a:ext cx="1785236" cy="53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pc="-60" sz="1400"/>
            </a:pPr>
            <a:r>
              <a:t>CJ</a:t>
            </a:r>
            <a:r>
              <a:t>그룹</a:t>
            </a:r>
            <a:r>
              <a:t> </a:t>
            </a:r>
            <a:r>
              <a:t>디지털 가이드</a:t>
            </a:r>
          </a:p>
          <a:p>
            <a:pPr algn="ctr" defTabSz="914400">
              <a:defRPr spc="-60" sz="1400"/>
            </a:pPr>
            <a:r>
              <a:t>제작</a:t>
            </a:r>
          </a:p>
        </p:txBody>
      </p:sp>
      <p:sp>
        <p:nvSpPr>
          <p:cNvPr id="256" name="TextBox 30"/>
          <p:cNvSpPr txBox="1"/>
          <p:nvPr/>
        </p:nvSpPr>
        <p:spPr>
          <a:xfrm>
            <a:off x="4791708" y="5002941"/>
            <a:ext cx="1699373" cy="1107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범위</a:t>
            </a:r>
            <a:r>
              <a:t>/</a:t>
            </a:r>
            <a:r>
              <a:t>정책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벤치마킹 및 내부 사이트 분석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기본 원칙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Content, Foundation, Components </a:t>
            </a:r>
            <a:r>
              <a:t>등 가이드</a:t>
            </a:r>
            <a:r>
              <a:t> </a:t>
            </a:r>
            <a:r>
              <a:t>정의</a:t>
            </a:r>
          </a:p>
        </p:txBody>
      </p:sp>
      <p:sp>
        <p:nvSpPr>
          <p:cNvPr id="257" name="TextBox 31"/>
          <p:cNvSpPr txBox="1"/>
          <p:nvPr/>
        </p:nvSpPr>
        <p:spPr>
          <a:xfrm>
            <a:off x="4756547" y="3583632"/>
            <a:ext cx="1769693" cy="28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pc="-60" sz="1200">
                <a:latin typeface="CJ ONLYONE NEW 본문 Light"/>
                <a:ea typeface="CJ ONLYONE NEW 본문 Light"/>
                <a:cs typeface="CJ ONLYONE NEW 본문 Light"/>
                <a:sym typeface="CJ ONLYONE NEW 본문 Light"/>
              </a:defRPr>
            </a:lvl1pPr>
          </a:lstStyle>
          <a:p>
            <a:pPr/>
            <a:r>
              <a:t>STEP 3. 2023</a:t>
            </a:r>
          </a:p>
        </p:txBody>
      </p:sp>
      <p:sp>
        <p:nvSpPr>
          <p:cNvPr id="258" name="TextBox 32"/>
          <p:cNvSpPr txBox="1"/>
          <p:nvPr/>
        </p:nvSpPr>
        <p:spPr>
          <a:xfrm>
            <a:off x="2628777" y="4170176"/>
            <a:ext cx="1785236" cy="53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pc="-60" sz="1400">
                <a:solidFill>
                  <a:srgbClr val="FFFFFF"/>
                </a:solidFill>
              </a:defRPr>
            </a:pPr>
            <a:r>
              <a:t>CJ</a:t>
            </a:r>
            <a:r>
              <a:t>그룹</a:t>
            </a:r>
            <a:r>
              <a:t> </a:t>
            </a:r>
            <a:r>
              <a:t>디지털 가이드</a:t>
            </a:r>
          </a:p>
          <a:p>
            <a:pPr algn="ctr" defTabSz="914400">
              <a:defRPr spc="-60" sz="1400">
                <a:solidFill>
                  <a:srgbClr val="FFFFFF"/>
                </a:solidFill>
              </a:defRPr>
            </a:pPr>
            <a:r>
              <a:t>제작</a:t>
            </a:r>
          </a:p>
        </p:txBody>
      </p:sp>
      <p:sp>
        <p:nvSpPr>
          <p:cNvPr id="259" name="TextBox 33"/>
          <p:cNvSpPr txBox="1"/>
          <p:nvPr/>
        </p:nvSpPr>
        <p:spPr>
          <a:xfrm>
            <a:off x="2671708" y="5002941"/>
            <a:ext cx="1699372" cy="1107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범위</a:t>
            </a:r>
            <a:r>
              <a:t>/</a:t>
            </a:r>
            <a:r>
              <a:t>정책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벤치마킹 및 내부 사이트 분석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기본 원칙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Content, Foundation, Components </a:t>
            </a:r>
            <a:r>
              <a:t>등 가이드</a:t>
            </a:r>
            <a:r>
              <a:t> </a:t>
            </a:r>
            <a:r>
              <a:t>정의</a:t>
            </a:r>
          </a:p>
        </p:txBody>
      </p:sp>
      <p:sp>
        <p:nvSpPr>
          <p:cNvPr id="260" name="TextBox 34"/>
          <p:cNvSpPr txBox="1"/>
          <p:nvPr/>
        </p:nvSpPr>
        <p:spPr>
          <a:xfrm>
            <a:off x="2636547" y="3583632"/>
            <a:ext cx="1769693" cy="28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pc="-60" sz="1200">
                <a:solidFill>
                  <a:srgbClr val="FFFFFF"/>
                </a:solidFill>
                <a:latin typeface="CJ ONLYONE NEW 본문 Light"/>
                <a:ea typeface="CJ ONLYONE NEW 본문 Light"/>
                <a:cs typeface="CJ ONLYONE NEW 본문 Light"/>
                <a:sym typeface="CJ ONLYONE NEW 본문 Light"/>
              </a:defRPr>
            </a:lvl1pPr>
          </a:lstStyle>
          <a:p>
            <a:pPr/>
            <a:r>
              <a:t>STEP 2. 2023</a:t>
            </a:r>
          </a:p>
        </p:txBody>
      </p:sp>
      <p:sp>
        <p:nvSpPr>
          <p:cNvPr id="261" name="TextBox 35"/>
          <p:cNvSpPr txBox="1"/>
          <p:nvPr/>
        </p:nvSpPr>
        <p:spPr>
          <a:xfrm>
            <a:off x="523375" y="4170176"/>
            <a:ext cx="1785235" cy="53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pc="-60" sz="1400"/>
            </a:pPr>
            <a:r>
              <a:t>CJ</a:t>
            </a:r>
            <a:r>
              <a:t>그룹</a:t>
            </a:r>
            <a:r>
              <a:t> </a:t>
            </a:r>
            <a:r>
              <a:t>디지털 가이드</a:t>
            </a:r>
          </a:p>
          <a:p>
            <a:pPr algn="ctr" defTabSz="914400">
              <a:defRPr spc="-60" sz="1400"/>
            </a:pPr>
            <a:r>
              <a:t>제작</a:t>
            </a:r>
          </a:p>
        </p:txBody>
      </p:sp>
      <p:sp>
        <p:nvSpPr>
          <p:cNvPr id="262" name="TextBox 36"/>
          <p:cNvSpPr txBox="1"/>
          <p:nvPr/>
        </p:nvSpPr>
        <p:spPr>
          <a:xfrm>
            <a:off x="566307" y="5002941"/>
            <a:ext cx="1699372" cy="1107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디지털 가이드 범위</a:t>
            </a:r>
            <a:r>
              <a:t>/</a:t>
            </a:r>
            <a:r>
              <a:t>정책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벤치마킹 및 내부 사이트 분석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기본 원칙 수립</a:t>
            </a:r>
          </a:p>
          <a:p>
            <a:pPr marL="171450" indent="-171450" defTabSz="914400">
              <a:lnSpc>
                <a:spcPct val="120000"/>
              </a:lnSpc>
              <a:buSzPct val="100000"/>
              <a:buFont typeface="Arial"/>
              <a:buChar char="•"/>
              <a:defRPr spc="-39" sz="10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Content, Foundation, Components </a:t>
            </a:r>
            <a:r>
              <a:t>등 가이드</a:t>
            </a:r>
            <a:r>
              <a:t> </a:t>
            </a:r>
            <a:r>
              <a:t>정의</a:t>
            </a:r>
          </a:p>
        </p:txBody>
      </p:sp>
      <p:sp>
        <p:nvSpPr>
          <p:cNvPr id="263" name="TextBox 37"/>
          <p:cNvSpPr txBox="1"/>
          <p:nvPr/>
        </p:nvSpPr>
        <p:spPr>
          <a:xfrm>
            <a:off x="531146" y="3583632"/>
            <a:ext cx="1769692" cy="28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pc="-60" sz="1200">
                <a:latin typeface="CJ ONLYONE NEW 본문 Light"/>
                <a:ea typeface="CJ ONLYONE NEW 본문 Light"/>
                <a:cs typeface="CJ ONLYONE NEW 본문 Light"/>
                <a:sym typeface="CJ ONLYONE NEW 본문 Light"/>
              </a:defRPr>
            </a:lvl1pPr>
          </a:lstStyle>
          <a:p>
            <a:pPr/>
            <a:r>
              <a:t>STEP 1.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부제목 2"/>
          <p:cNvSpPr txBox="1"/>
          <p:nvPr/>
        </p:nvSpPr>
        <p:spPr>
          <a:xfrm>
            <a:off x="495166" y="440484"/>
            <a:ext cx="8153667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BRAND IMAGE</a:t>
            </a:r>
          </a:p>
        </p:txBody>
      </p:sp>
      <p:graphicFrame>
        <p:nvGraphicFramePr>
          <p:cNvPr id="266" name="내용 개체 틀 5"/>
          <p:cNvGraphicFramePr/>
          <p:nvPr/>
        </p:nvGraphicFramePr>
        <p:xfrm>
          <a:off x="394108" y="1274832"/>
          <a:ext cx="4027522" cy="495471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67" name="내용 개체 틀 5"/>
          <p:cNvGraphicFramePr/>
          <p:nvPr/>
        </p:nvGraphicFramePr>
        <p:xfrm>
          <a:off x="4623628" y="1621446"/>
          <a:ext cx="3751411" cy="505162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부제목 2"/>
          <p:cNvSpPr txBox="1"/>
          <p:nvPr/>
        </p:nvSpPr>
        <p:spPr>
          <a:xfrm>
            <a:off x="495163" y="440484"/>
            <a:ext cx="8153670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BRAND IMAGE</a:t>
            </a:r>
          </a:p>
        </p:txBody>
      </p:sp>
      <p:graphicFrame>
        <p:nvGraphicFramePr>
          <p:cNvPr id="270" name="내용 개체 틀 5"/>
          <p:cNvGraphicFramePr/>
          <p:nvPr/>
        </p:nvGraphicFramePr>
        <p:xfrm>
          <a:off x="394108" y="1274832"/>
          <a:ext cx="4027522" cy="495471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71" name="내용 개체 틀 5"/>
          <p:cNvGraphicFramePr/>
          <p:nvPr/>
        </p:nvGraphicFramePr>
        <p:xfrm>
          <a:off x="4623628" y="1621446"/>
          <a:ext cx="3751411" cy="50384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부제목 2"/>
          <p:cNvSpPr txBox="1"/>
          <p:nvPr/>
        </p:nvSpPr>
        <p:spPr>
          <a:xfrm>
            <a:off x="495163" y="440484"/>
            <a:ext cx="8153670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aphicFrame>
        <p:nvGraphicFramePr>
          <p:cNvPr id="274" name="내용 개체 틀 5"/>
          <p:cNvGraphicFramePr/>
          <p:nvPr/>
        </p:nvGraphicFramePr>
        <p:xfrm>
          <a:off x="509516" y="1553484"/>
          <a:ext cx="3769636" cy="466261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75" name="내용 개체 틀 5"/>
          <p:cNvGraphicFramePr/>
          <p:nvPr/>
        </p:nvGraphicFramePr>
        <p:xfrm>
          <a:off x="4730929" y="1739820"/>
          <a:ext cx="3543032" cy="447628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제목 1"/>
          <p:cNvSpPr txBox="1"/>
          <p:nvPr/>
        </p:nvSpPr>
        <p:spPr>
          <a:xfrm>
            <a:off x="501888" y="3119215"/>
            <a:ext cx="8140223" cy="59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914400">
              <a:defRPr sz="3200"/>
            </a:lvl1pPr>
          </a:lstStyle>
          <a:p>
            <a:pPr/>
            <a:r>
              <a:t>표지용 템플릿</a:t>
            </a:r>
          </a:p>
        </p:txBody>
      </p:sp>
      <p:sp>
        <p:nvSpPr>
          <p:cNvPr id="155" name="직사각형 1"/>
          <p:cNvSpPr/>
          <p:nvPr/>
        </p:nvSpPr>
        <p:spPr>
          <a:xfrm>
            <a:off x="452336" y="427037"/>
            <a:ext cx="8236523" cy="6003926"/>
          </a:xfrm>
          <a:prstGeom prst="rect">
            <a:avLst/>
          </a:prstGeom>
          <a:ln w="12700">
            <a:solidFill>
              <a:srgbClr val="EF151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부제목 2"/>
          <p:cNvSpPr txBox="1"/>
          <p:nvPr/>
        </p:nvSpPr>
        <p:spPr>
          <a:xfrm>
            <a:off x="495163" y="440484"/>
            <a:ext cx="8153670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aphicFrame>
        <p:nvGraphicFramePr>
          <p:cNvPr id="278" name="내용 개체 틀 5"/>
          <p:cNvGraphicFramePr/>
          <p:nvPr/>
        </p:nvGraphicFramePr>
        <p:xfrm>
          <a:off x="4730929" y="1739820"/>
          <a:ext cx="3543032" cy="447628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79" name="내용 개체 틀 5"/>
          <p:cNvGraphicFramePr/>
          <p:nvPr/>
        </p:nvGraphicFramePr>
        <p:xfrm>
          <a:off x="509516" y="1553484"/>
          <a:ext cx="3769636" cy="466261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부제목 2"/>
          <p:cNvSpPr txBox="1"/>
          <p:nvPr/>
        </p:nvSpPr>
        <p:spPr>
          <a:xfrm>
            <a:off x="500861" y="427037"/>
            <a:ext cx="8130280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400"/>
            </a:pPr>
            <a:r>
              <a:t>[</a:t>
            </a:r>
            <a:r>
              <a:t>참고</a:t>
            </a:r>
            <a:r>
              <a:t>]</a:t>
            </a:r>
            <a:r>
              <a:t> </a:t>
            </a:r>
            <a:r>
              <a:t>BRAND LOYAL CONSUMER TYPE</a:t>
            </a:r>
          </a:p>
        </p:txBody>
      </p:sp>
      <p:sp>
        <p:nvSpPr>
          <p:cNvPr id="282" name="부제목 2"/>
          <p:cNvSpPr txBox="1"/>
          <p:nvPr/>
        </p:nvSpPr>
        <p:spPr>
          <a:xfrm>
            <a:off x="500859" y="1219517"/>
            <a:ext cx="8142281" cy="995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각 브랜드에 대한 </a:t>
            </a:r>
            <a:r>
              <a:t>Brand Equity</a:t>
            </a:r>
            <a:r>
              <a:t>를 기준으로 </a:t>
            </a:r>
            <a:r>
              <a:t>4</a:t>
            </a:r>
            <a:r>
              <a:t>가지 고객 유형 도출</a:t>
            </a:r>
          </a:p>
        </p:txBody>
      </p:sp>
      <p:grpSp>
        <p:nvGrpSpPr>
          <p:cNvPr id="285" name="삼각형 8"/>
          <p:cNvGrpSpPr/>
          <p:nvPr/>
        </p:nvGrpSpPr>
        <p:grpSpPr>
          <a:xfrm>
            <a:off x="455138" y="2219233"/>
            <a:ext cx="4320001" cy="3780001"/>
            <a:chOff x="334153" y="0"/>
            <a:chExt cx="4319999" cy="3779999"/>
          </a:xfrm>
        </p:grpSpPr>
        <p:sp>
          <p:nvSpPr>
            <p:cNvPr id="283" name="삼각형"/>
            <p:cNvSpPr/>
            <p:nvPr/>
          </p:nvSpPr>
          <p:spPr>
            <a:xfrm>
              <a:off x="334153" y="0"/>
              <a:ext cx="4320001" cy="3780000"/>
            </a:xfrm>
            <a:prstGeom prst="triangle">
              <a:avLst/>
            </a:prstGeom>
            <a:gradFill flip="none" rotWithShape="1">
              <a:gsLst>
                <a:gs pos="0">
                  <a:srgbClr val="006ECD">
                    <a:alpha val="0"/>
                  </a:srgbClr>
                </a:gs>
                <a:gs pos="100000">
                  <a:srgbClr val="006ECD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50%"/>
            <p:cNvSpPr txBox="1"/>
            <p:nvPr/>
          </p:nvSpPr>
          <p:spPr>
            <a:xfrm>
              <a:off x="1459873" y="2680846"/>
              <a:ext cx="2068561" cy="308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50%</a:t>
              </a:r>
            </a:p>
          </p:txBody>
        </p:sp>
      </p:grpSp>
      <p:sp>
        <p:nvSpPr>
          <p:cNvPr id="286" name="부제목 2"/>
          <p:cNvSpPr txBox="1"/>
          <p:nvPr/>
        </p:nvSpPr>
        <p:spPr>
          <a:xfrm>
            <a:off x="4992316" y="2224503"/>
            <a:ext cx="3650824" cy="384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768095">
              <a:lnSpc>
                <a:spcPct val="81000"/>
              </a:lnSpc>
              <a:spcBef>
                <a:spcPts val="800"/>
              </a:spcBef>
              <a:defRPr sz="1092">
                <a:solidFill>
                  <a:srgbClr val="006ECD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Most bonded</a:t>
            </a:r>
            <a:endParaRPr sz="2100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756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Brand Equity</a:t>
            </a:r>
            <a:r>
              <a:t> 기준으로 볼 때</a:t>
            </a:r>
            <a:r>
              <a:t>,</a:t>
            </a:r>
            <a:r>
              <a:t> 점수가 높은 상위 </a:t>
            </a:r>
            <a:r>
              <a:t>5%</a:t>
            </a:r>
            <a:r>
              <a:t> 고객</a:t>
            </a:r>
            <a:endParaRPr sz="839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756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각 브랜드에 충성도 높으며 브랜드 긍정 </a:t>
            </a:r>
            <a:r>
              <a:t>viral</a:t>
            </a:r>
            <a:r>
              <a:t> 견인하는 핵심 고객층</a:t>
            </a:r>
            <a:endParaRPr sz="839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756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=</a:t>
            </a:r>
            <a:r>
              <a:t> </a:t>
            </a:r>
            <a:r>
              <a:rPr sz="1008"/>
              <a:t>“</a:t>
            </a:r>
            <a:r>
              <a:rPr sz="1008"/>
              <a:t>매니아층</a:t>
            </a:r>
            <a:r>
              <a:rPr sz="1008"/>
              <a:t>’</a:t>
            </a:r>
            <a:endParaRPr sz="2100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839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</a:p>
          <a:p>
            <a:pPr defTabSz="768095">
              <a:lnSpc>
                <a:spcPct val="81000"/>
              </a:lnSpc>
              <a:spcBef>
                <a:spcPts val="800"/>
              </a:spcBef>
              <a:defRPr sz="1092">
                <a:solidFill>
                  <a:srgbClr val="006ECD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Bonded</a:t>
            </a:r>
            <a:endParaRPr sz="2100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756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Brand Equity</a:t>
            </a:r>
            <a:r>
              <a:t>가 </a:t>
            </a:r>
            <a:r>
              <a:t>Most Bonded </a:t>
            </a:r>
            <a:r>
              <a:t>다음으로 상위 </a:t>
            </a:r>
            <a:r>
              <a:t>20%</a:t>
            </a:r>
            <a:r>
              <a:t>에 해당되는 고객</a:t>
            </a:r>
            <a:endParaRPr sz="839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756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현재 우리 브랜드에 대한 충성도가 높진 않으나</a:t>
            </a:r>
            <a:r>
              <a:t>,</a:t>
            </a:r>
            <a:r>
              <a:t> </a:t>
            </a:r>
            <a:r>
              <a:rPr sz="1008"/>
              <a:t>‘</a:t>
            </a:r>
            <a:r>
              <a:rPr sz="1008"/>
              <a:t>잠재 고객</a:t>
            </a:r>
            <a:r>
              <a:rPr sz="1008"/>
              <a:t>’</a:t>
            </a:r>
            <a:r>
              <a:t>으로 분류</a:t>
            </a:r>
            <a:endParaRPr sz="839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924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</a:p>
          <a:p>
            <a:pPr defTabSz="768095">
              <a:lnSpc>
                <a:spcPct val="81000"/>
              </a:lnSpc>
              <a:spcBef>
                <a:spcPts val="800"/>
              </a:spcBef>
              <a:defRPr sz="1092">
                <a:solidFill>
                  <a:srgbClr val="006ECD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Moderate</a:t>
            </a:r>
            <a:endParaRPr sz="2100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839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상대적으로 </a:t>
            </a:r>
            <a:r>
              <a:t>Brand Equity</a:t>
            </a:r>
            <a:r>
              <a:t>가 낮은 고객으로</a:t>
            </a:r>
            <a:r>
              <a:t>,</a:t>
            </a:r>
            <a:r>
              <a:t> </a:t>
            </a:r>
            <a:r>
              <a:t>Bonded </a:t>
            </a:r>
            <a:r>
              <a:t>다음 상위 </a:t>
            </a:r>
            <a:endParaRPr sz="924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839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25~50%</a:t>
            </a:r>
            <a:r>
              <a:t> 에 해당하는 소비자</a:t>
            </a:r>
            <a:endParaRPr sz="924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1092">
                <a:solidFill>
                  <a:srgbClr val="006ECD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Weak</a:t>
            </a:r>
            <a:endParaRPr sz="2100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756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브랜드에 대해 인지하고 있으나 </a:t>
            </a:r>
            <a:r>
              <a:t>Brand Equity</a:t>
            </a:r>
            <a:r>
              <a:t>가 낮은 하위 </a:t>
            </a:r>
            <a:r>
              <a:t>50%</a:t>
            </a:r>
            <a:r>
              <a:t> 고객</a:t>
            </a:r>
            <a:endParaRPr sz="839"/>
          </a:p>
          <a:p>
            <a:pPr defTabSz="768095">
              <a:lnSpc>
                <a:spcPct val="81000"/>
              </a:lnSpc>
              <a:spcBef>
                <a:spcPts val="800"/>
              </a:spcBef>
              <a:defRPr sz="1008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</a:p>
        </p:txBody>
      </p:sp>
      <p:grpSp>
        <p:nvGrpSpPr>
          <p:cNvPr id="289" name="삼각형 14"/>
          <p:cNvGrpSpPr/>
          <p:nvPr/>
        </p:nvGrpSpPr>
        <p:grpSpPr>
          <a:xfrm>
            <a:off x="1288442" y="2214879"/>
            <a:ext cx="2653394" cy="2321721"/>
            <a:chOff x="205240" y="0"/>
            <a:chExt cx="2653393" cy="2321719"/>
          </a:xfrm>
        </p:grpSpPr>
        <p:sp>
          <p:nvSpPr>
            <p:cNvPr id="287" name="삼각형"/>
            <p:cNvSpPr/>
            <p:nvPr/>
          </p:nvSpPr>
          <p:spPr>
            <a:xfrm>
              <a:off x="205240" y="0"/>
              <a:ext cx="2653394" cy="2321720"/>
            </a:xfrm>
            <a:prstGeom prst="triangle">
              <a:avLst/>
            </a:prstGeom>
            <a:gradFill flip="none" rotWithShape="1">
              <a:gsLst>
                <a:gs pos="0">
                  <a:srgbClr val="006ECD">
                    <a:alpha val="0"/>
                  </a:srgbClr>
                </a:gs>
                <a:gs pos="100000">
                  <a:srgbClr val="006ECD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25%"/>
            <p:cNvSpPr txBox="1"/>
            <p:nvPr/>
          </p:nvSpPr>
          <p:spPr>
            <a:xfrm>
              <a:off x="914308" y="1587136"/>
              <a:ext cx="1235258" cy="308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25%</a:t>
              </a:r>
            </a:p>
          </p:txBody>
        </p:sp>
      </p:grpSp>
      <p:grpSp>
        <p:nvGrpSpPr>
          <p:cNvPr id="292" name="삼각형 15"/>
          <p:cNvGrpSpPr/>
          <p:nvPr/>
        </p:nvGrpSpPr>
        <p:grpSpPr>
          <a:xfrm>
            <a:off x="1716392" y="2210525"/>
            <a:ext cx="1797490" cy="1572805"/>
            <a:chOff x="139036" y="0"/>
            <a:chExt cx="1797488" cy="1572803"/>
          </a:xfrm>
        </p:grpSpPr>
        <p:sp>
          <p:nvSpPr>
            <p:cNvPr id="290" name="삼각형"/>
            <p:cNvSpPr/>
            <p:nvPr/>
          </p:nvSpPr>
          <p:spPr>
            <a:xfrm>
              <a:off x="139036" y="0"/>
              <a:ext cx="1797490" cy="1572804"/>
            </a:xfrm>
            <a:prstGeom prst="triangle">
              <a:avLst/>
            </a:prstGeom>
            <a:gradFill flip="none" rotWithShape="1">
              <a:gsLst>
                <a:gs pos="0">
                  <a:srgbClr val="006ECD">
                    <a:alpha val="0"/>
                  </a:srgbClr>
                </a:gs>
                <a:gs pos="100000">
                  <a:srgbClr val="006ECD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20%"/>
            <p:cNvSpPr txBox="1"/>
            <p:nvPr/>
          </p:nvSpPr>
          <p:spPr>
            <a:xfrm>
              <a:off x="634128" y="1025449"/>
              <a:ext cx="807305" cy="308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20%</a:t>
              </a:r>
            </a:p>
          </p:txBody>
        </p:sp>
      </p:grpSp>
      <p:grpSp>
        <p:nvGrpSpPr>
          <p:cNvPr id="295" name="삼각형 16"/>
          <p:cNvGrpSpPr/>
          <p:nvPr/>
        </p:nvGrpSpPr>
        <p:grpSpPr>
          <a:xfrm>
            <a:off x="2114240" y="2206171"/>
            <a:ext cx="1004080" cy="878570"/>
            <a:chOff x="77665" y="0"/>
            <a:chExt cx="1004079" cy="878569"/>
          </a:xfrm>
        </p:grpSpPr>
        <p:sp>
          <p:nvSpPr>
            <p:cNvPr id="293" name="삼각형"/>
            <p:cNvSpPr/>
            <p:nvPr/>
          </p:nvSpPr>
          <p:spPr>
            <a:xfrm>
              <a:off x="77665" y="0"/>
              <a:ext cx="1004080" cy="878570"/>
            </a:xfrm>
            <a:prstGeom prst="triangle">
              <a:avLst/>
            </a:prstGeom>
            <a:gradFill flip="none" rotWithShape="1">
              <a:gsLst>
                <a:gs pos="0">
                  <a:srgbClr val="006ECD">
                    <a:alpha val="0"/>
                  </a:srgbClr>
                </a:gs>
                <a:gs pos="100000">
                  <a:srgbClr val="006ECD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5%"/>
            <p:cNvSpPr txBox="1"/>
            <p:nvPr/>
          </p:nvSpPr>
          <p:spPr>
            <a:xfrm>
              <a:off x="374405" y="504773"/>
              <a:ext cx="410600" cy="308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5%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부제목 2"/>
          <p:cNvSpPr txBox="1"/>
          <p:nvPr/>
        </p:nvSpPr>
        <p:spPr>
          <a:xfrm>
            <a:off x="495163" y="440484"/>
            <a:ext cx="8153670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pPr/>
            <a:r>
              <a:t>BRAND IMAGE</a:t>
            </a:r>
          </a:p>
        </p:txBody>
      </p:sp>
      <p:graphicFrame>
        <p:nvGraphicFramePr>
          <p:cNvPr id="298" name="내용 개체 틀 5"/>
          <p:cNvGraphicFramePr/>
          <p:nvPr/>
        </p:nvGraphicFramePr>
        <p:xfrm>
          <a:off x="394108" y="1274832"/>
          <a:ext cx="4027522" cy="495471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99" name="내용 개체 틀 5"/>
          <p:cNvGraphicFramePr/>
          <p:nvPr/>
        </p:nvGraphicFramePr>
        <p:xfrm>
          <a:off x="4623628" y="1621446"/>
          <a:ext cx="3751411" cy="50384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부제목 2"/>
          <p:cNvSpPr txBox="1"/>
          <p:nvPr/>
        </p:nvSpPr>
        <p:spPr>
          <a:xfrm>
            <a:off x="500858" y="5257798"/>
            <a:ext cx="8140223" cy="120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2022. 7</a:t>
            </a:r>
            <a:endParaRPr sz="24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FFFFFF"/>
                </a:solidFill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CJ</a:t>
            </a:r>
            <a:r>
              <a:t>주식회사 마케팅실</a:t>
            </a:r>
          </a:p>
        </p:txBody>
      </p:sp>
      <p:sp>
        <p:nvSpPr>
          <p:cNvPr id="158" name="제목 1"/>
          <p:cNvSpPr txBox="1"/>
          <p:nvPr/>
        </p:nvSpPr>
        <p:spPr>
          <a:xfrm>
            <a:off x="500857" y="2830979"/>
            <a:ext cx="8140223" cy="59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defTabSz="914400">
              <a:defRPr sz="3200">
                <a:solidFill>
                  <a:srgbClr val="FFFFFF"/>
                </a:solidFill>
              </a:defRPr>
            </a:pPr>
            <a:r>
              <a:t>BRAND HEALTH TRACKING </a:t>
            </a:r>
            <a:r>
              <a:t>보고서</a:t>
            </a:r>
          </a:p>
        </p:txBody>
      </p:sp>
      <p:sp>
        <p:nvSpPr>
          <p:cNvPr id="159" name="부제목 2"/>
          <p:cNvSpPr txBox="1"/>
          <p:nvPr/>
        </p:nvSpPr>
        <p:spPr>
          <a:xfrm>
            <a:off x="500856" y="3602037"/>
            <a:ext cx="8140223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22</a:t>
            </a:r>
            <a:r>
              <a:t>년 상반기 그룹 브랜드 </a:t>
            </a:r>
            <a:r>
              <a:t>CJ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부제목 2"/>
          <p:cNvSpPr txBox="1"/>
          <p:nvPr/>
        </p:nvSpPr>
        <p:spPr>
          <a:xfrm>
            <a:off x="500858" y="5257798"/>
            <a:ext cx="8140223" cy="120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2022. 7</a:t>
            </a:r>
            <a:endParaRPr sz="24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CJ</a:t>
            </a:r>
            <a:r>
              <a:t>주식회사 마케팅실</a:t>
            </a:r>
          </a:p>
        </p:txBody>
      </p:sp>
      <p:sp>
        <p:nvSpPr>
          <p:cNvPr id="162" name="제목 1"/>
          <p:cNvSpPr txBox="1"/>
          <p:nvPr/>
        </p:nvSpPr>
        <p:spPr>
          <a:xfrm>
            <a:off x="500858" y="2830979"/>
            <a:ext cx="8140223" cy="59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defTabSz="914400">
              <a:defRPr sz="3200"/>
            </a:pPr>
            <a:r>
              <a:t>BRAND HEALTH TRACKING </a:t>
            </a:r>
            <a:r>
              <a:t>보고서</a:t>
            </a:r>
          </a:p>
        </p:txBody>
      </p:sp>
      <p:sp>
        <p:nvSpPr>
          <p:cNvPr id="163" name="부제목 2"/>
          <p:cNvSpPr txBox="1"/>
          <p:nvPr/>
        </p:nvSpPr>
        <p:spPr>
          <a:xfrm>
            <a:off x="500857" y="3602037"/>
            <a:ext cx="8140223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22</a:t>
            </a:r>
            <a:r>
              <a:t>년 상반기 그룹 브랜드 </a:t>
            </a:r>
            <a:r>
              <a:t>CJ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/>
          <p:nvPr/>
        </p:nvSpPr>
        <p:spPr>
          <a:xfrm>
            <a:off x="500860" y="2994189"/>
            <a:ext cx="8220904" cy="113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 defTabSz="914400">
              <a:defRPr sz="3200"/>
            </a:pPr>
            <a:r>
              <a:t>그룹 웹사이트 </a:t>
            </a:r>
            <a:r>
              <a:t>(CJ.NET)</a:t>
            </a:r>
            <a:endParaRPr sz="4400"/>
          </a:p>
          <a:p>
            <a:pPr algn="ctr" defTabSz="914400">
              <a:defRPr sz="3200"/>
            </a:pPr>
            <a:r>
              <a:t>브랜드 경험 개선 프로젝트</a:t>
            </a:r>
          </a:p>
        </p:txBody>
      </p:sp>
      <p:sp>
        <p:nvSpPr>
          <p:cNvPr id="166" name="부제목 2"/>
          <p:cNvSpPr txBox="1"/>
          <p:nvPr/>
        </p:nvSpPr>
        <p:spPr>
          <a:xfrm>
            <a:off x="500860" y="2287715"/>
            <a:ext cx="8220904" cy="776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글로벌 브랜드 </a:t>
            </a:r>
            <a:r>
              <a:t>CJ</a:t>
            </a:r>
            <a:r>
              <a:t>의 디지털 아이덴티티 확립을 위한</a:t>
            </a:r>
          </a:p>
        </p:txBody>
      </p:sp>
      <p:sp>
        <p:nvSpPr>
          <p:cNvPr id="167" name="부제목 2"/>
          <p:cNvSpPr txBox="1"/>
          <p:nvPr/>
        </p:nvSpPr>
        <p:spPr>
          <a:xfrm>
            <a:off x="500860" y="5257798"/>
            <a:ext cx="8220904" cy="120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2022. 12.</a:t>
            </a:r>
            <a:r>
              <a:t> </a:t>
            </a:r>
            <a:r>
              <a:t>3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CJ</a:t>
            </a:r>
            <a:r>
              <a:t>주식회사 마케팅실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1"/>
          <p:cNvSpPr txBox="1"/>
          <p:nvPr/>
        </p:nvSpPr>
        <p:spPr>
          <a:xfrm>
            <a:off x="959410" y="2896589"/>
            <a:ext cx="7291704" cy="113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defTabSz="914400">
              <a:defRPr sz="3200"/>
            </a:pPr>
            <a:r>
              <a:t>BRAND HEALTH TRACKING </a:t>
            </a:r>
            <a:endParaRPr sz="4400"/>
          </a:p>
          <a:p>
            <a:pPr defTabSz="914400">
              <a:defRPr sz="3200"/>
            </a:pPr>
            <a:r>
              <a:t>보고서</a:t>
            </a:r>
          </a:p>
        </p:txBody>
      </p:sp>
      <p:sp>
        <p:nvSpPr>
          <p:cNvPr id="170" name="부제목 2"/>
          <p:cNvSpPr txBox="1"/>
          <p:nvPr/>
        </p:nvSpPr>
        <p:spPr>
          <a:xfrm>
            <a:off x="959409" y="4201047"/>
            <a:ext cx="7291704" cy="72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22</a:t>
            </a:r>
            <a:r>
              <a:t>년 상반기 그룹 브랜드 </a:t>
            </a:r>
            <a:r>
              <a:t>CJ</a:t>
            </a:r>
          </a:p>
        </p:txBody>
      </p:sp>
      <p:sp>
        <p:nvSpPr>
          <p:cNvPr id="171" name="부제목 2"/>
          <p:cNvSpPr txBox="1"/>
          <p:nvPr/>
        </p:nvSpPr>
        <p:spPr>
          <a:xfrm>
            <a:off x="5505225" y="5103547"/>
            <a:ext cx="2745889" cy="72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2022. 7</a:t>
            </a:r>
            <a:endParaRPr sz="24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CJ</a:t>
            </a:r>
            <a:r>
              <a:t>주식회사 마케팅실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1"/>
          <p:cNvSpPr txBox="1"/>
          <p:nvPr/>
        </p:nvSpPr>
        <p:spPr>
          <a:xfrm>
            <a:off x="959410" y="2896589"/>
            <a:ext cx="7291704" cy="113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defTabSz="914400">
              <a:defRPr sz="3200"/>
            </a:pPr>
            <a:r>
              <a:t>BRAND HEALTH TRACKING </a:t>
            </a:r>
            <a:endParaRPr sz="4400"/>
          </a:p>
          <a:p>
            <a:pPr defTabSz="914400">
              <a:defRPr sz="3200"/>
            </a:pPr>
            <a:r>
              <a:t>보고서</a:t>
            </a:r>
          </a:p>
        </p:txBody>
      </p:sp>
      <p:sp>
        <p:nvSpPr>
          <p:cNvPr id="174" name="부제목 2"/>
          <p:cNvSpPr txBox="1"/>
          <p:nvPr/>
        </p:nvSpPr>
        <p:spPr>
          <a:xfrm>
            <a:off x="959409" y="4201047"/>
            <a:ext cx="7291704" cy="72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22</a:t>
            </a:r>
            <a:r>
              <a:t>년 상반기 그룹 브랜드 </a:t>
            </a:r>
            <a:r>
              <a:t>CJ</a:t>
            </a:r>
          </a:p>
        </p:txBody>
      </p:sp>
      <p:sp>
        <p:nvSpPr>
          <p:cNvPr id="175" name="부제목 2"/>
          <p:cNvSpPr txBox="1"/>
          <p:nvPr/>
        </p:nvSpPr>
        <p:spPr>
          <a:xfrm>
            <a:off x="5505225" y="5103547"/>
            <a:ext cx="2745889" cy="72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2022. 7</a:t>
            </a:r>
            <a:endParaRPr sz="240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600">
                <a:latin typeface="CJ ONLYONE NEW 본문 Regular"/>
                <a:ea typeface="CJ ONLYONE NEW 본문 Regular"/>
                <a:cs typeface="CJ ONLYONE NEW 본문 Regular"/>
                <a:sym typeface="CJ ONLYONE NEW 본문 Regular"/>
              </a:defRPr>
            </a:pPr>
            <a:r>
              <a:t>CJ</a:t>
            </a:r>
            <a:r>
              <a:t>주식회사 마케팅실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/>
          <p:nvPr/>
        </p:nvSpPr>
        <p:spPr>
          <a:xfrm>
            <a:off x="501888" y="3119215"/>
            <a:ext cx="8140223" cy="59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914400">
              <a:defRPr sz="3200"/>
            </a:lvl1pPr>
          </a:lstStyle>
          <a:p>
            <a:pPr/>
            <a:r>
              <a:t>목차용 템플릿</a:t>
            </a:r>
          </a:p>
        </p:txBody>
      </p:sp>
      <p:sp>
        <p:nvSpPr>
          <p:cNvPr id="178" name="직사각형 1"/>
          <p:cNvSpPr/>
          <p:nvPr/>
        </p:nvSpPr>
        <p:spPr>
          <a:xfrm>
            <a:off x="452336" y="427037"/>
            <a:ext cx="8236523" cy="6003926"/>
          </a:xfrm>
          <a:prstGeom prst="rect">
            <a:avLst/>
          </a:prstGeom>
          <a:ln w="12700">
            <a:solidFill>
              <a:srgbClr val="EF151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부제목 2"/>
          <p:cNvSpPr txBox="1"/>
          <p:nvPr/>
        </p:nvSpPr>
        <p:spPr>
          <a:xfrm>
            <a:off x="500861" y="427037"/>
            <a:ext cx="8142280" cy="9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pPr/>
            <a:r>
              <a:t>CONTENTS</a:t>
            </a:r>
          </a:p>
        </p:txBody>
      </p:sp>
      <p:sp>
        <p:nvSpPr>
          <p:cNvPr id="181" name="부제목 2"/>
          <p:cNvSpPr txBox="1"/>
          <p:nvPr/>
        </p:nvSpPr>
        <p:spPr>
          <a:xfrm>
            <a:off x="1029693" y="1448903"/>
            <a:ext cx="4281929" cy="429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조사 개요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</a:p>
          <a:p>
            <a:pPr marL="457200" indent="-457200" defTabSz="914400">
              <a:lnSpc>
                <a:spcPts val="1400"/>
              </a:lnSpc>
              <a:spcBef>
                <a:spcPts val="1000"/>
              </a:spcBef>
              <a:buSzPct val="100000"/>
              <a:buAutoNum type="arabicPeriod" startAt="2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KEY FINDING</a:t>
            </a:r>
          </a:p>
          <a:p>
            <a:pPr marL="457200" indent="-457200" defTabSz="914400">
              <a:lnSpc>
                <a:spcPts val="1400"/>
              </a:lnSpc>
              <a:spcBef>
                <a:spcPts val="1000"/>
              </a:spcBef>
              <a:buSzPct val="100000"/>
              <a:buAutoNum type="arabicPeriod" startAt="2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3"/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EXECUTIVE SUMMARY</a:t>
            </a:r>
          </a:p>
        </p:txBody>
      </p:sp>
      <p:sp>
        <p:nvSpPr>
          <p:cNvPr id="182" name="부제목 2"/>
          <p:cNvSpPr txBox="1"/>
          <p:nvPr/>
        </p:nvSpPr>
        <p:spPr>
          <a:xfrm>
            <a:off x="5740842" y="1448903"/>
            <a:ext cx="2902299" cy="429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03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</a:p>
          <a:p>
            <a:pPr defTabSz="914400">
              <a:lnSpc>
                <a:spcPts val="14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07</a:t>
            </a:r>
          </a:p>
          <a:p>
            <a:pPr defTabSz="914400">
              <a:lnSpc>
                <a:spcPts val="14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000">
                <a:latin typeface="CJ ONLYONE NEW 제목 Medium"/>
                <a:ea typeface="CJ ONLYONE NEW 제목 Medium"/>
                <a:cs typeface="CJ ONLYONE NEW 제목 Medium"/>
                <a:sym typeface="CJ ONLYONE NEW 제목 Medium"/>
              </a:defRPr>
            </a:pPr>
            <a:r>
              <a:t>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J ONLYONE NEW 제목 Bold"/>
        <a:ea typeface="CJ ONLYONE NEW 제목 Bold"/>
        <a:cs typeface="CJ ONLYONE NEW 제목 Bold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J ONLYONE NEW 제목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J ONLYONE NEW 제목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J ONLYONE NEW 제목 Bold"/>
        <a:ea typeface="CJ ONLYONE NEW 제목 Bold"/>
        <a:cs typeface="CJ ONLYONE NEW 제목 Bold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J ONLYONE NEW 제목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J ONLYONE NEW 제목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