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16" r:id="rId2"/>
    <p:sldId id="658" r:id="rId3"/>
    <p:sldId id="659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70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4" r:id="rId24"/>
    <p:sldId id="686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99" r:id="rId33"/>
    <p:sldId id="700" r:id="rId34"/>
    <p:sldId id="702" r:id="rId35"/>
    <p:sldId id="703" r:id="rId36"/>
    <p:sldId id="704" r:id="rId37"/>
    <p:sldId id="705" r:id="rId38"/>
    <p:sldId id="707" r:id="rId39"/>
    <p:sldId id="708" r:id="rId40"/>
    <p:sldId id="709" r:id="rId41"/>
    <p:sldId id="711" r:id="rId42"/>
    <p:sldId id="712" r:id="rId43"/>
    <p:sldId id="713" r:id="rId44"/>
    <p:sldId id="714" r:id="rId45"/>
    <p:sldId id="715" r:id="rId46"/>
    <p:sldId id="717" r:id="rId47"/>
    <p:sldId id="718" r:id="rId48"/>
    <p:sldId id="719" r:id="rId49"/>
    <p:sldId id="720" r:id="rId50"/>
    <p:sldId id="721" r:id="rId51"/>
    <p:sldId id="722" r:id="rId52"/>
    <p:sldId id="723" r:id="rId53"/>
    <p:sldId id="724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AC090"/>
    <a:srgbClr val="FFFFFF"/>
    <a:srgbClr val="3C479D"/>
    <a:srgbClr val="DFDFE1"/>
    <a:srgbClr val="7D5087"/>
    <a:srgbClr val="BB99C3"/>
    <a:srgbClr val="D5C0DA"/>
    <a:srgbClr val="F4AEA2"/>
    <a:srgbClr val="F5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F1F40-BCCA-4C81-A08D-AF0A855A1A75}" v="1" dt="2021-01-05T08:01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3" autoAdjust="0"/>
    <p:restoredTop sz="94288" autoAdjust="0"/>
  </p:normalViewPr>
  <p:slideViewPr>
    <p:cSldViewPr>
      <p:cViewPr varScale="1">
        <p:scale>
          <a:sx n="109" d="100"/>
          <a:sy n="109" d="100"/>
        </p:scale>
        <p:origin x="215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999F1F40-BCCA-4C81-A08D-AF0A855A1A75}"/>
    <pc:docChg chg="undo custSel modSld">
      <pc:chgData name="오세종" userId="730af7b6-ff05-47d1-891e-d0df27f30cd9" providerId="ADAL" clId="{999F1F40-BCCA-4C81-A08D-AF0A855A1A75}" dt="2021-01-05T08:08:35.957" v="249" actId="6559"/>
      <pc:docMkLst>
        <pc:docMk/>
      </pc:docMkLst>
      <pc:sldChg chg="modSp mod">
        <pc:chgData name="오세종" userId="730af7b6-ff05-47d1-891e-d0df27f30cd9" providerId="ADAL" clId="{999F1F40-BCCA-4C81-A08D-AF0A855A1A75}" dt="2021-01-05T08:01:01.320" v="115" actId="20577"/>
        <pc:sldMkLst>
          <pc:docMk/>
          <pc:sldMk cId="967951963" sldId="658"/>
        </pc:sldMkLst>
        <pc:spChg chg="mod">
          <ac:chgData name="오세종" userId="730af7b6-ff05-47d1-891e-d0df27f30cd9" providerId="ADAL" clId="{999F1F40-BCCA-4C81-A08D-AF0A855A1A75}" dt="2021-01-05T08:00:34.739" v="110" actId="20577"/>
          <ac:spMkLst>
            <pc:docMk/>
            <pc:sldMk cId="967951963" sldId="658"/>
            <ac:spMk id="4" creationId="{00000000-0000-0000-0000-000000000000}"/>
          </ac:spMkLst>
        </pc:spChg>
        <pc:spChg chg="mod">
          <ac:chgData name="오세종" userId="730af7b6-ff05-47d1-891e-d0df27f30cd9" providerId="ADAL" clId="{999F1F40-BCCA-4C81-A08D-AF0A855A1A75}" dt="2021-01-05T08:01:01.320" v="115" actId="20577"/>
          <ac:spMkLst>
            <pc:docMk/>
            <pc:sldMk cId="967951963" sldId="658"/>
            <ac:spMk id="5" creationId="{28AE4BDB-C6BF-43C6-99CB-EE4A724E7F91}"/>
          </ac:spMkLst>
        </pc:spChg>
      </pc:sldChg>
      <pc:sldChg chg="addSp modSp mod">
        <pc:chgData name="오세종" userId="730af7b6-ff05-47d1-891e-d0df27f30cd9" providerId="ADAL" clId="{999F1F40-BCCA-4C81-A08D-AF0A855A1A75}" dt="2021-01-05T08:02:14.377" v="150" actId="1037"/>
        <pc:sldMkLst>
          <pc:docMk/>
          <pc:sldMk cId="81283695" sldId="659"/>
        </pc:sldMkLst>
        <pc:spChg chg="add mod">
          <ac:chgData name="오세종" userId="730af7b6-ff05-47d1-891e-d0df27f30cd9" providerId="ADAL" clId="{999F1F40-BCCA-4C81-A08D-AF0A855A1A75}" dt="2021-01-05T08:02:14.377" v="150" actId="1037"/>
          <ac:spMkLst>
            <pc:docMk/>
            <pc:sldMk cId="81283695" sldId="659"/>
            <ac:spMk id="3" creationId="{391668C5-C5A0-4A74-837B-077D80DA62EC}"/>
          </ac:spMkLst>
        </pc:spChg>
        <pc:spChg chg="mod">
          <ac:chgData name="오세종" userId="730af7b6-ff05-47d1-891e-d0df27f30cd9" providerId="ADAL" clId="{999F1F40-BCCA-4C81-A08D-AF0A855A1A75}" dt="2021-01-05T08:01:53.113" v="129"/>
          <ac:spMkLst>
            <pc:docMk/>
            <pc:sldMk cId="81283695" sldId="659"/>
            <ac:spMk id="4" creationId="{00000000-0000-0000-0000-000000000000}"/>
          </ac:spMkLst>
        </pc:spChg>
        <pc:spChg chg="mod">
          <ac:chgData name="오세종" userId="730af7b6-ff05-47d1-891e-d0df27f30cd9" providerId="ADAL" clId="{999F1F40-BCCA-4C81-A08D-AF0A855A1A75}" dt="2021-01-05T08:01:46.333" v="127" actId="5793"/>
          <ac:spMkLst>
            <pc:docMk/>
            <pc:sldMk cId="81283695" sldId="659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2:28.433" v="151" actId="6559"/>
        <pc:sldMkLst>
          <pc:docMk/>
          <pc:sldMk cId="2719924029" sldId="661"/>
        </pc:sldMkLst>
        <pc:spChg chg="mod">
          <ac:chgData name="오세종" userId="730af7b6-ff05-47d1-891e-d0df27f30cd9" providerId="ADAL" clId="{999F1F40-BCCA-4C81-A08D-AF0A855A1A75}" dt="2021-01-05T08:02:28.433" v="151" actId="6559"/>
          <ac:spMkLst>
            <pc:docMk/>
            <pc:sldMk cId="2719924029" sldId="661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2:36.230" v="152" actId="6559"/>
        <pc:sldMkLst>
          <pc:docMk/>
          <pc:sldMk cId="3235838113" sldId="662"/>
        </pc:sldMkLst>
        <pc:spChg chg="mod">
          <ac:chgData name="오세종" userId="730af7b6-ff05-47d1-891e-d0df27f30cd9" providerId="ADAL" clId="{999F1F40-BCCA-4C81-A08D-AF0A855A1A75}" dt="2021-01-05T08:02:36.230" v="152" actId="6559"/>
          <ac:spMkLst>
            <pc:docMk/>
            <pc:sldMk cId="3235838113" sldId="662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2:42.691" v="153" actId="6559"/>
        <pc:sldMkLst>
          <pc:docMk/>
          <pc:sldMk cId="3531394370" sldId="663"/>
        </pc:sldMkLst>
        <pc:spChg chg="mod">
          <ac:chgData name="오세종" userId="730af7b6-ff05-47d1-891e-d0df27f30cd9" providerId="ADAL" clId="{999F1F40-BCCA-4C81-A08D-AF0A855A1A75}" dt="2021-01-05T08:02:42.691" v="153" actId="6559"/>
          <ac:spMkLst>
            <pc:docMk/>
            <pc:sldMk cId="3531394370" sldId="663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2:50.173" v="154" actId="6559"/>
        <pc:sldMkLst>
          <pc:docMk/>
          <pc:sldMk cId="2361866261" sldId="664"/>
        </pc:sldMkLst>
        <pc:spChg chg="mod">
          <ac:chgData name="오세종" userId="730af7b6-ff05-47d1-891e-d0df27f30cd9" providerId="ADAL" clId="{999F1F40-BCCA-4C81-A08D-AF0A855A1A75}" dt="2021-01-05T08:02:50.173" v="154" actId="6559"/>
          <ac:spMkLst>
            <pc:docMk/>
            <pc:sldMk cId="2361866261" sldId="664"/>
            <ac:spMk id="7" creationId="{107DC50D-7800-45A3-A72D-D8884FFBCB62}"/>
          </ac:spMkLst>
        </pc:spChg>
      </pc:sldChg>
      <pc:sldChg chg="modSp mod">
        <pc:chgData name="오세종" userId="730af7b6-ff05-47d1-891e-d0df27f30cd9" providerId="ADAL" clId="{999F1F40-BCCA-4C81-A08D-AF0A855A1A75}" dt="2021-01-05T08:03:07.855" v="159" actId="6549"/>
        <pc:sldMkLst>
          <pc:docMk/>
          <pc:sldMk cId="1574778571" sldId="666"/>
        </pc:sldMkLst>
        <pc:spChg chg="mod">
          <ac:chgData name="오세종" userId="730af7b6-ff05-47d1-891e-d0df27f30cd9" providerId="ADAL" clId="{999F1F40-BCCA-4C81-A08D-AF0A855A1A75}" dt="2021-01-05T08:03:07.855" v="159" actId="6549"/>
          <ac:spMkLst>
            <pc:docMk/>
            <pc:sldMk cId="1574778571" sldId="666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3:20.675" v="164" actId="6549"/>
        <pc:sldMkLst>
          <pc:docMk/>
          <pc:sldMk cId="1736938892" sldId="667"/>
        </pc:sldMkLst>
        <pc:spChg chg="mod">
          <ac:chgData name="오세종" userId="730af7b6-ff05-47d1-891e-d0df27f30cd9" providerId="ADAL" clId="{999F1F40-BCCA-4C81-A08D-AF0A855A1A75}" dt="2021-01-05T08:03:20.675" v="164" actId="6549"/>
          <ac:spMkLst>
            <pc:docMk/>
            <pc:sldMk cId="1736938892" sldId="667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3:29.509" v="165" actId="6559"/>
        <pc:sldMkLst>
          <pc:docMk/>
          <pc:sldMk cId="3249417820" sldId="668"/>
        </pc:sldMkLst>
        <pc:spChg chg="mod">
          <ac:chgData name="오세종" userId="730af7b6-ff05-47d1-891e-d0df27f30cd9" providerId="ADAL" clId="{999F1F40-BCCA-4C81-A08D-AF0A855A1A75}" dt="2021-01-05T08:03:29.509" v="165" actId="6559"/>
          <ac:spMkLst>
            <pc:docMk/>
            <pc:sldMk cId="3249417820" sldId="668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4:17.617" v="193" actId="6549"/>
        <pc:sldMkLst>
          <pc:docMk/>
          <pc:sldMk cId="1039952954" sldId="673"/>
        </pc:sldMkLst>
        <pc:spChg chg="mod">
          <ac:chgData name="오세종" userId="730af7b6-ff05-47d1-891e-d0df27f30cd9" providerId="ADAL" clId="{999F1F40-BCCA-4C81-A08D-AF0A855A1A75}" dt="2021-01-05T08:04:17.617" v="193" actId="6549"/>
          <ac:spMkLst>
            <pc:docMk/>
            <pc:sldMk cId="1039952954" sldId="673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4:27.089" v="194" actId="6559"/>
        <pc:sldMkLst>
          <pc:docMk/>
          <pc:sldMk cId="1296334186" sldId="674"/>
        </pc:sldMkLst>
        <pc:spChg chg="mod">
          <ac:chgData name="오세종" userId="730af7b6-ff05-47d1-891e-d0df27f30cd9" providerId="ADAL" clId="{999F1F40-BCCA-4C81-A08D-AF0A855A1A75}" dt="2021-01-05T08:04:27.089" v="194" actId="6559"/>
          <ac:spMkLst>
            <pc:docMk/>
            <pc:sldMk cId="1296334186" sldId="674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999F1F40-BCCA-4C81-A08D-AF0A855A1A75}" dt="2021-01-05T08:04:31.729" v="195" actId="6559"/>
        <pc:sldMkLst>
          <pc:docMk/>
          <pc:sldMk cId="3895088731" sldId="675"/>
        </pc:sldMkLst>
        <pc:spChg chg="mod">
          <ac:chgData name="오세종" userId="730af7b6-ff05-47d1-891e-d0df27f30cd9" providerId="ADAL" clId="{999F1F40-BCCA-4C81-A08D-AF0A855A1A75}" dt="2021-01-05T08:04:31.729" v="195" actId="6559"/>
          <ac:spMkLst>
            <pc:docMk/>
            <pc:sldMk cId="3895088731" sldId="675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999F1F40-BCCA-4C81-A08D-AF0A855A1A75}" dt="2021-01-05T08:06:09.061" v="220"/>
        <pc:sldMkLst>
          <pc:docMk/>
          <pc:sldMk cId="2879590193" sldId="676"/>
        </pc:sldMkLst>
        <pc:spChg chg="mod">
          <ac:chgData name="오세종" userId="730af7b6-ff05-47d1-891e-d0df27f30cd9" providerId="ADAL" clId="{999F1F40-BCCA-4C81-A08D-AF0A855A1A75}" dt="2021-01-05T08:06:09.061" v="220"/>
          <ac:spMkLst>
            <pc:docMk/>
            <pc:sldMk cId="2879590193" sldId="676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999F1F40-BCCA-4C81-A08D-AF0A855A1A75}" dt="2021-01-05T08:05:59.391" v="219"/>
        <pc:sldMkLst>
          <pc:docMk/>
          <pc:sldMk cId="3698889557" sldId="677"/>
        </pc:sldMkLst>
        <pc:spChg chg="mod">
          <ac:chgData name="오세종" userId="730af7b6-ff05-47d1-891e-d0df27f30cd9" providerId="ADAL" clId="{999F1F40-BCCA-4C81-A08D-AF0A855A1A75}" dt="2021-01-05T08:05:59.391" v="219"/>
          <ac:spMkLst>
            <pc:docMk/>
            <pc:sldMk cId="3698889557" sldId="677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999F1F40-BCCA-4C81-A08D-AF0A855A1A75}" dt="2021-01-05T08:05:53.056" v="218"/>
        <pc:sldMkLst>
          <pc:docMk/>
          <pc:sldMk cId="2771314089" sldId="678"/>
        </pc:sldMkLst>
        <pc:spChg chg="mod">
          <ac:chgData name="오세종" userId="730af7b6-ff05-47d1-891e-d0df27f30cd9" providerId="ADAL" clId="{999F1F40-BCCA-4C81-A08D-AF0A855A1A75}" dt="2021-01-05T08:05:53.056" v="218"/>
          <ac:spMkLst>
            <pc:docMk/>
            <pc:sldMk cId="2771314089" sldId="678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999F1F40-BCCA-4C81-A08D-AF0A855A1A75}" dt="2021-01-05T08:05:37.401" v="216"/>
        <pc:sldMkLst>
          <pc:docMk/>
          <pc:sldMk cId="831899523" sldId="679"/>
        </pc:sldMkLst>
        <pc:spChg chg="mod">
          <ac:chgData name="오세종" userId="730af7b6-ff05-47d1-891e-d0df27f30cd9" providerId="ADAL" clId="{999F1F40-BCCA-4C81-A08D-AF0A855A1A75}" dt="2021-01-05T08:05:37.401" v="216"/>
          <ac:spMkLst>
            <pc:docMk/>
            <pc:sldMk cId="831899523" sldId="679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999F1F40-BCCA-4C81-A08D-AF0A855A1A75}" dt="2021-01-05T08:07:04.008" v="241" actId="6549"/>
        <pc:sldMkLst>
          <pc:docMk/>
          <pc:sldMk cId="3944413493" sldId="684"/>
        </pc:sldMkLst>
        <pc:spChg chg="mod">
          <ac:chgData name="오세종" userId="730af7b6-ff05-47d1-891e-d0df27f30cd9" providerId="ADAL" clId="{999F1F40-BCCA-4C81-A08D-AF0A855A1A75}" dt="2021-01-05T08:06:45.503" v="235" actId="6549"/>
          <ac:spMkLst>
            <pc:docMk/>
            <pc:sldMk cId="3944413493" sldId="684"/>
            <ac:spMk id="5" creationId="{28AE4BDB-C6BF-43C6-99CB-EE4A724E7F91}"/>
          </ac:spMkLst>
        </pc:spChg>
        <pc:spChg chg="mod">
          <ac:chgData name="오세종" userId="730af7b6-ff05-47d1-891e-d0df27f30cd9" providerId="ADAL" clId="{999F1F40-BCCA-4C81-A08D-AF0A855A1A75}" dt="2021-01-05T08:07:04.008" v="241" actId="6549"/>
          <ac:spMkLst>
            <pc:docMk/>
            <pc:sldMk cId="3944413493" sldId="684"/>
            <ac:spMk id="6" creationId="{A7CFB526-4E27-D245-8A53-DD7C353DD8D0}"/>
          </ac:spMkLst>
        </pc:spChg>
      </pc:sldChg>
      <pc:sldChg chg="modSp mod">
        <pc:chgData name="오세종" userId="730af7b6-ff05-47d1-891e-d0df27f30cd9" providerId="ADAL" clId="{999F1F40-BCCA-4C81-A08D-AF0A855A1A75}" dt="2021-01-05T08:07:21.102" v="242" actId="6559"/>
        <pc:sldMkLst>
          <pc:docMk/>
          <pc:sldMk cId="2754651275" sldId="686"/>
        </pc:sldMkLst>
        <pc:spChg chg="mod">
          <ac:chgData name="오세종" userId="730af7b6-ff05-47d1-891e-d0df27f30cd9" providerId="ADAL" clId="{999F1F40-BCCA-4C81-A08D-AF0A855A1A75}" dt="2021-01-05T08:07:21.102" v="242" actId="6559"/>
          <ac:spMkLst>
            <pc:docMk/>
            <pc:sldMk cId="2754651275" sldId="686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8:05.774" v="246"/>
        <pc:sldMkLst>
          <pc:docMk/>
          <pc:sldMk cId="1069331719" sldId="690"/>
        </pc:sldMkLst>
        <pc:spChg chg="mod">
          <ac:chgData name="오세종" userId="730af7b6-ff05-47d1-891e-d0df27f30cd9" providerId="ADAL" clId="{999F1F40-BCCA-4C81-A08D-AF0A855A1A75}" dt="2021-01-05T08:08:05.774" v="246"/>
          <ac:spMkLst>
            <pc:docMk/>
            <pc:sldMk cId="1069331719" sldId="690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8:26.285" v="248"/>
        <pc:sldMkLst>
          <pc:docMk/>
          <pc:sldMk cId="237734284" sldId="691"/>
        </pc:sldMkLst>
        <pc:spChg chg="mod">
          <ac:chgData name="오세종" userId="730af7b6-ff05-47d1-891e-d0df27f30cd9" providerId="ADAL" clId="{999F1F40-BCCA-4C81-A08D-AF0A855A1A75}" dt="2021-01-05T08:08:26.285" v="248"/>
          <ac:spMkLst>
            <pc:docMk/>
            <pc:sldMk cId="237734284" sldId="691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999F1F40-BCCA-4C81-A08D-AF0A855A1A75}" dt="2021-01-05T08:08:35.957" v="249" actId="6559"/>
        <pc:sldMkLst>
          <pc:docMk/>
          <pc:sldMk cId="3417512114" sldId="692"/>
        </pc:sldMkLst>
        <pc:spChg chg="mod">
          <ac:chgData name="오세종" userId="730af7b6-ff05-47d1-891e-d0df27f30cd9" providerId="ADAL" clId="{999F1F40-BCCA-4C81-A08D-AF0A855A1A75}" dt="2021-01-05T08:08:35.957" v="249" actId="6559"/>
          <ac:spMkLst>
            <pc:docMk/>
            <pc:sldMk cId="3417512114" sldId="692"/>
            <ac:spMk id="10" creationId="{EF57F335-208D-41A9-8C3F-56384CD5B3A4}"/>
          </ac:spMkLst>
        </pc:spChg>
      </pc:sldChg>
      <pc:sldChg chg="modSp mod">
        <pc:chgData name="오세종" userId="730af7b6-ff05-47d1-891e-d0df27f30cd9" providerId="ADAL" clId="{999F1F40-BCCA-4C81-A08D-AF0A855A1A75}" dt="2021-01-05T05:06:45.082" v="100" actId="6549"/>
        <pc:sldMkLst>
          <pc:docMk/>
          <pc:sldMk cId="544005556" sldId="707"/>
        </pc:sldMkLst>
        <pc:spChg chg="mod">
          <ac:chgData name="오세종" userId="730af7b6-ff05-47d1-891e-d0df27f30cd9" providerId="ADAL" clId="{999F1F40-BCCA-4C81-A08D-AF0A855A1A75}" dt="2021-01-05T05:06:45.082" v="100" actId="6549"/>
          <ac:spMkLst>
            <pc:docMk/>
            <pc:sldMk cId="544005556" sldId="707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999F1F40-BCCA-4C81-A08D-AF0A855A1A75}" dt="2021-01-05T08:01:53.911" v="131" actId="27636"/>
        <pc:sldMkLst>
          <pc:docMk/>
          <pc:sldMk cId="2074744801" sldId="712"/>
        </pc:sldMkLst>
        <pc:spChg chg="mod">
          <ac:chgData name="오세종" userId="730af7b6-ff05-47d1-891e-d0df27f30cd9" providerId="ADAL" clId="{999F1F40-BCCA-4C81-A08D-AF0A855A1A75}" dt="2021-01-05T08:01:53.911" v="131" actId="27636"/>
          <ac:spMkLst>
            <pc:docMk/>
            <pc:sldMk cId="2074744801" sldId="712"/>
            <ac:spMk id="7" creationId="{183F6DCE-CC1C-4D28-9D6F-274E6AD0A7A7}"/>
          </ac:spMkLst>
        </pc:spChg>
      </pc:sldChg>
      <pc:sldChg chg="modSp mod">
        <pc:chgData name="오세종" userId="730af7b6-ff05-47d1-891e-d0df27f30cd9" providerId="ADAL" clId="{999F1F40-BCCA-4C81-A08D-AF0A855A1A75}" dt="2021-01-05T05:05:16.234" v="76" actId="6549"/>
        <pc:sldMkLst>
          <pc:docMk/>
          <pc:sldMk cId="3172484120" sldId="715"/>
        </pc:sldMkLst>
        <pc:spChg chg="mod">
          <ac:chgData name="오세종" userId="730af7b6-ff05-47d1-891e-d0df27f30cd9" providerId="ADAL" clId="{999F1F40-BCCA-4C81-A08D-AF0A855A1A75}" dt="2021-01-05T05:05:16.234" v="76" actId="6549"/>
          <ac:spMkLst>
            <pc:docMk/>
            <pc:sldMk cId="3172484120" sldId="715"/>
            <ac:spMk id="6" creationId="{107DC50D-7800-45A3-A72D-D8884FFBCB62}"/>
          </ac:spMkLst>
        </pc:spChg>
      </pc:sldChg>
    </pc:docChg>
  </pc:docChgLst>
  <pc:docChgLst>
    <pc:chgData name="오세종" userId="730af7b6-ff05-47d1-891e-d0df27f30cd9" providerId="ADAL" clId="{65BC244D-192B-4434-B1F5-7B5236F0BDE5}"/>
    <pc:docChg chg="custSel modSld">
      <pc:chgData name="오세종" userId="730af7b6-ff05-47d1-891e-d0df27f30cd9" providerId="ADAL" clId="{65BC244D-192B-4434-B1F5-7B5236F0BDE5}" dt="2020-12-30T02:42:09.587" v="74" actId="6549"/>
      <pc:docMkLst>
        <pc:docMk/>
      </pc:docMkLst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81283695" sldId="659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81283695" sldId="659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2719924029" sldId="661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719924029" sldId="661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1736938892" sldId="667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1736938892" sldId="667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3249417820" sldId="668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3249417820" sldId="668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1716918771" sldId="670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1716918771" sldId="670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1296334186" sldId="674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1296334186" sldId="674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3895088731" sldId="675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3895088731" sldId="675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2879590193" sldId="676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879590193" sldId="676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65BC244D-192B-4434-B1F5-7B5236F0BDE5}" dt="2020-12-30T02:29:16.967" v="9"/>
        <pc:sldMkLst>
          <pc:docMk/>
          <pc:sldMk cId="237734284" sldId="691"/>
        </pc:sldMkLst>
        <pc:spChg chg="mod">
          <ac:chgData name="오세종" userId="730af7b6-ff05-47d1-891e-d0df27f30cd9" providerId="ADAL" clId="{65BC244D-192B-4434-B1F5-7B5236F0BDE5}" dt="2020-12-30T02:29:16.967" v="9"/>
          <ac:spMkLst>
            <pc:docMk/>
            <pc:sldMk cId="237734284" sldId="691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65BC244D-192B-4434-B1F5-7B5236F0BDE5}" dt="2020-12-30T02:30:05.158" v="12" actId="2711"/>
        <pc:sldMkLst>
          <pc:docMk/>
          <pc:sldMk cId="3759318046" sldId="693"/>
        </pc:sldMkLst>
        <pc:spChg chg="mod">
          <ac:chgData name="오세종" userId="730af7b6-ff05-47d1-891e-d0df27f30cd9" providerId="ADAL" clId="{65BC244D-192B-4434-B1F5-7B5236F0BDE5}" dt="2020-12-30T02:29:59.405" v="11" actId="2711"/>
          <ac:spMkLst>
            <pc:docMk/>
            <pc:sldMk cId="3759318046" sldId="693"/>
            <ac:spMk id="6" creationId="{C207699D-5ADE-4E11-A453-2A730AB66F39}"/>
          </ac:spMkLst>
        </pc:spChg>
        <pc:spChg chg="mod">
          <ac:chgData name="오세종" userId="730af7b6-ff05-47d1-891e-d0df27f30cd9" providerId="ADAL" clId="{65BC244D-192B-4434-B1F5-7B5236F0BDE5}" dt="2020-12-30T02:29:52.085" v="10" actId="2711"/>
          <ac:spMkLst>
            <pc:docMk/>
            <pc:sldMk cId="3759318046" sldId="693"/>
            <ac:spMk id="7" creationId="{C207699D-5ADE-4E11-A453-2A730AB66F39}"/>
          </ac:spMkLst>
        </pc:spChg>
        <pc:spChg chg="mod">
          <ac:chgData name="오세종" userId="730af7b6-ff05-47d1-891e-d0df27f30cd9" providerId="ADAL" clId="{65BC244D-192B-4434-B1F5-7B5236F0BDE5}" dt="2020-12-30T02:30:05.158" v="12" actId="2711"/>
          <ac:spMkLst>
            <pc:docMk/>
            <pc:sldMk cId="3759318046" sldId="693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30:20.193" v="14" actId="2711"/>
        <pc:sldMkLst>
          <pc:docMk/>
          <pc:sldMk cId="1837374259" sldId="694"/>
        </pc:sldMkLst>
        <pc:spChg chg="mod">
          <ac:chgData name="오세종" userId="730af7b6-ff05-47d1-891e-d0df27f30cd9" providerId="ADAL" clId="{65BC244D-192B-4434-B1F5-7B5236F0BDE5}" dt="2020-12-30T02:30:13.869" v="13" actId="2711"/>
          <ac:spMkLst>
            <pc:docMk/>
            <pc:sldMk cId="1837374259" sldId="694"/>
            <ac:spMk id="6" creationId="{C207699D-5ADE-4E11-A453-2A730AB66F39}"/>
          </ac:spMkLst>
        </pc:spChg>
        <pc:spChg chg="mod">
          <ac:chgData name="오세종" userId="730af7b6-ff05-47d1-891e-d0df27f30cd9" providerId="ADAL" clId="{65BC244D-192B-4434-B1F5-7B5236F0BDE5}" dt="2020-12-30T02:30:20.193" v="14" actId="2711"/>
          <ac:spMkLst>
            <pc:docMk/>
            <pc:sldMk cId="1837374259" sldId="694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30:51.271" v="17" actId="14100"/>
        <pc:sldMkLst>
          <pc:docMk/>
          <pc:sldMk cId="940759443" sldId="696"/>
        </pc:sldMkLst>
        <pc:picChg chg="mod">
          <ac:chgData name="오세종" userId="730af7b6-ff05-47d1-891e-d0df27f30cd9" providerId="ADAL" clId="{65BC244D-192B-4434-B1F5-7B5236F0BDE5}" dt="2020-12-30T02:30:51.271" v="17" actId="14100"/>
          <ac:picMkLst>
            <pc:docMk/>
            <pc:sldMk cId="940759443" sldId="696"/>
            <ac:picMk id="5" creationId="{EC51C6EE-D23B-A647-83BE-43BE9D55E874}"/>
          </ac:picMkLst>
        </pc:picChg>
      </pc:sldChg>
      <pc:sldChg chg="modSp mod">
        <pc:chgData name="오세종" userId="730af7b6-ff05-47d1-891e-d0df27f30cd9" providerId="ADAL" clId="{65BC244D-192B-4434-B1F5-7B5236F0BDE5}" dt="2020-12-30T02:31:36.457" v="18" actId="948"/>
        <pc:sldMkLst>
          <pc:docMk/>
          <pc:sldMk cId="4194497549" sldId="700"/>
        </pc:sldMkLst>
        <pc:spChg chg="mod">
          <ac:chgData name="오세종" userId="730af7b6-ff05-47d1-891e-d0df27f30cd9" providerId="ADAL" clId="{65BC244D-192B-4434-B1F5-7B5236F0BDE5}" dt="2020-12-30T02:31:36.457" v="18" actId="948"/>
          <ac:spMkLst>
            <pc:docMk/>
            <pc:sldMk cId="4194497549" sldId="700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65BC244D-192B-4434-B1F5-7B5236F0BDE5}" dt="2020-12-30T02:32:39.782" v="22" actId="27636"/>
        <pc:sldMkLst>
          <pc:docMk/>
          <pc:sldMk cId="572477555" sldId="703"/>
        </pc:sldMkLst>
        <pc:spChg chg="mod">
          <ac:chgData name="오세종" userId="730af7b6-ff05-47d1-891e-d0df27f30cd9" providerId="ADAL" clId="{65BC244D-192B-4434-B1F5-7B5236F0BDE5}" dt="2020-12-30T02:32:39.782" v="22" actId="27636"/>
          <ac:spMkLst>
            <pc:docMk/>
            <pc:sldMk cId="572477555" sldId="703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65BC244D-192B-4434-B1F5-7B5236F0BDE5}" dt="2020-12-30T02:37:20.602" v="41" actId="20577"/>
        <pc:sldMkLst>
          <pc:docMk/>
          <pc:sldMk cId="2621766645" sldId="704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621766645" sldId="704"/>
            <ac:spMk id="4" creationId="{00000000-0000-0000-0000-000000000000}"/>
          </ac:spMkLst>
        </pc:spChg>
        <pc:spChg chg="mod">
          <ac:chgData name="오세종" userId="730af7b6-ff05-47d1-891e-d0df27f30cd9" providerId="ADAL" clId="{65BC244D-192B-4434-B1F5-7B5236F0BDE5}" dt="2020-12-30T02:37:20.602" v="41" actId="20577"/>
          <ac:spMkLst>
            <pc:docMk/>
            <pc:sldMk cId="2621766645" sldId="704"/>
            <ac:spMk id="6" creationId="{107DC50D-7800-45A3-A72D-D8884FFBCB62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1800570092" sldId="705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1800570092" sldId="705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65BC244D-192B-4434-B1F5-7B5236F0BDE5}" dt="2020-12-30T02:38:53.493" v="47" actId="14100"/>
        <pc:sldMkLst>
          <pc:docMk/>
          <pc:sldMk cId="544005556" sldId="707"/>
        </pc:sldMkLst>
        <pc:spChg chg="mod">
          <ac:chgData name="오세종" userId="730af7b6-ff05-47d1-891e-d0df27f30cd9" providerId="ADAL" clId="{65BC244D-192B-4434-B1F5-7B5236F0BDE5}" dt="2020-12-30T02:38:53.493" v="47" actId="14100"/>
          <ac:spMkLst>
            <pc:docMk/>
            <pc:sldMk cId="544005556" sldId="707"/>
            <ac:spMk id="5" creationId="{28AE4BDB-C6BF-43C6-99CB-EE4A724E7F91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286769934" sldId="708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86769934" sldId="708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1968636345" sldId="709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1968636345" sldId="709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4158783413" sldId="711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4158783413" sldId="711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2074744801" sldId="712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074744801" sldId="712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65BC244D-192B-4434-B1F5-7B5236F0BDE5}" dt="2020-12-30T02:42:09.587" v="74" actId="6549"/>
        <pc:sldMkLst>
          <pc:docMk/>
          <pc:sldMk cId="2285195611" sldId="714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2285195611" sldId="714"/>
            <ac:spMk id="4" creationId="{00000000-0000-0000-0000-000000000000}"/>
          </ac:spMkLst>
        </pc:spChg>
        <pc:spChg chg="mod">
          <ac:chgData name="오세종" userId="730af7b6-ff05-47d1-891e-d0df27f30cd9" providerId="ADAL" clId="{65BC244D-192B-4434-B1F5-7B5236F0BDE5}" dt="2020-12-30T02:42:09.587" v="74" actId="6549"/>
          <ac:spMkLst>
            <pc:docMk/>
            <pc:sldMk cId="2285195611" sldId="714"/>
            <ac:spMk id="6" creationId="{107DC50D-7800-45A3-A72D-D8884FFBCB62}"/>
          </ac:spMkLst>
        </pc:spChg>
      </pc:sldChg>
      <pc:sldChg chg="modSp">
        <pc:chgData name="오세종" userId="730af7b6-ff05-47d1-891e-d0df27f30cd9" providerId="ADAL" clId="{65BC244D-192B-4434-B1F5-7B5236F0BDE5}" dt="2020-12-30T02:28:03.484" v="0"/>
        <pc:sldMkLst>
          <pc:docMk/>
          <pc:sldMk cId="3172484120" sldId="715"/>
        </pc:sldMkLst>
        <pc:spChg chg="mod">
          <ac:chgData name="오세종" userId="730af7b6-ff05-47d1-891e-d0df27f30cd9" providerId="ADAL" clId="{65BC244D-192B-4434-B1F5-7B5236F0BDE5}" dt="2020-12-30T02:28:03.484" v="0"/>
          <ac:spMkLst>
            <pc:docMk/>
            <pc:sldMk cId="3172484120" sldId="715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65BC244D-192B-4434-B1F5-7B5236F0BDE5}" dt="2020-12-30T02:39:19.360" v="49" actId="2711"/>
        <pc:sldMkLst>
          <pc:docMk/>
          <pc:sldMk cId="3518060087" sldId="717"/>
        </pc:sldMkLst>
        <pc:spChg chg="mod">
          <ac:chgData name="오세종" userId="730af7b6-ff05-47d1-891e-d0df27f30cd9" providerId="ADAL" clId="{65BC244D-192B-4434-B1F5-7B5236F0BDE5}" dt="2020-12-30T02:39:19.360" v="49" actId="2711"/>
          <ac:spMkLst>
            <pc:docMk/>
            <pc:sldMk cId="3518060087" sldId="717"/>
            <ac:spMk id="6" creationId="{C207699D-5ADE-4E11-A453-2A730AB66F39}"/>
          </ac:spMkLst>
        </pc:spChg>
        <pc:spChg chg="mod">
          <ac:chgData name="오세종" userId="730af7b6-ff05-47d1-891e-d0df27f30cd9" providerId="ADAL" clId="{65BC244D-192B-4434-B1F5-7B5236F0BDE5}" dt="2020-12-30T02:39:12.020" v="48" actId="2711"/>
          <ac:spMkLst>
            <pc:docMk/>
            <pc:sldMk cId="3518060087" sldId="717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39:31.990" v="51" actId="2711"/>
        <pc:sldMkLst>
          <pc:docMk/>
          <pc:sldMk cId="834602258" sldId="718"/>
        </pc:sldMkLst>
        <pc:spChg chg="mod">
          <ac:chgData name="오세종" userId="730af7b6-ff05-47d1-891e-d0df27f30cd9" providerId="ADAL" clId="{65BC244D-192B-4434-B1F5-7B5236F0BDE5}" dt="2020-12-30T02:39:26.295" v="50" actId="2711"/>
          <ac:spMkLst>
            <pc:docMk/>
            <pc:sldMk cId="834602258" sldId="718"/>
            <ac:spMk id="6" creationId="{C207699D-5ADE-4E11-A453-2A730AB66F39}"/>
          </ac:spMkLst>
        </pc:spChg>
        <pc:spChg chg="mod">
          <ac:chgData name="오세종" userId="730af7b6-ff05-47d1-891e-d0df27f30cd9" providerId="ADAL" clId="{65BC244D-192B-4434-B1F5-7B5236F0BDE5}" dt="2020-12-30T02:39:31.990" v="51" actId="2711"/>
          <ac:spMkLst>
            <pc:docMk/>
            <pc:sldMk cId="834602258" sldId="718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0:35.427" v="52" actId="2711"/>
        <pc:sldMkLst>
          <pc:docMk/>
          <pc:sldMk cId="2161216255" sldId="719"/>
        </pc:sldMkLst>
        <pc:spChg chg="mod">
          <ac:chgData name="오세종" userId="730af7b6-ff05-47d1-891e-d0df27f30cd9" providerId="ADAL" clId="{65BC244D-192B-4434-B1F5-7B5236F0BDE5}" dt="2020-12-30T02:40:35.427" v="52" actId="2711"/>
          <ac:spMkLst>
            <pc:docMk/>
            <pc:sldMk cId="2161216255" sldId="719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0:55.931" v="69" actId="20577"/>
        <pc:sldMkLst>
          <pc:docMk/>
          <pc:sldMk cId="2938606881" sldId="720"/>
        </pc:sldMkLst>
        <pc:spChg chg="mod">
          <ac:chgData name="오세종" userId="730af7b6-ff05-47d1-891e-d0df27f30cd9" providerId="ADAL" clId="{65BC244D-192B-4434-B1F5-7B5236F0BDE5}" dt="2020-12-30T02:40:55.931" v="69" actId="20577"/>
          <ac:spMkLst>
            <pc:docMk/>
            <pc:sldMk cId="2938606881" sldId="720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1:10.012" v="70" actId="2711"/>
        <pc:sldMkLst>
          <pc:docMk/>
          <pc:sldMk cId="599763353" sldId="721"/>
        </pc:sldMkLst>
        <pc:spChg chg="mod">
          <ac:chgData name="오세종" userId="730af7b6-ff05-47d1-891e-d0df27f30cd9" providerId="ADAL" clId="{65BC244D-192B-4434-B1F5-7B5236F0BDE5}" dt="2020-12-30T02:41:10.012" v="70" actId="2711"/>
          <ac:spMkLst>
            <pc:docMk/>
            <pc:sldMk cId="599763353" sldId="721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1:17.754" v="71" actId="2711"/>
        <pc:sldMkLst>
          <pc:docMk/>
          <pc:sldMk cId="3435810251" sldId="722"/>
        </pc:sldMkLst>
        <pc:spChg chg="mod">
          <ac:chgData name="오세종" userId="730af7b6-ff05-47d1-891e-d0df27f30cd9" providerId="ADAL" clId="{65BC244D-192B-4434-B1F5-7B5236F0BDE5}" dt="2020-12-30T02:41:17.754" v="71" actId="2711"/>
          <ac:spMkLst>
            <pc:docMk/>
            <pc:sldMk cId="3435810251" sldId="722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1:28.176" v="72" actId="2711"/>
        <pc:sldMkLst>
          <pc:docMk/>
          <pc:sldMk cId="1605945132" sldId="723"/>
        </pc:sldMkLst>
        <pc:spChg chg="mod">
          <ac:chgData name="오세종" userId="730af7b6-ff05-47d1-891e-d0df27f30cd9" providerId="ADAL" clId="{65BC244D-192B-4434-B1F5-7B5236F0BDE5}" dt="2020-12-30T02:41:28.176" v="72" actId="2711"/>
          <ac:spMkLst>
            <pc:docMk/>
            <pc:sldMk cId="1605945132" sldId="723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65BC244D-192B-4434-B1F5-7B5236F0BDE5}" dt="2020-12-30T02:41:36.833" v="73" actId="2711"/>
        <pc:sldMkLst>
          <pc:docMk/>
          <pc:sldMk cId="3023145863" sldId="724"/>
        </pc:sldMkLst>
        <pc:spChg chg="mod">
          <ac:chgData name="오세종" userId="730af7b6-ff05-47d1-891e-d0df27f30cd9" providerId="ADAL" clId="{65BC244D-192B-4434-B1F5-7B5236F0BDE5}" dt="2020-12-30T02:41:36.833" v="73" actId="2711"/>
          <ac:spMkLst>
            <pc:docMk/>
            <pc:sldMk cId="3023145863" sldId="724"/>
            <ac:spMk id="9" creationId="{C207699D-5ADE-4E11-A453-2A730AB66F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2021-11-06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5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56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75000"/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2021-11-06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6" r:id="rId3"/>
    <p:sldLayoutId id="2147483685" r:id="rId4"/>
    <p:sldLayoutId id="214748369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원그래프와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선그래프를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r>
              <a:rPr lang="ko-KR" altLang="en-US" sz="4000" dirty="0"/>
              <a:t>작성해봅니다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선그래프 작성하기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  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9-4]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월과 월별 지각생 데이터를 입력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304109" y="2420888"/>
            <a:ext cx="720080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month = 1:12 			   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데이터 입력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late = c(5,8,7,9,4,6,12,13,8,6,6,4)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데이터 입력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선그래프 작성하기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9-4]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304109" y="2348880"/>
            <a:ext cx="7200800" cy="2170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plot(month, 			# x data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late, 			# y data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main='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지각생 통계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type='l', 	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그래프의 종류 선택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알파벳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	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종류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type)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</a:p>
          <a:p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	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굵기 선택</a:t>
            </a:r>
          </a:p>
          <a:p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='Month', 			# x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='Late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		# y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560DB-7E2A-BF4B-8696-FDE6E8BE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20888"/>
            <a:ext cx="3423375" cy="1958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22319-E532-4980-8052-82CC4930E34A}"/>
              </a:ext>
            </a:extLst>
          </p:cNvPr>
          <p:cNvSpPr txBox="1"/>
          <p:nvPr/>
        </p:nvSpPr>
        <p:spPr>
          <a:xfrm>
            <a:off x="1331640" y="4653136"/>
            <a:ext cx="7200800" cy="1872208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month : 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축에 해당하는 데이터로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월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연도와 같이 시간을 나타내는 값이다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late : 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축에 해당하는 데이터로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시간에 따른 빈도수나 양을 의미한다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main='</a:t>
            </a:r>
            <a:r>
              <a:rPr lang="ko-KR" altLang="en-US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지각생통계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 :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그래프의 제목을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type='l' :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작성하려는 </a:t>
            </a:r>
            <a:r>
              <a:rPr lang="ko-KR" altLang="en-US" sz="1400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선그래프의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종류를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lty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=1 :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선의 종류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(line type)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를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lwd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=1 : 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선의 굵기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(line width)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를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xlab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='Month’ : 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축의 레이블을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ylab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='Late </a:t>
            </a:r>
            <a:r>
              <a:rPr lang="en-US" altLang="ko-KR" sz="1400" b="1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cnt</a:t>
            </a:r>
            <a:r>
              <a:rPr lang="en-US" altLang="ko-KR" sz="1400" b="1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 : 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ko-KR" altLang="en-US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축의 레이블을 지정한다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endParaRPr lang="ko-KR" alt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하나의 선그래프 작성하기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9-4]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- type</a:t>
            </a:r>
            <a:r>
              <a:rPr lang="ko-KR" altLang="en-US" dirty="0"/>
              <a:t>의 값에 따른 선그래프의 종류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D3FA5-A6D9-9B4B-B67E-F73E9B22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1459"/>
            <a:ext cx="4624298" cy="3384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53B40-8E38-43D3-A036-918DCE28D59E}"/>
              </a:ext>
            </a:extLst>
          </p:cNvPr>
          <p:cNvSpPr txBox="1"/>
          <p:nvPr/>
        </p:nvSpPr>
        <p:spPr>
          <a:xfrm>
            <a:off x="6001570" y="2390242"/>
            <a:ext cx="27468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lty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따른 선의 종류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5557F-B046-41F6-87F9-E0D1570A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47" y="2921459"/>
            <a:ext cx="2477117" cy="15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선그래프의 작성</a:t>
            </a:r>
            <a:r>
              <a:rPr lang="en-US" altLang="ko-KR" sz="2800" b="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&gt; </a:t>
            </a:r>
            <a:r>
              <a:rPr lang="ko-KR" altLang="en-US" sz="1800" b="1" dirty="0">
                <a:solidFill>
                  <a:schemeClr val="accent1"/>
                </a:solidFill>
              </a:rPr>
              <a:t>복수의 선그래프 작성하기 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선그래프는</a:t>
            </a:r>
            <a:r>
              <a:rPr lang="ko-KR" altLang="en-US" dirty="0"/>
              <a:t> 하나의 </a:t>
            </a:r>
            <a:r>
              <a:rPr lang="ko-KR" altLang="en-US" dirty="0" err="1"/>
              <a:t>선뿐만</a:t>
            </a:r>
            <a:r>
              <a:rPr lang="ko-KR" altLang="en-US" dirty="0"/>
              <a:t> 아니라 복수의 선도 나타낼 수 있음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5780723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복수의 선그래프 작성하기</a:t>
            </a:r>
            <a:endParaRPr lang="en-US" altLang="ko-KR" sz="28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348880"/>
            <a:ext cx="7200800" cy="410445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month = 1:12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late1 = c(5,8,7,9,4,6,12,13,8,6,6,4)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late2 = c(4,6,5,8,7,8,10,11,6,5,7,3)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plot(month, 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late1,                    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main='Late students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type='b’, 	                </a:t>
            </a:r>
            <a:r>
              <a:rPr lang="ko-KR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그래프의 종류 선택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알파벳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종류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type)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col='red',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색상 선택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='Month’,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='Late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‘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lines(month,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late2,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type='b', 		    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종류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type)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col='blue')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색상 선택</a:t>
            </a:r>
          </a:p>
        </p:txBody>
      </p:sp>
    </p:spTree>
    <p:extLst>
      <p:ext uri="{BB962C8B-B14F-4D97-AF65-F5344CB8AC3E}">
        <p14:creationId xmlns:p14="http://schemas.microsoft.com/office/powerpoint/2010/main" val="10399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복수의 선그래프 작성하기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월을 입력하고</a:t>
            </a:r>
            <a:r>
              <a:rPr lang="en-US" altLang="ko-KR" dirty="0"/>
              <a:t>, 2</a:t>
            </a:r>
            <a:r>
              <a:rPr lang="ko-KR" altLang="en-US" dirty="0"/>
              <a:t>개 학급의 월별 지각생 데이터를 입력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348880"/>
            <a:ext cx="72008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 = 1:12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late1 = c(5,8,7,9,4,6,12,13,8,6,6,4)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late2 = c(4,6,5,8,7,8,10,11,6,5,7,3)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복수의 선그래프 작성하기</a:t>
            </a:r>
            <a:endParaRPr lang="en-US" altLang="ko-KR" sz="28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1</a:t>
            </a:r>
            <a:r>
              <a:rPr lang="ko-KR" altLang="en-US" dirty="0"/>
              <a:t>반의 데이터</a:t>
            </a:r>
            <a:r>
              <a:rPr lang="en-US" altLang="ko-KR" dirty="0"/>
              <a:t>(late1)</a:t>
            </a:r>
            <a:r>
              <a:rPr lang="ko-KR" altLang="en-US" dirty="0"/>
              <a:t>를 사용해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348880"/>
            <a:ext cx="7200800" cy="3096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plot(month,             # x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late1,             # y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7712B-0B6B-E14D-A321-56E694CE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6396"/>
            <a:ext cx="3599490" cy="20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선그래프의 작성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복수의 선그래프 작성하기</a:t>
            </a:r>
            <a:endParaRPr lang="en-US" altLang="ko-KR" sz="28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buClr>
                <a:srgbClr val="3C479D"/>
              </a:buClr>
            </a:pPr>
            <a:r>
              <a:rPr lang="en-US" altLang="ko-KR" dirty="0"/>
              <a:t>2</a:t>
            </a:r>
            <a:r>
              <a:rPr lang="ko-KR" altLang="en-US" dirty="0"/>
              <a:t>반의 데이터</a:t>
            </a:r>
            <a:r>
              <a:rPr lang="en-US" altLang="ko-KR" dirty="0"/>
              <a:t>(late2)</a:t>
            </a:r>
            <a:r>
              <a:rPr lang="ko-KR" altLang="en-US" dirty="0"/>
              <a:t>를 사용해 선을 추가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3">
              <a:buClr>
                <a:srgbClr val="3C479D"/>
              </a:buClr>
            </a:pPr>
            <a:r>
              <a:rPr lang="en-US" altLang="ko-KR" dirty="0">
                <a:latin typeface="Consolas" panose="020B0609020204030204" pitchFamily="49" charset="0"/>
              </a:rPr>
              <a:t>lines( )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4">
              <a:buClr>
                <a:srgbClr val="3C479D"/>
              </a:buClr>
            </a:pPr>
            <a:r>
              <a:rPr lang="en-US" altLang="ko-KR" dirty="0">
                <a:latin typeface="Consolas" panose="020B0609020204030204" pitchFamily="49" charset="0"/>
              </a:rPr>
              <a:t>plot( )</a:t>
            </a:r>
            <a:r>
              <a:rPr lang="en-US" altLang="ko-KR" dirty="0"/>
              <a:t> </a:t>
            </a:r>
            <a:r>
              <a:rPr lang="ko-KR" altLang="en-US" dirty="0"/>
              <a:t>함수로 작성한 그래프 위에 선을 겹쳐서 그림</a:t>
            </a:r>
            <a:endParaRPr lang="en-US" altLang="ko-KR" dirty="0"/>
          </a:p>
          <a:p>
            <a:pPr lvl="4">
              <a:buClr>
                <a:srgbClr val="3C479D"/>
              </a:buClr>
            </a:pPr>
            <a:r>
              <a:rPr lang="en-US" altLang="ko-KR" dirty="0">
                <a:latin typeface="Consolas" panose="020B0609020204030204" pitchFamily="49" charset="0"/>
              </a:rPr>
              <a:t>lines( ) </a:t>
            </a:r>
            <a:r>
              <a:rPr lang="ko-KR" altLang="en-US" dirty="0"/>
              <a:t>함수를 추가할 때마다 선이 하나씩 추가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348880"/>
            <a:ext cx="7200800" cy="3096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lines(month, 		# x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late2, 		# y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type='b',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종류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type)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col='blue')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색상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08EFD-0E08-7348-85B5-3FEA6B103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36660"/>
            <a:ext cx="3456384" cy="19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선그래프로</a:t>
            </a:r>
            <a:r>
              <a:rPr lang="ko-KR" altLang="en-US" dirty="0"/>
              <a:t> 데이터 정리하기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두 데이터를 이용하여 </a:t>
            </a:r>
            <a:r>
              <a:rPr lang="ko-KR" altLang="en-US" sz="1800" dirty="0" err="1"/>
              <a:t>원그래프</a:t>
            </a:r>
            <a:r>
              <a:rPr lang="en-US" altLang="ko-KR" sz="1800" dirty="0"/>
              <a:t>, 3</a:t>
            </a:r>
            <a:r>
              <a:rPr lang="ko-KR" altLang="en-US" sz="1800" dirty="0"/>
              <a:t>차원 </a:t>
            </a:r>
            <a:r>
              <a:rPr lang="ko-KR" altLang="en-US" sz="1800" dirty="0" err="1"/>
              <a:t>원그래프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선그래프를</a:t>
            </a:r>
            <a:r>
              <a:rPr lang="ko-KR" altLang="en-US" sz="1800" dirty="0"/>
              <a:t> 작성해봅시다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dirty="0"/>
              <a:t>다음과 같이 과학 과목에 대한 선호도 </a:t>
            </a:r>
            <a:r>
              <a:rPr lang="ko-KR" altLang="en-US" sz="1600" dirty="0" err="1"/>
              <a:t>점수별</a:t>
            </a:r>
            <a:r>
              <a:rPr lang="ko-KR" altLang="en-US" sz="1600" dirty="0"/>
              <a:t> 비율을 </a:t>
            </a:r>
            <a:r>
              <a:rPr lang="ko-KR" altLang="en-US" sz="1600" dirty="0" err="1"/>
              <a:t>원그래프로</a:t>
            </a:r>
            <a:r>
              <a:rPr lang="ko-KR" altLang="en-US" sz="1600" dirty="0"/>
              <a:t> 나타냅니다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789040"/>
            <a:ext cx="7629643" cy="208823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('DAAG')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library(DAAG)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science$like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pie(ds,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선호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점수별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비율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col=rainbow(length(ds)), 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파이의 색 지정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radius=1) 			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파이의 크기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CB4D8-65B0-0E4F-9BAA-13FD2A64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1756670"/>
            <a:ext cx="374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선그래프로</a:t>
            </a:r>
            <a:r>
              <a:rPr lang="ko-KR" altLang="en-US" dirty="0"/>
              <a:t> 데이터 정리하기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2"/>
            </a:pPr>
            <a:r>
              <a:rPr lang="ko-KR" altLang="en-US" sz="1600" dirty="0"/>
              <a:t>다음과 같이 주</a:t>
            </a:r>
            <a:r>
              <a:rPr lang="en-US" altLang="ko-KR" sz="1600" dirty="0"/>
              <a:t>(state)</a:t>
            </a:r>
            <a:r>
              <a:rPr lang="ko-KR" altLang="en-US" sz="1600" dirty="0"/>
              <a:t>별로 조사 대상 학생수 비율을 </a:t>
            </a:r>
            <a:r>
              <a:rPr lang="en-US" altLang="ko-KR" sz="1600" dirty="0"/>
              <a:t>3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원그래프로</a:t>
            </a:r>
            <a:r>
              <a:rPr lang="ko-KR" altLang="en-US" sz="1600" dirty="0"/>
              <a:t> 나타냅니다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72816"/>
            <a:ext cx="7629643" cy="28803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science$State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pie3D(ds,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주별 학생 비율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labels=names(ds), 		    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레이블 지정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labelcex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=1.0, 		    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레이블의 폰트 크기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explode=0.1, 		  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 간 간격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radius=1.5,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파이의 크기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brown','green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파이의 색 지정</a:t>
            </a:r>
          </a:p>
        </p:txBody>
      </p:sp>
    </p:spTree>
    <p:extLst>
      <p:ext uri="{BB962C8B-B14F-4D97-AF65-F5344CB8AC3E}">
        <p14:creationId xmlns:p14="http://schemas.microsoft.com/office/powerpoint/2010/main" val="27713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원그래프의</a:t>
            </a:r>
            <a:r>
              <a:rPr lang="ko-KR" altLang="en-US" sz="2000" dirty="0"/>
              <a:t> 작성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원그래프 </a:t>
            </a:r>
            <a:r>
              <a:rPr lang="en-US" altLang="ko-KR" dirty="0"/>
              <a:t>:</a:t>
            </a:r>
            <a:r>
              <a:rPr lang="ko-KR" altLang="en-US" dirty="0"/>
              <a:t> 하나의 원 안에 </a:t>
            </a:r>
            <a:r>
              <a:rPr lang="ko-KR" altLang="en-US" dirty="0" err="1"/>
              <a:t>데이터값이</a:t>
            </a:r>
            <a:r>
              <a:rPr lang="ko-KR" altLang="en-US" dirty="0"/>
              <a:t> 차지하는 비율을 넓이로 나타낸 그래프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함수 </a:t>
            </a:r>
            <a:r>
              <a:rPr lang="en-US" altLang="ko-KR" dirty="0"/>
              <a:t>pie( )</a:t>
            </a:r>
            <a:r>
              <a:rPr lang="ko-KR" altLang="en-US" dirty="0"/>
              <a:t>를 사용해 원그래프 작성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9-1]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356992"/>
            <a:ext cx="7344816" cy="187220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데이터 입력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 &lt;- c('WINTER', 'SUMMER', 'SPRING', 'SUMMER', 'SUMMER',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 'FALL', 'FALL', 'SUMMER', 'SPRING', 'SPRING')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굴림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table(favorite) 		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도수분포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계산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pie(ds,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선호 계절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원그래프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작성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radius=1) 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선그래프로</a:t>
            </a:r>
            <a:r>
              <a:rPr lang="ko-KR" altLang="en-US" dirty="0"/>
              <a:t> 데이터 정리하기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dirty="0" err="1"/>
              <a:t>휴런</a:t>
            </a:r>
            <a:r>
              <a:rPr lang="ko-KR" altLang="en-US" sz="1600" dirty="0"/>
              <a:t> 호수의 수위 변화를 </a:t>
            </a:r>
            <a:r>
              <a:rPr lang="ko-KR" altLang="en-US" sz="1600" dirty="0" err="1"/>
              <a:t>선그래프로</a:t>
            </a:r>
            <a:r>
              <a:rPr lang="ko-KR" altLang="en-US" sz="1600" dirty="0"/>
              <a:t> 작성합니다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72816"/>
            <a:ext cx="7629643" cy="316835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year = 1875:1972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LakeHuron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data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ds$LakeHuron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 data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수위 변화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type='b',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col='blue',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수위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상자그림에</a:t>
            </a:r>
            <a:r>
              <a:rPr lang="ko-KR" altLang="en-US" sz="4000" dirty="0"/>
              <a:t> 대해 알아봅니다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상자그림의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상자그림</a:t>
            </a:r>
            <a:r>
              <a:rPr lang="en-US" altLang="ko-KR" b="1" dirty="0"/>
              <a:t>(box plot)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사분위수를</a:t>
            </a:r>
            <a:r>
              <a:rPr lang="ko-KR" altLang="en-US" dirty="0"/>
              <a:t> 시각화하여 그래프 형태로 나타낸 것으로</a:t>
            </a:r>
            <a:r>
              <a:rPr lang="en-US" altLang="ko-KR" dirty="0"/>
              <a:t>, </a:t>
            </a:r>
            <a:r>
              <a:rPr lang="ko-KR" altLang="en-US" dirty="0"/>
              <a:t>하나의 그래프로 데이터의 분포 등 다양한 정보 전달하여 단일변수 수치형 자료를 파악하는 데 자주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816C3-1655-BC4B-B9B4-2DB71552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4616579" cy="31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상자그림의</a:t>
            </a:r>
            <a:r>
              <a:rPr lang="ko-KR" altLang="en-US" sz="2000" dirty="0"/>
              <a:t> 이해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9-6]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514350" indent="-514350">
              <a:buFont typeface="+mj-lt"/>
              <a:buAutoNum type="romanUcPeriod"/>
            </a:pP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167633"/>
            <a:ext cx="7200800" cy="85078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cars[,2]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피트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FB526-4E27-D245-8A53-DD7C353DD8D0}"/>
              </a:ext>
            </a:extLst>
          </p:cNvPr>
          <p:cNvSpPr txBox="1"/>
          <p:nvPr/>
        </p:nvSpPr>
        <p:spPr>
          <a:xfrm>
            <a:off x="1115616" y="3501008"/>
            <a:ext cx="7200800" cy="324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cars[,2] 		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피트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boxplot(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C0103-73AC-A84C-8980-13881B55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4445" r="3978" b="4445"/>
          <a:stretch/>
        </p:blipFill>
        <p:spPr>
          <a:xfrm>
            <a:off x="3498516" y="4224982"/>
            <a:ext cx="2448272" cy="2448272"/>
          </a:xfrm>
          <a:prstGeom prst="rect">
            <a:avLst/>
          </a:prstGeom>
        </p:spPr>
      </p:pic>
      <p:sp>
        <p:nvSpPr>
          <p:cNvPr id="8" name="왼쪽 중괄호 9">
            <a:extLst>
              <a:ext uri="{FF2B5EF4-FFF2-40B4-BE49-F238E27FC236}">
                <a16:creationId xmlns:a16="http://schemas.microsoft.com/office/drawing/2014/main" id="{A2E7CF43-C9BF-9042-A51E-237A35529F28}"/>
              </a:ext>
            </a:extLst>
          </p:cNvPr>
          <p:cNvSpPr/>
          <p:nvPr/>
        </p:nvSpPr>
        <p:spPr>
          <a:xfrm>
            <a:off x="3966981" y="4808312"/>
            <a:ext cx="288032" cy="1632829"/>
          </a:xfrm>
          <a:prstGeom prst="leftBrace">
            <a:avLst>
              <a:gd name="adj1" fmla="val 8333"/>
              <a:gd name="adj2" fmla="val 2031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4761C-54BE-404F-B708-5A59A8C2CCFB}"/>
              </a:ext>
            </a:extLst>
          </p:cNvPr>
          <p:cNvSpPr txBox="1"/>
          <p:nvPr/>
        </p:nvSpPr>
        <p:spPr>
          <a:xfrm>
            <a:off x="1408658" y="4779896"/>
            <a:ext cx="1691810" cy="6970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3C479D"/>
              </a:buClr>
              <a:buSzPct val="96000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제동거리는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0~120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범위에 존재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37319-8341-7C4B-838A-BA0A42B4491F}"/>
              </a:ext>
            </a:extLst>
          </p:cNvPr>
          <p:cNvSpPr txBox="1"/>
          <p:nvPr/>
        </p:nvSpPr>
        <p:spPr>
          <a:xfrm>
            <a:off x="1158669" y="5744091"/>
            <a:ext cx="1944216" cy="6970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3C479D"/>
              </a:buClr>
              <a:buSzPct val="96000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 범위 제동거리는 대략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1~95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사이 </a:t>
            </a:r>
          </a:p>
        </p:txBody>
      </p:sp>
      <p:sp>
        <p:nvSpPr>
          <p:cNvPr id="11" name="왼쪽 중괄호 15">
            <a:extLst>
              <a:ext uri="{FF2B5EF4-FFF2-40B4-BE49-F238E27FC236}">
                <a16:creationId xmlns:a16="http://schemas.microsoft.com/office/drawing/2014/main" id="{BE736944-CEE5-6547-8BDC-F1B7AE617928}"/>
              </a:ext>
            </a:extLst>
          </p:cNvPr>
          <p:cNvSpPr/>
          <p:nvPr/>
        </p:nvSpPr>
        <p:spPr>
          <a:xfrm rot="10800000">
            <a:off x="5319879" y="5744090"/>
            <a:ext cx="288032" cy="311439"/>
          </a:xfrm>
          <a:prstGeom prst="leftBrace">
            <a:avLst>
              <a:gd name="adj1" fmla="val 8333"/>
              <a:gd name="adj2" fmla="val 51453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1B212F-B0CE-D242-BEC1-5FF9D4A3CEA3}"/>
              </a:ext>
            </a:extLst>
          </p:cNvPr>
          <p:cNvCxnSpPr>
            <a:cxnSpLocks/>
          </p:cNvCxnSpPr>
          <p:nvPr/>
        </p:nvCxnSpPr>
        <p:spPr>
          <a:xfrm>
            <a:off x="4909194" y="4834781"/>
            <a:ext cx="1397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613D99-39B2-D741-B807-FAD7C869978E}"/>
              </a:ext>
            </a:extLst>
          </p:cNvPr>
          <p:cNvSpPr txBox="1"/>
          <p:nvPr/>
        </p:nvSpPr>
        <p:spPr>
          <a:xfrm>
            <a:off x="6306339" y="4673021"/>
            <a:ext cx="1944216" cy="3738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3C479D"/>
              </a:buClr>
              <a:buSzPct val="96000"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특이값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개가 관찰됨</a:t>
            </a:r>
          </a:p>
        </p:txBody>
      </p:sp>
      <p:sp>
        <p:nvSpPr>
          <p:cNvPr id="14" name="왼쪽 중괄호 21">
            <a:extLst>
              <a:ext uri="{FF2B5EF4-FFF2-40B4-BE49-F238E27FC236}">
                <a16:creationId xmlns:a16="http://schemas.microsoft.com/office/drawing/2014/main" id="{73BB5B3B-C422-CB4D-9531-B14152DACC84}"/>
              </a:ext>
            </a:extLst>
          </p:cNvPr>
          <p:cNvSpPr/>
          <p:nvPr/>
        </p:nvSpPr>
        <p:spPr>
          <a:xfrm>
            <a:off x="3966981" y="5229200"/>
            <a:ext cx="500771" cy="1152128"/>
          </a:xfrm>
          <a:prstGeom prst="leftBrace">
            <a:avLst>
              <a:gd name="adj1" fmla="val 8333"/>
              <a:gd name="adj2" fmla="val 7241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B5F51-FD72-FF48-9C6A-40F5D55F55C3}"/>
              </a:ext>
            </a:extLst>
          </p:cNvPr>
          <p:cNvSpPr txBox="1"/>
          <p:nvPr/>
        </p:nvSpPr>
        <p:spPr>
          <a:xfrm>
            <a:off x="6306339" y="5493615"/>
            <a:ext cx="1944216" cy="6970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3C479D"/>
              </a:buClr>
              <a:buSzPct val="96000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50%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값들은 대략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22~58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분포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B6C46-FEAD-4941-B15F-4722DCE5ACD5}"/>
              </a:ext>
            </a:extLst>
          </p:cNvPr>
          <p:cNvCxnSpPr>
            <a:cxnSpLocks/>
            <a:stCxn id="11" idx="1"/>
            <a:endCxn id="15" idx="1"/>
          </p:cNvCxnSpPr>
          <p:nvPr/>
        </p:nvCxnSpPr>
        <p:spPr>
          <a:xfrm flipV="1">
            <a:off x="5607911" y="5842140"/>
            <a:ext cx="698428" cy="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A79FAF-5AA2-BC48-B555-79DA9F0DCA0F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3102885" y="6063456"/>
            <a:ext cx="864096" cy="2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555297-B4D5-734C-A1DC-F0C8D64F9049}"/>
              </a:ext>
            </a:extLst>
          </p:cNvPr>
          <p:cNvCxnSpPr>
            <a:cxnSpLocks/>
          </p:cNvCxnSpPr>
          <p:nvPr/>
        </p:nvCxnSpPr>
        <p:spPr>
          <a:xfrm flipH="1">
            <a:off x="3106689" y="5121188"/>
            <a:ext cx="8602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상자그림의</a:t>
            </a:r>
            <a:r>
              <a:rPr lang="ko-KR" altLang="en-US" sz="2000" dirty="0"/>
              <a:t> 이해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9-7]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514350" indent="-514350">
              <a:buFont typeface="+mj-lt"/>
              <a:buAutoNum type="romanUcPeriod"/>
            </a:pP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087743"/>
            <a:ext cx="7200800" cy="86409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9-6]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boxplot.stats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532286"/>
            <a:ext cx="7200800" cy="3209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boxplot.stats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$stats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[1] 2 26 36 56 93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$n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[1] 50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$</a:t>
            </a:r>
            <a:r>
              <a:rPr lang="en-US" altLang="ko-KR" sz="1500" dirty="0" err="1">
                <a:latin typeface="Consolas" panose="020B0609020204030204" pitchFamily="49" charset="0"/>
              </a:rPr>
              <a:t>conf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[1] 29.29663 42.70337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$out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[1] 120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7E90D-5D8B-4424-8D14-B29B08F56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56" y="4216209"/>
            <a:ext cx="3675698" cy="239649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8292CB-DB05-4C65-8CE7-8A58A3B8FFCF}"/>
              </a:ext>
            </a:extLst>
          </p:cNvPr>
          <p:cNvCxnSpPr>
            <a:cxnSpLocks/>
          </p:cNvCxnSpPr>
          <p:nvPr/>
        </p:nvCxnSpPr>
        <p:spPr>
          <a:xfrm>
            <a:off x="1522966" y="4487278"/>
            <a:ext cx="153686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06A604-24F5-4DEF-B5FD-98EDC03EA06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59832" y="3746523"/>
            <a:ext cx="825625" cy="74076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2923E3-B2BF-4857-BC71-B5E469FE0F34}"/>
              </a:ext>
            </a:extLst>
          </p:cNvPr>
          <p:cNvSpPr txBox="1"/>
          <p:nvPr/>
        </p:nvSpPr>
        <p:spPr>
          <a:xfrm>
            <a:off x="3885457" y="3579714"/>
            <a:ext cx="4646983" cy="333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사분위수 값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: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최솟값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1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사분위수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중앙값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3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사분위수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최댓값 의미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18EE8C-ED9E-4DF8-9CD9-11FCBA18EB30}"/>
              </a:ext>
            </a:extLst>
          </p:cNvPr>
          <p:cNvCxnSpPr>
            <a:cxnSpLocks/>
          </p:cNvCxnSpPr>
          <p:nvPr/>
        </p:nvCxnSpPr>
        <p:spPr>
          <a:xfrm>
            <a:off x="1581628" y="5141388"/>
            <a:ext cx="25406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EDADF14-EF5D-4A4D-92AB-C7FB2B0CD1B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696" y="4868323"/>
            <a:ext cx="412812" cy="27306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4D89B4-2AA6-42DA-ACBC-67FA35B5845A}"/>
              </a:ext>
            </a:extLst>
          </p:cNvPr>
          <p:cNvSpPr txBox="1"/>
          <p:nvPr/>
        </p:nvSpPr>
        <p:spPr>
          <a:xfrm>
            <a:off x="2248508" y="4701514"/>
            <a:ext cx="1387387" cy="333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관측값들의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개수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2A8063-0F99-4837-8C48-66FF8FA156AD}"/>
              </a:ext>
            </a:extLst>
          </p:cNvPr>
          <p:cNvCxnSpPr>
            <a:cxnSpLocks/>
          </p:cNvCxnSpPr>
          <p:nvPr/>
        </p:nvCxnSpPr>
        <p:spPr>
          <a:xfrm>
            <a:off x="1581628" y="5828093"/>
            <a:ext cx="17662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06D4323-FC42-4F18-9624-B9523E99BB88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155347" y="5719763"/>
            <a:ext cx="539552" cy="10833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F6428A-FF30-47F1-A2E3-0286F1F6EA13}"/>
              </a:ext>
            </a:extLst>
          </p:cNvPr>
          <p:cNvSpPr txBox="1"/>
          <p:nvPr/>
        </p:nvSpPr>
        <p:spPr>
          <a:xfrm>
            <a:off x="52675" y="5414454"/>
            <a:ext cx="1102672" cy="610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중앙값 관련 신뢰구간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486D153-3A0C-4EFD-89A6-77E9C8304184}"/>
              </a:ext>
            </a:extLst>
          </p:cNvPr>
          <p:cNvCxnSpPr>
            <a:cxnSpLocks/>
          </p:cNvCxnSpPr>
          <p:nvPr/>
        </p:nvCxnSpPr>
        <p:spPr>
          <a:xfrm>
            <a:off x="1664785" y="6509770"/>
            <a:ext cx="25406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41CD69F2-2160-4AEF-B2BE-7C72528613C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918853" y="6236705"/>
            <a:ext cx="412812" cy="27306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D4DBA1-C048-417C-986A-D8D161815772}"/>
              </a:ext>
            </a:extLst>
          </p:cNvPr>
          <p:cNvSpPr txBox="1"/>
          <p:nvPr/>
        </p:nvSpPr>
        <p:spPr>
          <a:xfrm>
            <a:off x="2331665" y="6069896"/>
            <a:ext cx="1387387" cy="333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특이값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그룹이 있는 데이터의 </a:t>
            </a:r>
            <a:r>
              <a:rPr lang="ko-KR" altLang="en-US" sz="2000" dirty="0" err="1"/>
              <a:t>상자그림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데이터에 그룹정보가 있는 경우</a:t>
            </a:r>
            <a:r>
              <a:rPr lang="en-US" altLang="ko-KR" dirty="0"/>
              <a:t>,</a:t>
            </a:r>
            <a:r>
              <a:rPr lang="ko-KR" altLang="en-US" dirty="0"/>
              <a:t> 그룹으로 나눠 상자그림을 그릴 수 있음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Iris </a:t>
            </a:r>
            <a:r>
              <a:rPr lang="ko-KR" altLang="en-US" dirty="0"/>
              <a:t>데이터셋은 품종</a:t>
            </a:r>
            <a:r>
              <a:rPr lang="en-US" altLang="ko-KR" dirty="0"/>
              <a:t>(Species)</a:t>
            </a:r>
            <a:r>
              <a:rPr lang="ko-KR" altLang="en-US" dirty="0"/>
              <a:t>에 의해 </a:t>
            </a:r>
            <a:r>
              <a:rPr lang="en-US" altLang="ko-KR" dirty="0"/>
              <a:t>3</a:t>
            </a:r>
            <a:r>
              <a:rPr lang="ko-KR" altLang="en-US" dirty="0"/>
              <a:t>개의 그룹으로 나눌 수 있음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9-8]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꽃잎의 길이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</a:rPr>
              <a:t>Sepal.Length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품종별로 나누어 상자그림을 그리는 과정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429000"/>
            <a:ext cx="7200800" cy="122413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Petal.Length~Species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	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데이터와 그룹 정보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data=iris, 		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데이터가 저장된 자료구조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품종별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꽃잎의 길이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그래프의 제목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green','yellow','blue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'))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상자들의 색</a:t>
            </a:r>
          </a:p>
        </p:txBody>
      </p:sp>
    </p:spTree>
    <p:extLst>
      <p:ext uri="{BB962C8B-B14F-4D97-AF65-F5344CB8AC3E}">
        <p14:creationId xmlns:p14="http://schemas.microsoft.com/office/powerpoint/2010/main" val="10693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그룹이 있는 데이터의 </a:t>
            </a:r>
            <a:r>
              <a:rPr lang="ko-KR" altLang="en-US" sz="2000" dirty="0" err="1"/>
              <a:t>상자그림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9-8]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매개변수 </a:t>
            </a:r>
            <a:r>
              <a:rPr lang="en-US" altLang="ko-KR" dirty="0" err="1">
                <a:latin typeface="Consolas" panose="020B0609020204030204" pitchFamily="49" charset="0"/>
              </a:rPr>
              <a:t>Petal.Length~Species</a:t>
            </a:r>
            <a:r>
              <a:rPr lang="en-US" altLang="ko-KR" dirty="0"/>
              <a:t> </a:t>
            </a:r>
            <a:r>
              <a:rPr lang="ko-KR" altLang="en-US" dirty="0"/>
              <a:t>의 의미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꽃잎의 길이</a:t>
            </a:r>
            <a:r>
              <a:rPr lang="en-US" altLang="ko-KR" dirty="0"/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Petal.Length</a:t>
            </a:r>
            <a:r>
              <a:rPr lang="en-US" altLang="ko-KR" dirty="0"/>
              <a:t>)</a:t>
            </a:r>
            <a:r>
              <a:rPr lang="ko-KR" altLang="en-US" dirty="0"/>
              <a:t>를 품종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Species</a:t>
            </a:r>
            <a:r>
              <a:rPr lang="en-US" altLang="ko-KR" dirty="0"/>
              <a:t>)</a:t>
            </a:r>
            <a:r>
              <a:rPr lang="ko-KR" altLang="en-US" dirty="0"/>
              <a:t>별로 나누어서 </a:t>
            </a:r>
            <a:r>
              <a:rPr lang="ko-KR" altLang="en-US" dirty="0" err="1"/>
              <a:t>그리시오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060848"/>
            <a:ext cx="7200800" cy="3384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boxplot(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Petal.Length~Species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  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데이터와 그룹 정보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data=iris, 		  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데이터가 저장된 자료구조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품종별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꽃잎의 길이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	 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그래프의 제목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green','yellow','blue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상자들의 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0F962-3455-F142-9971-3D1D3A44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2460553" cy="20882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7A9FF3-1F3B-4D6D-88B3-140777B01C30}"/>
              </a:ext>
            </a:extLst>
          </p:cNvPr>
          <p:cNvCxnSpPr>
            <a:cxnSpLocks/>
          </p:cNvCxnSpPr>
          <p:nvPr/>
        </p:nvCxnSpPr>
        <p:spPr>
          <a:xfrm>
            <a:off x="3702441" y="5875155"/>
            <a:ext cx="869559" cy="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5049B6E-D110-400D-A8CF-D6CD95E40A8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4219625" y="5121386"/>
            <a:ext cx="596740" cy="39604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4A53C-187B-48E0-A132-EA1E367259CB}"/>
              </a:ext>
            </a:extLst>
          </p:cNvPr>
          <p:cNvSpPr txBox="1"/>
          <p:nvPr/>
        </p:nvSpPr>
        <p:spPr>
          <a:xfrm>
            <a:off x="4716017" y="4854229"/>
            <a:ext cx="1584176" cy="333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그룹정보가 있는 열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 err="1"/>
              <a:t>상자그림에</a:t>
            </a:r>
            <a:r>
              <a:rPr lang="ko-KR" altLang="en-US" dirty="0"/>
              <a:t> 대해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그룹이 있는 데이터의 </a:t>
            </a:r>
            <a:r>
              <a:rPr lang="ko-KR" altLang="en-US" sz="2000" dirty="0" err="1"/>
              <a:t>상자그림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31315" y="1916832"/>
            <a:ext cx="7473133" cy="2880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31316" y="2470015"/>
            <a:ext cx="7257108" cy="175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다음과 같이 실행해도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9-8]</a:t>
            </a:r>
            <a:r>
              <a:rPr lang="ko-KR" altLang="en-US" sz="1600" dirty="0"/>
              <a:t>과 동일한 결과를 얻을 수 있습니다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상자그림을</a:t>
            </a:r>
            <a:r>
              <a:rPr lang="ko-KR" altLang="en-US" sz="1600" dirty="0"/>
              <a:t> 그릴 대상 데이터와 그룹 정보 데이터가 동일한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있지 않을 때는 이와 같은 문법을 사용하면 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15616" y="1916832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7F335-208D-41A9-8C3F-56384CD5B3A4}"/>
              </a:ext>
            </a:extLst>
          </p:cNvPr>
          <p:cNvSpPr txBox="1"/>
          <p:nvPr/>
        </p:nvSpPr>
        <p:spPr>
          <a:xfrm>
            <a:off x="1699499" y="3681029"/>
            <a:ext cx="6616917" cy="1003386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iris$Petal.Length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품종별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꽃잎의 길이＇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green','yellow','blue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 err="1"/>
              <a:t>상자그림을</a:t>
            </a:r>
            <a:r>
              <a:rPr lang="ko-KR" altLang="en-US" dirty="0"/>
              <a:t> 이용하여 자동차 데이터 분석하기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err="1"/>
              <a:t>상자그림을</a:t>
            </a:r>
            <a:r>
              <a:rPr lang="ko-KR" altLang="en-US" sz="1800" dirty="0"/>
              <a:t> 이용하여 자동차 데이터를 다양한 방식으로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분석해봅시다</a:t>
            </a:r>
            <a:r>
              <a:rPr lang="en-US" altLang="ko-KR" sz="18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dirty="0"/>
              <a:t>자동차들의 연비</a:t>
            </a:r>
            <a:r>
              <a:rPr lang="en-US" altLang="ko-KR" sz="1600" dirty="0"/>
              <a:t>(mpg) </a:t>
            </a:r>
            <a:r>
              <a:rPr lang="ko-KR" altLang="en-US" sz="1600" dirty="0"/>
              <a:t>분포를 </a:t>
            </a:r>
            <a:r>
              <a:rPr lang="ko-KR" altLang="en-US" sz="1600" dirty="0" err="1"/>
              <a:t>상자그림을</a:t>
            </a:r>
            <a:r>
              <a:rPr lang="ko-KR" altLang="en-US" sz="1600" dirty="0"/>
              <a:t> 통해 알아봅니다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0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dirty="0"/>
              <a:t>기어의 수</a:t>
            </a:r>
            <a:r>
              <a:rPr lang="en-US" altLang="ko-KR" sz="1600" dirty="0"/>
              <a:t>(gear)</a:t>
            </a:r>
            <a:r>
              <a:rPr lang="ko-KR" altLang="en-US" sz="1600" dirty="0"/>
              <a:t>에 따라 연비 분포가 어떻게 다른지 알아봅니다</a:t>
            </a:r>
            <a:r>
              <a:rPr lang="en-US" altLang="ko-KR" sz="1600" dirty="0"/>
              <a:t>.</a:t>
            </a:r>
          </a:p>
          <a:p>
            <a:pPr marL="790575" lvl="2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endParaRPr lang="en-US" altLang="ko-KR" sz="2000" dirty="0"/>
          </a:p>
          <a:p>
            <a:pPr lvl="3">
              <a:lnSpc>
                <a:spcPct val="150000"/>
              </a:lnSpc>
              <a:buClr>
                <a:schemeClr val="accent5"/>
              </a:buClr>
            </a:pPr>
            <a:r>
              <a:rPr lang="ko-KR" altLang="en-US" dirty="0"/>
              <a:t>기어의 수가 </a:t>
            </a:r>
            <a:r>
              <a:rPr lang="en-US" altLang="ko-KR" dirty="0"/>
              <a:t>4</a:t>
            </a:r>
            <a:r>
              <a:rPr lang="ko-KR" altLang="en-US" dirty="0"/>
              <a:t>개인 모델들이 연비가 높은 경향을 보임</a:t>
            </a: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endParaRPr lang="en-US" altLang="ko-KR" sz="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dirty="0"/>
              <a:t>엔진 형태</a:t>
            </a:r>
            <a:r>
              <a:rPr lang="en-US" altLang="ko-KR" sz="1600" dirty="0"/>
              <a:t>(vs)</a:t>
            </a:r>
            <a:r>
              <a:rPr lang="ko-KR" altLang="en-US" sz="1600" dirty="0"/>
              <a:t>에 따라 연비 분포가 어떻게 다른지 알아봅니다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790575" lvl="2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chemeClr val="accent5"/>
              </a:buClr>
            </a:pPr>
            <a:r>
              <a:rPr lang="ko-KR" altLang="en-US" dirty="0"/>
              <a:t>대체로 </a:t>
            </a:r>
            <a:r>
              <a:rPr lang="en-US" altLang="ko-KR" dirty="0"/>
              <a:t>1</a:t>
            </a:r>
            <a:r>
              <a:rPr lang="ko-KR" altLang="en-US" dirty="0"/>
              <a:t>자형 엔진</a:t>
            </a:r>
            <a:r>
              <a:rPr lang="en-US" altLang="ko-KR" dirty="0"/>
              <a:t>(vs=1)</a:t>
            </a:r>
            <a:r>
              <a:rPr lang="ko-KR" altLang="en-US" dirty="0"/>
              <a:t>이 </a:t>
            </a:r>
            <a:r>
              <a:rPr lang="en-US" altLang="ko-KR" dirty="0"/>
              <a:t>V</a:t>
            </a:r>
            <a:r>
              <a:rPr lang="ko-KR" altLang="en-US" dirty="0"/>
              <a:t>자형 엔진</a:t>
            </a:r>
            <a:r>
              <a:rPr lang="en-US" altLang="ko-KR" dirty="0"/>
              <a:t>(vs=0)</a:t>
            </a:r>
            <a:r>
              <a:rPr lang="ko-KR" altLang="en-US" dirty="0"/>
              <a:t>보다 연비가 높은 경향을 보임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945105"/>
            <a:ext cx="7629643" cy="4838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mtcars$mpg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221088"/>
            <a:ext cx="7629643" cy="4838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boxplot(</a:t>
            </a:r>
            <a:r>
              <a:rPr lang="en-US" altLang="ko-KR" sz="1600" dirty="0" err="1">
                <a:latin typeface="+mj-lt"/>
              </a:rPr>
              <a:t>mtcars$mpg~</a:t>
            </a:r>
            <a:r>
              <a:rPr lang="en-US" altLang="ko-KR" sz="1600" dirty="0" err="1">
                <a:latin typeface="Consolas" panose="020B0609020204030204" pitchFamily="49" charset="0"/>
              </a:rPr>
              <a:t>mtcars</a:t>
            </a:r>
            <a:r>
              <a:rPr lang="en-US" altLang="ko-KR" sz="1600" dirty="0" err="1">
                <a:latin typeface="+mj-lt"/>
              </a:rPr>
              <a:t>$gear</a:t>
            </a:r>
            <a:r>
              <a:rPr lang="en-US" altLang="ko-KR" sz="1600" dirty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805264"/>
            <a:ext cx="7629643" cy="4838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mtcars$mpg~mtcars$vs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50589-C634-184E-BC81-996C42652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58" y="1138825"/>
            <a:ext cx="1928490" cy="13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 err="1"/>
              <a:t>상자그림을</a:t>
            </a:r>
            <a:r>
              <a:rPr lang="ko-KR" altLang="en-US" dirty="0"/>
              <a:t> 이용하여 자동차 데이터 분석하기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4"/>
            </a:pPr>
            <a:r>
              <a:rPr lang="ko-KR" altLang="en-US" sz="1600" dirty="0"/>
              <a:t>변속기 종류</a:t>
            </a:r>
            <a:r>
              <a:rPr lang="en-US" altLang="ko-KR" sz="1600" dirty="0"/>
              <a:t>(am)</a:t>
            </a:r>
            <a:r>
              <a:rPr lang="ko-KR" altLang="en-US" sz="1600" dirty="0"/>
              <a:t>에 따라 연비 분포가 어떻게 다른지 알아봅니다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4"/>
            </a:pPr>
            <a:endParaRPr lang="en-US" altLang="ko-KR" sz="1050" dirty="0"/>
          </a:p>
          <a:p>
            <a:pPr lvl="3">
              <a:lnSpc>
                <a:spcPct val="150000"/>
              </a:lnSpc>
              <a:buClr>
                <a:schemeClr val="accent5"/>
              </a:buClr>
            </a:pPr>
            <a:r>
              <a:rPr lang="ko-KR" altLang="en-US" dirty="0"/>
              <a:t>스틱</a:t>
            </a:r>
            <a:r>
              <a:rPr lang="en-US" altLang="ko-KR" dirty="0"/>
              <a:t>(am=1)</a:t>
            </a:r>
            <a:r>
              <a:rPr lang="ko-KR" altLang="en-US" dirty="0"/>
              <a:t>이 오토매틱</a:t>
            </a:r>
            <a:r>
              <a:rPr lang="en-US" altLang="ko-KR" dirty="0"/>
              <a:t>(am=0) </a:t>
            </a:r>
            <a:r>
              <a:rPr lang="ko-KR" altLang="en-US" dirty="0"/>
              <a:t>변속기보다 연비가 높은 경향을 보임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chemeClr val="accent5"/>
              </a:buClr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 startAt="4"/>
            </a:pPr>
            <a:r>
              <a:rPr lang="ko-KR" altLang="en-US" sz="1600" dirty="0"/>
              <a:t>중량이 평균 이상인 그룹</a:t>
            </a:r>
            <a:r>
              <a:rPr lang="en-US" altLang="ko-KR" sz="1600" dirty="0"/>
              <a:t>(‘high’)</a:t>
            </a:r>
            <a:r>
              <a:rPr lang="ko-KR" altLang="en-US" sz="1600" dirty="0"/>
              <a:t>과 미만인 그룹</a:t>
            </a:r>
            <a:r>
              <a:rPr lang="en-US" altLang="ko-KR" sz="1600" dirty="0"/>
              <a:t>(‘low’)</a:t>
            </a:r>
            <a:r>
              <a:rPr lang="ko-KR" altLang="en-US" sz="1600" dirty="0"/>
              <a:t>으로 모델들을 나누어 엔진의 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hp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분포를 알아봅니다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 중량이 무거운 그룹의 엔진의 힘이 중량이 가벼운 그룹보다 센 경향을 보이는데</a:t>
            </a:r>
            <a:r>
              <a:rPr lang="en-US" altLang="ko-KR" dirty="0"/>
              <a:t>, </a:t>
            </a:r>
            <a:r>
              <a:rPr lang="ko-KR" altLang="en-US" dirty="0"/>
              <a:t>차가 무거울수록 엔진의 힘이 좋아야 잘 달릴 수 있기 때문이라고 추정됨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72816"/>
            <a:ext cx="7629643" cy="50405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mtcars$mpg~mtcars$am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077072"/>
            <a:ext cx="7629643" cy="122413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grp &lt;- rep('high', </a:t>
            </a:r>
            <a:r>
              <a:rPr lang="en-US" altLang="ko-KR" sz="1600" dirty="0" err="1">
                <a:latin typeface="Consolas" panose="020B0609020204030204" pitchFamily="49" charset="0"/>
              </a:rPr>
              <a:t>nrow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grp[</a:t>
            </a:r>
            <a:r>
              <a:rPr lang="en-US" altLang="ko-KR" sz="1600" dirty="0" err="1">
                <a:latin typeface="Consolas" panose="020B0609020204030204" pitchFamily="49" charset="0"/>
              </a:rPr>
              <a:t>mtcars$wt</a:t>
            </a:r>
            <a:r>
              <a:rPr lang="en-US" altLang="ko-KR" sz="1600" dirty="0">
                <a:latin typeface="Consolas" panose="020B0609020204030204" pitchFamily="49" charset="0"/>
              </a:rPr>
              <a:t> &lt; mean(</a:t>
            </a:r>
            <a:r>
              <a:rPr lang="en-US" altLang="ko-KR" sz="1600" dirty="0" err="1">
                <a:latin typeface="Consolas" panose="020B0609020204030204" pitchFamily="49" charset="0"/>
              </a:rPr>
              <a:t>mtcars$wt</a:t>
            </a:r>
            <a:r>
              <a:rPr lang="en-US" altLang="ko-KR" sz="1600" dirty="0">
                <a:latin typeface="Consolas" panose="020B0609020204030204" pitchFamily="49" charset="0"/>
              </a:rPr>
              <a:t>)] &lt;- 'low'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mtcars$hp~grp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원그래프의 작성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9-1]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선호하는 계절 데이터를 </a:t>
            </a:r>
            <a:r>
              <a:rPr lang="en-US" altLang="ko-KR" dirty="0"/>
              <a:t>favorite</a:t>
            </a:r>
            <a:r>
              <a:rPr lang="ko-KR" altLang="en-US" dirty="0"/>
              <a:t>에 입력한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table( ) </a:t>
            </a:r>
            <a:r>
              <a:rPr lang="ko-KR" altLang="en-US" dirty="0"/>
              <a:t>함수를 통해서 </a:t>
            </a:r>
            <a:r>
              <a:rPr lang="ko-KR" altLang="en-US" dirty="0" err="1"/>
              <a:t>도수분포를</a:t>
            </a:r>
            <a:r>
              <a:rPr lang="ko-KR" altLang="en-US" dirty="0"/>
              <a:t> 계산하고 이를 </a:t>
            </a:r>
            <a:r>
              <a:rPr lang="en-US" altLang="ko-KR" dirty="0"/>
              <a:t>ds</a:t>
            </a:r>
            <a:r>
              <a:rPr lang="ko-KR" altLang="en-US" dirty="0"/>
              <a:t>에 저장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204864"/>
            <a:ext cx="7200800" cy="208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데이터 입력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favorite &lt;- c('WINTER', 'SUMMER', 'SPRING', 'SUMMER', 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'FALL', 'FALL', 'SUMMER', 'SPRING', 'SPRING')</a:t>
            </a:r>
            <a:endParaRPr lang="ko-KR" altLang="en-US" sz="1600" dirty="0">
              <a:solidFill>
                <a:srgbClr val="3C479D"/>
              </a:solidFill>
              <a:latin typeface="Consolas" panose="020B0609020204030204" pitchFamily="49" charset="0"/>
              <a:ea typeface="굴림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table(favorite) 			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도수분포 계산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FALL    SPRING      SUMMER     WINTER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68C5-C5A0-4A74-837B-077D80DA62EC}"/>
              </a:ext>
            </a:extLst>
          </p:cNvPr>
          <p:cNvSpPr txBox="1"/>
          <p:nvPr/>
        </p:nvSpPr>
        <p:spPr>
          <a:xfrm>
            <a:off x="7163584" y="21793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'SUMMER',</a:t>
            </a:r>
          </a:p>
        </p:txBody>
      </p:sp>
    </p:spTree>
    <p:extLst>
      <p:ext uri="{BB962C8B-B14F-4D97-AF65-F5344CB8AC3E}">
        <p14:creationId xmlns:p14="http://schemas.microsoft.com/office/powerpoint/2010/main" val="812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산점도란</a:t>
            </a:r>
            <a:r>
              <a:rPr lang="ko-KR" altLang="en-US" sz="4000" dirty="0"/>
              <a:t> 무엇인가요</a:t>
            </a:r>
            <a:r>
              <a:rPr lang="en-US" altLang="ko-KR" sz="4000" dirty="0"/>
              <a:t>? 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 err="1"/>
              <a:t>다중변수</a:t>
            </a:r>
            <a:r>
              <a:rPr lang="ko-KR" altLang="en-US" dirty="0"/>
              <a:t> 데이터에서 두 변수에 포함된 값들을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그래프상에</a:t>
            </a:r>
            <a:r>
              <a:rPr lang="ko-KR" altLang="en-US" dirty="0"/>
              <a:t> 점으로 표현하여 분포를 관찰할 수 있도록 하는 도구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1C6EE-D23B-A647-83BE-43BE9D55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44" y="3129878"/>
            <a:ext cx="4471593" cy="326030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30AFF1-3DC9-4978-BED5-43FDA123F084}"/>
              </a:ext>
            </a:extLst>
          </p:cNvPr>
          <p:cNvCxnSpPr>
            <a:cxnSpLocks/>
          </p:cNvCxnSpPr>
          <p:nvPr/>
        </p:nvCxnSpPr>
        <p:spPr>
          <a:xfrm>
            <a:off x="3320969" y="1606958"/>
            <a:ext cx="153906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E4EEBEC8-2004-4762-AC43-F52B609F725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489089" y="1739346"/>
            <a:ext cx="725662" cy="432048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764FB3-C422-4B4C-8340-BCC70B6494F1}"/>
              </a:ext>
            </a:extLst>
          </p:cNvPr>
          <p:cNvSpPr txBox="1"/>
          <p:nvPr/>
        </p:nvSpPr>
        <p:spPr>
          <a:xfrm>
            <a:off x="4067944" y="1969676"/>
            <a:ext cx="446449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9-7]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같이 여러 주제의 데이터를 하나로 모은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형태의 데이터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F87427-C18E-4B67-A417-3DB42E82B886}"/>
              </a:ext>
            </a:extLst>
          </p:cNvPr>
          <p:cNvCxnSpPr>
            <a:cxnSpLocks/>
          </p:cNvCxnSpPr>
          <p:nvPr/>
        </p:nvCxnSpPr>
        <p:spPr>
          <a:xfrm>
            <a:off x="6084168" y="2318201"/>
            <a:ext cx="110701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F01274-03AC-48AB-9AB7-40C2784F81BA}"/>
              </a:ext>
            </a:extLst>
          </p:cNvPr>
          <p:cNvSpPr txBox="1"/>
          <p:nvPr/>
        </p:nvSpPr>
        <p:spPr>
          <a:xfrm>
            <a:off x="6084168" y="2306005"/>
            <a:ext cx="208823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200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200" i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변수</a:t>
            </a:r>
            <a:r>
              <a:rPr kumimoji="0" lang="en-US" altLang="ko-KR" sz="1200" i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kumimoji="0" lang="ko-KR" altLang="en-US" sz="1200" i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열</a:t>
            </a:r>
            <a:r>
              <a:rPr kumimoji="0" lang="en-US" altLang="ko-KR" sz="1200" i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(column)</a:t>
            </a:r>
            <a:endParaRPr lang="ko-KR" altLang="en-US" sz="1000" i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A8A3C9-5A0E-4973-A5AF-DBAD80F7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1" y="3215642"/>
            <a:ext cx="4231740" cy="32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두 변수 사이의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산점도를</a:t>
            </a:r>
            <a:r>
              <a:rPr lang="en-US" altLang="ko-KR" dirty="0"/>
              <a:t> </a:t>
            </a:r>
            <a:r>
              <a:rPr lang="ko-KR" altLang="en-US" dirty="0"/>
              <a:t>그려보면 두 변수의 데이터 분포와</a:t>
            </a:r>
            <a:r>
              <a:rPr lang="en-US" altLang="ko-KR" dirty="0"/>
              <a:t> </a:t>
            </a:r>
            <a:r>
              <a:rPr lang="ko-KR" altLang="en-US" dirty="0"/>
              <a:t>변수 사이의 관계 파악 가능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산점도는</a:t>
            </a:r>
            <a:r>
              <a:rPr lang="ko-KR" altLang="en-US" dirty="0"/>
              <a:t> 두 변수의 데이터 분포를 보는 것이므로 두 변수의 데이터 필요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3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9-9]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212976"/>
            <a:ext cx="7200800" cy="230425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mtcars$wt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중량 데이터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mpg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mtcars$mpg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연비 데이터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mpg,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변수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중량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연비 그래프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중량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(MPG)',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col='red',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point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=19)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point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종류</a:t>
            </a:r>
          </a:p>
        </p:txBody>
      </p:sp>
    </p:spTree>
    <p:extLst>
      <p:ext uri="{BB962C8B-B14F-4D97-AF65-F5344CB8AC3E}">
        <p14:creationId xmlns:p14="http://schemas.microsoft.com/office/powerpoint/2010/main" val="4281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두 변수 사이의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9-9]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204864"/>
            <a:ext cx="7200800" cy="2416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plot(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, mpg, 			# 2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개 변수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(x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축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, y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축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main='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중량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연비 그래프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', 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제목</a:t>
            </a: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중량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', 		# x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축 레이블</a:t>
            </a: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연비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(MPG)', 		# y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축 레이블</a:t>
            </a: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col='red', 		# point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color</a:t>
            </a: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=19) 		</a:t>
            </a:r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굴림" charset="-127"/>
                <a:cs typeface="+mn-cs"/>
              </a:rPr>
              <a:t>	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# point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15616" y="4653136"/>
            <a:ext cx="3672408" cy="2092126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wt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: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x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축에 해당하는 데이터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벡터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mpg :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y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축에 해당하는 데이터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벡터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xlab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='</a:t>
            </a:r>
            <a:r>
              <a:rPr lang="ko-KR" altLang="en-US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중량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' :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x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축의 레이블</a:t>
            </a:r>
            <a:endParaRPr lang="en-US" altLang="ko-KR" sz="160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ylab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='</a:t>
            </a:r>
            <a:r>
              <a:rPr lang="ko-KR" altLang="en-US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연비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(MPG)' :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y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축의 레이블</a:t>
            </a:r>
            <a:endParaRPr lang="en-US" altLang="ko-KR" sz="160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col='red'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점의 색 지정</a:t>
            </a:r>
            <a:endParaRPr lang="en-US" altLang="ko-KR" sz="160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pch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=19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점의 모양 지정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8399A-177D-F84A-8C5D-A7C468EB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84" y="2261544"/>
            <a:ext cx="2928251" cy="2256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A20A8A-7536-4DF8-A514-8B3A68A10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37" y="4681253"/>
            <a:ext cx="3336743" cy="1916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E945D2-1D02-40BB-8772-C2E6A128D792}"/>
              </a:ext>
            </a:extLst>
          </p:cNvPr>
          <p:cNvSpPr txBox="1"/>
          <p:nvPr/>
        </p:nvSpPr>
        <p:spPr>
          <a:xfrm>
            <a:off x="4738047" y="1568645"/>
            <a:ext cx="357836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중량이 증가할수록 연비는 감소하는 경향을 확인할 수 있음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A0C2CBC-648D-4626-8B69-93E1B4C2B123}"/>
              </a:ext>
            </a:extLst>
          </p:cNvPr>
          <p:cNvCxnSpPr>
            <a:cxnSpLocks/>
          </p:cNvCxnSpPr>
          <p:nvPr/>
        </p:nvCxnSpPr>
        <p:spPr>
          <a:xfrm rot="11040000" flipH="1">
            <a:off x="3912837" y="6340932"/>
            <a:ext cx="1008670" cy="432048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324DEB-AC30-4BC9-90F6-E6B36E44CEE5}"/>
              </a:ext>
            </a:extLst>
          </p:cNvPr>
          <p:cNvCxnSpPr>
            <a:cxnSpLocks/>
          </p:cNvCxnSpPr>
          <p:nvPr/>
        </p:nvCxnSpPr>
        <p:spPr>
          <a:xfrm>
            <a:off x="2123728" y="6745262"/>
            <a:ext cx="177526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441B33A-7D02-49EE-B221-48405BD1DB01}"/>
              </a:ext>
            </a:extLst>
          </p:cNvPr>
          <p:cNvSpPr/>
          <p:nvPr/>
        </p:nvSpPr>
        <p:spPr>
          <a:xfrm rot="1755609">
            <a:off x="5183191" y="2909544"/>
            <a:ext cx="2502996" cy="806828"/>
          </a:xfrm>
          <a:prstGeom prst="ellipse">
            <a:avLst/>
          </a:prstGeom>
          <a:solidFill>
            <a:srgbClr val="FAC09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8F6A60B-3C55-42AF-AEC5-2F4A74DC3E58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>
            <a:off x="4844170" y="2025634"/>
            <a:ext cx="498700" cy="675623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두 변수 사이의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63461" y="1772816"/>
            <a:ext cx="7401125" cy="3672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63462" y="2325999"/>
            <a:ext cx="7257108" cy="175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9-9]</a:t>
            </a:r>
            <a:r>
              <a:rPr lang="ko-KR" altLang="en-US" sz="1600" dirty="0"/>
              <a:t>의 </a:t>
            </a:r>
            <a:r>
              <a:rPr lang="en-US" altLang="ko-KR" sz="1600" dirty="0"/>
              <a:t>plot() </a:t>
            </a:r>
            <a:r>
              <a:rPr lang="ko-KR" altLang="en-US" sz="1600" dirty="0"/>
              <a:t>함수에서 첫 번째와 두 번째의 매개변수를 지정하는 다양한 방법들이 존재합니다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다음과 같은 방법을 통해서도 동일한 결과를 얻을 수 있습니다</a:t>
            </a:r>
            <a:r>
              <a:rPr lang="en-US" altLang="ko-KR" sz="1600" dirty="0"/>
              <a:t>(.. </a:t>
            </a:r>
            <a:r>
              <a:rPr lang="ko-KR" altLang="en-US" sz="1600" dirty="0"/>
              <a:t>부분은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9-9]</a:t>
            </a:r>
            <a:r>
              <a:rPr lang="ko-KR" altLang="en-US" sz="1600" dirty="0"/>
              <a:t>와 동일함</a:t>
            </a:r>
            <a:r>
              <a:rPr lang="en-US" altLang="ko-KR" sz="1600" dirty="0"/>
              <a:t>).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63460" y="1781241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7F335-208D-41A9-8C3F-56384CD5B3A4}"/>
              </a:ext>
            </a:extLst>
          </p:cNvPr>
          <p:cNvSpPr txBox="1"/>
          <p:nvPr/>
        </p:nvSpPr>
        <p:spPr>
          <a:xfrm>
            <a:off x="1552363" y="3604466"/>
            <a:ext cx="6764053" cy="1696742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plot(</a:t>
            </a:r>
            <a:r>
              <a:rPr lang="en-US" altLang="ko-KR" sz="1500" dirty="0" err="1">
                <a:latin typeface="Consolas" panose="020B0609020204030204" pitchFamily="49" charset="0"/>
              </a:rPr>
              <a:t>mtcars$wt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mtcars$mpg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..)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plot(</a:t>
            </a:r>
            <a:r>
              <a:rPr lang="en-US" altLang="ko-KR" sz="1500" dirty="0" err="1">
                <a:latin typeface="Consolas" panose="020B0609020204030204" pitchFamily="49" charset="0"/>
              </a:rPr>
              <a:t>mtcars</a:t>
            </a:r>
            <a:r>
              <a:rPr lang="en-US" altLang="ko-KR" sz="1500" dirty="0">
                <a:latin typeface="Consolas" panose="020B0609020204030204" pitchFamily="49" charset="0"/>
              </a:rPr>
              <a:t>[,c('</a:t>
            </a:r>
            <a:r>
              <a:rPr lang="en-US" altLang="ko-KR" sz="1500" dirty="0" err="1">
                <a:latin typeface="Consolas" panose="020B0609020204030204" pitchFamily="49" charset="0"/>
              </a:rPr>
              <a:t>wt</a:t>
            </a:r>
            <a:r>
              <a:rPr lang="en-US" altLang="ko-KR" sz="1500" dirty="0">
                <a:latin typeface="Consolas" panose="020B0609020204030204" pitchFamily="49" charset="0"/>
              </a:rPr>
              <a:t>', 'mpg')],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..)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plot(</a:t>
            </a:r>
            <a:r>
              <a:rPr lang="en-US" altLang="ko-KR" sz="1500" dirty="0" err="1">
                <a:latin typeface="Consolas" panose="020B0609020204030204" pitchFamily="49" charset="0"/>
              </a:rPr>
              <a:t>mpg~wt</a:t>
            </a:r>
            <a:r>
              <a:rPr lang="en-US" altLang="ko-KR" sz="1500" dirty="0">
                <a:latin typeface="Consolas" panose="020B0609020204030204" pitchFamily="49" charset="0"/>
              </a:rPr>
              <a:t>, data=</a:t>
            </a:r>
            <a:r>
              <a:rPr lang="en-US" altLang="ko-KR" sz="1500" dirty="0" err="1">
                <a:latin typeface="Consolas" panose="020B0609020204030204" pitchFamily="49" charset="0"/>
              </a:rPr>
              <a:t>mtcars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..)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여러 변수들 간의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plot( ) </a:t>
            </a:r>
            <a:r>
              <a:rPr lang="ko-KR" altLang="en-US" dirty="0"/>
              <a:t>함수는 변수가 </a:t>
            </a:r>
            <a:r>
              <a:rPr lang="en-US" altLang="ko-KR" dirty="0"/>
              <a:t>2</a:t>
            </a:r>
            <a:r>
              <a:rPr lang="ko-KR" altLang="en-US" dirty="0"/>
              <a:t>개 이상인 데이터에 대해 변수를 </a:t>
            </a:r>
            <a:r>
              <a:rPr lang="en-US" altLang="ko-KR" dirty="0"/>
              <a:t>2</a:t>
            </a:r>
            <a:r>
              <a:rPr lang="ko-KR" altLang="en-US" dirty="0"/>
              <a:t>개씩 짝지어 </a:t>
            </a:r>
            <a:r>
              <a:rPr lang="ko-KR" altLang="en-US" dirty="0" err="1"/>
              <a:t>산점도</a:t>
            </a:r>
            <a:r>
              <a:rPr lang="ko-KR" altLang="en-US" dirty="0"/>
              <a:t> 작성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9-10]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068960"/>
            <a:ext cx="7200800" cy="158417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vars</a:t>
            </a:r>
            <a:r>
              <a:rPr lang="en-US" altLang="ko-KR" sz="1600" dirty="0">
                <a:latin typeface="Consolas" panose="020B0609020204030204" pitchFamily="49" charset="0"/>
              </a:rPr>
              <a:t> &lt;- c('mpg','</a:t>
            </a:r>
            <a:r>
              <a:rPr lang="en-US" altLang="ko-KR" sz="1600" dirty="0" err="1">
                <a:latin typeface="Consolas" panose="020B0609020204030204" pitchFamily="49" charset="0"/>
              </a:rPr>
              <a:t>disp</a:t>
            </a:r>
            <a:r>
              <a:rPr lang="en-US" altLang="ko-KR" sz="1600" dirty="0">
                <a:latin typeface="Consolas" panose="020B0609020204030204" pitchFamily="49" charset="0"/>
              </a:rPr>
              <a:t>','drat','</a:t>
            </a:r>
            <a:r>
              <a:rPr lang="en-US" altLang="ko-KR" sz="1600" dirty="0" err="1"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latin typeface="Consolas" panose="020B0609020204030204" pitchFamily="49" charset="0"/>
              </a:rPr>
              <a:t>')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대상 변수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target &lt;- </a:t>
            </a:r>
            <a:r>
              <a:rPr lang="en-US" altLang="ko-KR" sz="1600" dirty="0" err="1"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latin typeface="Consolas" panose="020B0609020204030204" pitchFamily="49" charset="0"/>
              </a:rPr>
              <a:t>[,vars] 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대상 데이터 생성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head(target)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plot(target, 	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대상 데이터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</a:rPr>
              <a:t>main='Multi plots') 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848872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여러 변수들 간의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9-10]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데이터셋의</a:t>
            </a:r>
            <a:r>
              <a:rPr lang="en-US" altLang="ko-KR" dirty="0"/>
              <a:t> </a:t>
            </a:r>
            <a:r>
              <a:rPr lang="ko-KR" altLang="en-US" dirty="0"/>
              <a:t>변수 중</a:t>
            </a:r>
            <a:r>
              <a:rPr lang="en-US" altLang="ko-KR" dirty="0"/>
              <a:t> 4</a:t>
            </a:r>
            <a:r>
              <a:rPr lang="ko-KR" altLang="en-US" dirty="0"/>
              <a:t>개만 선택하여 </a:t>
            </a:r>
            <a:r>
              <a:rPr lang="en-US" altLang="ko-KR" dirty="0"/>
              <a:t>target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mpg(</a:t>
            </a:r>
            <a:r>
              <a:rPr lang="ko-KR" altLang="en-US" dirty="0"/>
              <a:t>연비</a:t>
            </a:r>
            <a:r>
              <a:rPr lang="en-US" altLang="ko-KR" dirty="0"/>
              <a:t>), </a:t>
            </a:r>
            <a:r>
              <a:rPr lang="en-US" altLang="ko-KR" dirty="0" err="1"/>
              <a:t>disp</a:t>
            </a:r>
            <a:r>
              <a:rPr lang="en-US" altLang="ko-KR" dirty="0"/>
              <a:t>(</a:t>
            </a:r>
            <a:r>
              <a:rPr lang="ko-KR" altLang="en-US" dirty="0"/>
              <a:t>배기량</a:t>
            </a:r>
            <a:r>
              <a:rPr lang="en-US" altLang="ko-KR" dirty="0"/>
              <a:t>), drat(</a:t>
            </a:r>
            <a:r>
              <a:rPr lang="ko-KR" altLang="en-US" dirty="0" err="1"/>
              <a:t>리어액슬기어비</a:t>
            </a:r>
            <a:r>
              <a:rPr lang="en-US" altLang="ko-KR" dirty="0"/>
              <a:t>), </a:t>
            </a:r>
            <a:r>
              <a:rPr lang="en-US" altLang="ko-KR" dirty="0" err="1"/>
              <a:t>wt</a:t>
            </a:r>
            <a:r>
              <a:rPr lang="en-US" altLang="ko-KR" dirty="0"/>
              <a:t>(</a:t>
            </a:r>
            <a:r>
              <a:rPr lang="ko-KR" altLang="en-US" dirty="0"/>
              <a:t>중량</a:t>
            </a:r>
            <a:r>
              <a:rPr lang="en-US" altLang="ko-KR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204864"/>
            <a:ext cx="720080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vars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 &lt;- c('mpg','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disp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','drat','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')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대상 변수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target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[,vars]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대상 데이터 생성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head(target)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mpg </a:t>
            </a:r>
            <a:r>
              <a:rPr lang="en-US" altLang="ko-KR" sz="1600" dirty="0" err="1">
                <a:latin typeface="Consolas" panose="020B0609020204030204" pitchFamily="49" charset="0"/>
              </a:rPr>
              <a:t>disp</a:t>
            </a:r>
            <a:r>
              <a:rPr lang="en-US" altLang="ko-KR" sz="1600" dirty="0">
                <a:latin typeface="Consolas" panose="020B0609020204030204" pitchFamily="49" charset="0"/>
              </a:rPr>
              <a:t> drat    </a:t>
            </a:r>
            <a:r>
              <a:rPr lang="en-US" altLang="ko-KR" sz="1600" dirty="0" err="1">
                <a:latin typeface="Consolas" panose="020B0609020204030204" pitchFamily="49" charset="0"/>
              </a:rPr>
              <a:t>wt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        21.0  160 3.90 2.620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Wag     21.0  160 3.90 2.875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Datsun 710        22.8  108 3.85 2.320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4 Drive    21.4  258 3.08 3.215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</a:t>
            </a:r>
            <a:r>
              <a:rPr lang="en-US" altLang="ko-KR" sz="1600" dirty="0" err="1">
                <a:latin typeface="Consolas" panose="020B0609020204030204" pitchFamily="49" charset="0"/>
              </a:rPr>
              <a:t>Sportabout</a:t>
            </a:r>
            <a:r>
              <a:rPr lang="en-US" altLang="ko-KR" sz="1600" dirty="0">
                <a:latin typeface="Consolas" panose="020B0609020204030204" pitchFamily="49" charset="0"/>
              </a:rPr>
              <a:t> 18.7  360 3.15 3.440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Valiant           18.1  225 2.76 3.460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여러 변수들 간의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9-10]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buClr>
                <a:srgbClr val="3C479D"/>
              </a:buClr>
            </a:pPr>
            <a:r>
              <a:rPr lang="en-US" altLang="ko-KR" dirty="0"/>
              <a:t>plot( ) </a:t>
            </a:r>
            <a:r>
              <a:rPr lang="ko-KR" altLang="en-US" dirty="0"/>
              <a:t>함수를 이용하여 변수 </a:t>
            </a:r>
            <a:r>
              <a:rPr lang="en-US" altLang="ko-KR" dirty="0"/>
              <a:t>4</a:t>
            </a:r>
            <a:r>
              <a:rPr lang="ko-KR" altLang="en-US" dirty="0"/>
              <a:t>개에 대한 다중 </a:t>
            </a:r>
            <a:r>
              <a:rPr lang="ko-KR" altLang="en-US" dirty="0" err="1"/>
              <a:t>산점도</a:t>
            </a:r>
            <a:r>
              <a:rPr lang="ko-KR" altLang="en-US" dirty="0"/>
              <a:t> 작성</a:t>
            </a:r>
          </a:p>
          <a:p>
            <a:pPr lvl="4">
              <a:buClr>
                <a:srgbClr val="3C479D"/>
              </a:buClr>
            </a:pPr>
            <a:r>
              <a:rPr lang="en-US" altLang="ko-KR" dirty="0"/>
              <a:t>4</a:t>
            </a:r>
            <a:r>
              <a:rPr lang="ko-KR" altLang="en-US" dirty="0"/>
              <a:t>개의 변수가 대각선에 표기</a:t>
            </a:r>
            <a:endParaRPr lang="en-US" altLang="ko-KR" dirty="0"/>
          </a:p>
          <a:p>
            <a:pPr lvl="4">
              <a:buClr>
                <a:srgbClr val="3C479D"/>
              </a:buClr>
            </a:pPr>
            <a:r>
              <a:rPr lang="ko-KR" altLang="en-US" dirty="0"/>
              <a:t>두 변수가 만나는 지점이 두 변수에 대한 </a:t>
            </a:r>
            <a:r>
              <a:rPr lang="ko-KR" altLang="en-US" dirty="0" err="1"/>
              <a:t>산점도</a:t>
            </a:r>
            <a:endParaRPr lang="en-US" altLang="ko-KR" dirty="0"/>
          </a:p>
          <a:p>
            <a:pPr lvl="4">
              <a:buClr>
                <a:srgbClr val="3C479D"/>
              </a:buClr>
            </a:pPr>
            <a:r>
              <a:rPr lang="ko-KR" altLang="en-US" dirty="0"/>
              <a:t>대각선을 기준으로 대칭을 이룸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132856"/>
            <a:ext cx="7200800" cy="3024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plot(target, 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대상 데이터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     main='Multi plots')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CCE1C1-33C4-45D2-AD83-F5352F54A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3"/>
          <a:stretch/>
        </p:blipFill>
        <p:spPr>
          <a:xfrm>
            <a:off x="1259632" y="2744914"/>
            <a:ext cx="3850268" cy="22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그룹 정보를 알고 있을 경우 각 그룹별 </a:t>
            </a:r>
            <a:r>
              <a:rPr lang="ko-KR" altLang="en-US" dirty="0" err="1"/>
              <a:t>관측값을</a:t>
            </a:r>
            <a:r>
              <a:rPr lang="ko-KR" altLang="en-US" dirty="0"/>
              <a:t> 다른 색과 모양으로 표시 가능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9-11]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636912"/>
            <a:ext cx="7200800" cy="244827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iris.2 &lt;- iris[,3:4]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준비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levels(</a:t>
            </a:r>
            <a:r>
              <a:rPr lang="en-US" altLang="ko-KR" sz="1600" dirty="0" err="1">
                <a:latin typeface="Consolas" panose="020B0609020204030204" pitchFamily="49" charset="0"/>
              </a:rPr>
              <a:t>iris$Species</a:t>
            </a:r>
            <a:r>
              <a:rPr lang="en-US" altLang="ko-KR" sz="1600" dirty="0">
                <a:latin typeface="Consolas" panose="020B0609020204030204" pitchFamily="49" charset="0"/>
              </a:rPr>
              <a:t>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그룹 확인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group &lt;- </a:t>
            </a:r>
            <a:r>
              <a:rPr lang="en-US" altLang="ko-KR" sz="1600" dirty="0" err="1">
                <a:latin typeface="Consolas" panose="020B0609020204030204" pitchFamily="49" charset="0"/>
              </a:rPr>
              <a:t>as.numeric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iris$Species</a:t>
            </a:r>
            <a:r>
              <a:rPr lang="en-US" altLang="ko-KR" sz="1600" dirty="0">
                <a:latin typeface="Consolas" panose="020B0609020204030204" pitchFamily="49" charset="0"/>
              </a:rPr>
              <a:t>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점의 모양과 색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group 				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group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내용 출력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color &lt;- c('</a:t>
            </a:r>
            <a:r>
              <a:rPr lang="en-US" altLang="ko-KR" sz="1600" dirty="0" err="1">
                <a:latin typeface="Consolas" panose="020B0609020204030204" pitchFamily="49" charset="0"/>
              </a:rPr>
              <a:t>red','green','blue</a:t>
            </a:r>
            <a:r>
              <a:rPr lang="en-US" altLang="ko-KR" sz="1600" dirty="0">
                <a:latin typeface="Consolas" panose="020B0609020204030204" pitchFamily="49" charset="0"/>
              </a:rPr>
              <a:t>')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점의 컬러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plot(iris.2,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main='Iris plot</a:t>
            </a:r>
            <a:r>
              <a:rPr lang="ko-KR" altLang="en-US" sz="1600" dirty="0">
                <a:latin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</a:rPr>
              <a:t>=c(group),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col=color[group]) 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9-11]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iris </a:t>
            </a:r>
            <a:r>
              <a:rPr lang="ko-KR" altLang="en-US" dirty="0"/>
              <a:t>데이터셋에서 </a:t>
            </a:r>
            <a:r>
              <a:rPr lang="en-US" altLang="ko-KR" dirty="0"/>
              <a:t>3~4</a:t>
            </a:r>
            <a:r>
              <a:rPr lang="ko-KR" altLang="en-US" dirty="0"/>
              <a:t>번째 열만 추출하여 데이터셋 </a:t>
            </a:r>
            <a:r>
              <a:rPr lang="en-US" altLang="ko-KR" dirty="0"/>
              <a:t>iris.2</a:t>
            </a:r>
            <a:r>
              <a:rPr lang="ko-KR" altLang="en-US" dirty="0"/>
              <a:t> 생성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9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iris</a:t>
            </a:r>
            <a:r>
              <a:rPr lang="ko-KR" altLang="en-US" dirty="0"/>
              <a:t>에서 품종</a:t>
            </a:r>
            <a:r>
              <a:rPr lang="en-US" altLang="ko-KR" dirty="0"/>
              <a:t>(Species)</a:t>
            </a:r>
            <a:r>
              <a:rPr lang="ko-KR" altLang="en-US" dirty="0"/>
              <a:t>은 </a:t>
            </a:r>
            <a:r>
              <a:rPr lang="ko-KR" altLang="en-US" dirty="0" err="1"/>
              <a:t>팩터</a:t>
            </a:r>
            <a:r>
              <a:rPr lang="ko-KR" altLang="en-US" dirty="0"/>
              <a:t> 타입으로 </a:t>
            </a:r>
            <a:r>
              <a:rPr lang="en-US" altLang="ko-KR" dirty="0"/>
              <a:t>levels( ) </a:t>
            </a:r>
            <a:r>
              <a:rPr lang="ko-KR" altLang="en-US" dirty="0"/>
              <a:t>함수로 품종 정보 확인 가능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276872"/>
            <a:ext cx="720080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iris.2 &lt;- iris[,3:4]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데이터 준비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501008"/>
            <a:ext cx="72008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levels(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 확인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 "versicolor" 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virginica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원그래프의</a:t>
            </a:r>
            <a:r>
              <a:rPr lang="ko-KR" altLang="en-US" sz="2000" dirty="0"/>
              <a:t> 작성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9-1]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ds</a:t>
            </a:r>
            <a:r>
              <a:rPr lang="ko-KR" altLang="en-US" dirty="0"/>
              <a:t>에 저장된 값들을 원 안에서 시계 반대 방향으로 따라가며 파이 조각으로 표시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132856"/>
            <a:ext cx="7272808" cy="3096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pie(ds, main='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선호 계절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		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원그래프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작성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radius=1)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185885-C508-B24A-BFC4-208A881A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8" y="2780928"/>
            <a:ext cx="3087983" cy="2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9-11]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품종별로 점의 모양과 색을 다르게 하기 위한 준비 작업</a:t>
            </a:r>
            <a:endParaRPr lang="en-US" altLang="ko-KR" dirty="0"/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pch</a:t>
            </a:r>
            <a:r>
              <a:rPr lang="ko-KR" altLang="en-US" dirty="0"/>
              <a:t>를 숫자로 지정해야 함</a:t>
            </a:r>
            <a:endParaRPr lang="en-US" altLang="ko-KR" dirty="0"/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as.numeric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ko-KR" altLang="en-US" dirty="0" err="1"/>
              <a:t>팩터</a:t>
            </a:r>
            <a:r>
              <a:rPr lang="ko-KR" altLang="en-US" dirty="0"/>
              <a:t> 타입을 숫자로 변경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204864"/>
            <a:ext cx="7416824" cy="216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group &lt;- </a:t>
            </a:r>
            <a:r>
              <a:rPr lang="en-US" altLang="ko-KR" spc="-15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altLang="ko-KR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# </a:t>
            </a:r>
            <a:r>
              <a:rPr lang="ko-KR" altLang="en-US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점의 모양과 색</a:t>
            </a:r>
          </a:p>
          <a:p>
            <a:r>
              <a:rPr lang="en-US" altLang="ko-KR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group 				         # group </a:t>
            </a:r>
            <a:r>
              <a:rPr lang="ko-KR" altLang="en-US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내용 출력</a:t>
            </a:r>
          </a:p>
          <a:p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[1] 1 1 1 1 1 1 1 1 1 1 1 1 1 1 1 1 1 1 1 1 1 1 1 1 1 1 1 1 1 1 1 1 1 1 1 1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[37] 1 1 1 1 1 1 1 1 1 1 1 1 1 1 2 2 2 2 2 2 2 2 2 2 2 2 2 2 2 2 2 2 2 2 2 2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[73] 2 2 2 2 2 2 2 2 2 2 2 2 2 2 2 2 2 2 2 2 2 2 2 2 2 2 2 2 3 3 3 3 3 3 3 3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[109] 3 3 3 3 3 3 3 3 3 3 3 3 3 3 3 3 3 3 3 3 3 3 3 3 3 3 3 3 3 3 3 3 3 3 3 3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[145] 3 3 3 3 3 3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9-11]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7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3</a:t>
            </a:r>
            <a:r>
              <a:rPr lang="ko-KR" altLang="en-US" dirty="0"/>
              <a:t>개의 품종에 대한 색을 지정</a:t>
            </a:r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그룹이 </a:t>
            </a:r>
            <a:r>
              <a:rPr lang="en-US" altLang="ko-KR" dirty="0"/>
              <a:t>1 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/>
              <a:t>'red’, </a:t>
            </a:r>
            <a:br>
              <a:rPr lang="en-US" altLang="ko-KR" dirty="0"/>
            </a:br>
            <a:r>
              <a:rPr lang="en-US" altLang="ko-KR" dirty="0"/>
              <a:t>          2 (versicolor)</a:t>
            </a:r>
            <a:r>
              <a:rPr lang="ko-KR" altLang="en-US" dirty="0"/>
              <a:t>면 </a:t>
            </a:r>
            <a:r>
              <a:rPr lang="en-US" altLang="ko-KR" dirty="0"/>
              <a:t>'green’, </a:t>
            </a:r>
            <a:br>
              <a:rPr lang="en-US" altLang="ko-KR" dirty="0"/>
            </a:br>
            <a:r>
              <a:rPr lang="en-US" altLang="ko-KR" dirty="0"/>
              <a:t>          3 (virginica)</a:t>
            </a:r>
            <a:r>
              <a:rPr lang="ko-KR" altLang="en-US" dirty="0"/>
              <a:t>이면 </a:t>
            </a:r>
            <a:r>
              <a:rPr lang="en-US" altLang="ko-KR" dirty="0"/>
              <a:t>'blue'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204864"/>
            <a:ext cx="720080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color &lt;- c('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red','green','blue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점의 컬러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9-11]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(4)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9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plot() </a:t>
            </a:r>
            <a:r>
              <a:rPr lang="ko-KR" altLang="en-US" dirty="0"/>
              <a:t>함수로 </a:t>
            </a:r>
            <a:r>
              <a:rPr lang="ko-KR" altLang="en-US" dirty="0" err="1"/>
              <a:t>산점도</a:t>
            </a:r>
            <a:r>
              <a:rPr lang="ko-KR" altLang="en-US" dirty="0"/>
              <a:t> 작성</a:t>
            </a:r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점의 모양</a:t>
            </a:r>
            <a:r>
              <a:rPr lang="en-US" altLang="ko-KR" dirty="0"/>
              <a:t>(</a:t>
            </a:r>
            <a:r>
              <a:rPr lang="en-US" altLang="ko-KR" dirty="0" err="1"/>
              <a:t>pch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group</a:t>
            </a:r>
            <a:r>
              <a:rPr lang="ko-KR" altLang="en-US" dirty="0"/>
              <a:t>에 있는 값으로 지정</a:t>
            </a:r>
            <a:endParaRPr lang="en-US" altLang="ko-KR" dirty="0"/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점의 색</a:t>
            </a:r>
            <a:r>
              <a:rPr lang="en-US" altLang="ko-KR" dirty="0"/>
              <a:t>(col)</a:t>
            </a:r>
            <a:r>
              <a:rPr lang="ko-KR" altLang="en-US" dirty="0"/>
              <a:t>은 </a:t>
            </a:r>
            <a:r>
              <a:rPr lang="en-US" altLang="ko-KR" dirty="0"/>
              <a:t>color </a:t>
            </a:r>
            <a:r>
              <a:rPr lang="ko-KR" altLang="en-US" dirty="0"/>
              <a:t>벡터에서 선택</a:t>
            </a:r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만약 </a:t>
            </a:r>
            <a:r>
              <a:rPr lang="en-US" altLang="ko-KR" dirty="0"/>
              <a:t>group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color[1], </a:t>
            </a:r>
            <a:r>
              <a:rPr lang="ko-KR" altLang="en-US" dirty="0"/>
              <a:t>다시 말해서 </a:t>
            </a:r>
            <a:r>
              <a:rPr lang="en-US" altLang="ko-KR" dirty="0"/>
              <a:t>red</a:t>
            </a:r>
            <a:r>
              <a:rPr lang="ko-KR" altLang="en-US" dirty="0"/>
              <a:t>가 지정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132856"/>
            <a:ext cx="7200800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plot(iris.2,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main='Iris plot',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=c(group),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col=color[group])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66B35-0BE2-8A44-98DC-C0939968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7717"/>
            <a:ext cx="3614564" cy="2400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F6DCE-CC1C-4D28-9D6F-274E6AD0A7A7}"/>
              </a:ext>
            </a:extLst>
          </p:cNvPr>
          <p:cNvSpPr txBox="1"/>
          <p:nvPr/>
        </p:nvSpPr>
        <p:spPr>
          <a:xfrm>
            <a:off x="4745523" y="6336214"/>
            <a:ext cx="3491880" cy="385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color &lt;- c(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red',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'green','blue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')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BBD00143-B283-4B8C-ADDB-9D14DE8A34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5556" y="6323493"/>
            <a:ext cx="280881" cy="252536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F5ABAC-C1EE-4E34-892B-518A436A0F9D}"/>
              </a:ext>
            </a:extLst>
          </p:cNvPr>
          <p:cNvSpPr txBox="1"/>
          <p:nvPr/>
        </p:nvSpPr>
        <p:spPr>
          <a:xfrm>
            <a:off x="5565631" y="4696398"/>
            <a:ext cx="31108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setosa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품종은 다른 두 품종에 비해 꽃잎의 길이와 폭이 확연히 작음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231184-D9B8-4AE3-8D7C-B074066B78BB}"/>
              </a:ext>
            </a:extLst>
          </p:cNvPr>
          <p:cNvSpPr/>
          <p:nvPr/>
        </p:nvSpPr>
        <p:spPr>
          <a:xfrm rot="9349587">
            <a:off x="5074668" y="3421008"/>
            <a:ext cx="690343" cy="707869"/>
          </a:xfrm>
          <a:prstGeom prst="ellipse">
            <a:avLst/>
          </a:prstGeom>
          <a:solidFill>
            <a:srgbClr val="FAC09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769F1B1-6443-47D0-A0C8-A95562FC0991}"/>
              </a:ext>
            </a:extLst>
          </p:cNvPr>
          <p:cNvCxnSpPr>
            <a:cxnSpLocks/>
            <a:stCxn id="11" idx="7"/>
            <a:endCxn id="10" idx="1"/>
          </p:cNvCxnSpPr>
          <p:nvPr/>
        </p:nvCxnSpPr>
        <p:spPr>
          <a:xfrm rot="16200000" flipH="1">
            <a:off x="5005246" y="4397623"/>
            <a:ext cx="854794" cy="265976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9-12]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범례 추가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132856"/>
            <a:ext cx="7200800" cy="244827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plot(iris.2,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main='Iris plot</a:t>
            </a:r>
            <a:r>
              <a:rPr lang="ko-KR" altLang="en-US" sz="1600" dirty="0">
                <a:latin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</a:rPr>
              <a:t>=c(group),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col=color[group])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legend(x='</a:t>
            </a:r>
            <a:r>
              <a:rPr lang="en-US" altLang="ko-KR" sz="1600" dirty="0" err="1">
                <a:latin typeface="Consolas" panose="020B0609020204030204" pitchFamily="49" charset="0"/>
              </a:rPr>
              <a:t>bottomright</a:t>
            </a:r>
            <a:r>
              <a:rPr lang="en-US" altLang="ko-KR" sz="1600" dirty="0">
                <a:latin typeface="Consolas" panose="020B0609020204030204" pitchFamily="49" charset="0"/>
              </a:rPr>
              <a:t>', 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범례의 위치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legend=levels(</a:t>
            </a:r>
            <a:r>
              <a:rPr lang="en-US" altLang="ko-KR" sz="1600" dirty="0" err="1">
                <a:latin typeface="Consolas" panose="020B0609020204030204" pitchFamily="49" charset="0"/>
              </a:rPr>
              <a:t>iris$Species</a:t>
            </a:r>
            <a:r>
              <a:rPr lang="en-US" altLang="ko-KR" sz="1600" dirty="0">
                <a:latin typeface="Consolas" panose="020B0609020204030204" pitchFamily="49" charset="0"/>
              </a:rPr>
              <a:t>),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범례의 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</a:rPr>
              <a:t>red','green','blue</a:t>
            </a:r>
            <a:r>
              <a:rPr lang="en-US" altLang="ko-KR" sz="1600" dirty="0">
                <a:latin typeface="Consolas" panose="020B0609020204030204" pitchFamily="49" charset="0"/>
              </a:rPr>
              <a:t>'),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색 지정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</a:rPr>
              <a:t>=c(1:3))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점의 모양</a:t>
            </a:r>
          </a:p>
        </p:txBody>
      </p:sp>
    </p:spTree>
    <p:extLst>
      <p:ext uri="{BB962C8B-B14F-4D97-AF65-F5344CB8AC3E}">
        <p14:creationId xmlns:p14="http://schemas.microsoft.com/office/powerpoint/2010/main" val="3469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9-12]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먼저 </a:t>
            </a:r>
            <a:r>
              <a:rPr lang="ko-KR" altLang="en-US" dirty="0" err="1"/>
              <a:t>산점도를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132856"/>
            <a:ext cx="720080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plot(iris.2,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 main='Iris plot',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=c(group),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col=color[group])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2094D-7769-A04D-9D13-B40ACD76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35869"/>
            <a:ext cx="3600400" cy="23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err="1"/>
              <a:t>산점도란</a:t>
            </a:r>
            <a:r>
              <a:rPr lang="ko-KR" altLang="en-US" dirty="0"/>
              <a:t> 무엇인가요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그룹 정보가 있는 </a:t>
            </a:r>
            <a:r>
              <a:rPr lang="en-US" altLang="ko-KR" sz="2000" dirty="0"/>
              <a:t>2</a:t>
            </a:r>
            <a:r>
              <a:rPr lang="ko-KR" altLang="en-US" sz="2000" dirty="0"/>
              <a:t>개 변수의 </a:t>
            </a:r>
            <a:r>
              <a:rPr lang="ko-KR" altLang="en-US" sz="2000" dirty="0" err="1"/>
              <a:t>산점도</a:t>
            </a:r>
            <a:r>
              <a:rPr lang="ko-KR" altLang="en-US" sz="2000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9-12]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Legend( ) </a:t>
            </a:r>
            <a:r>
              <a:rPr lang="ko-KR" altLang="en-US" dirty="0"/>
              <a:t>함수로 </a:t>
            </a:r>
            <a:r>
              <a:rPr lang="ko-KR" altLang="en-US" dirty="0" err="1"/>
              <a:t>산점도</a:t>
            </a:r>
            <a:r>
              <a:rPr lang="ko-KR" altLang="en-US" dirty="0"/>
              <a:t> 위에 범례 출력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2132856"/>
            <a:ext cx="7704856" cy="36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legend(x='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bottomright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', 	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범례의 위치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legend=levels(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iris$Species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),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범례의 내용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col=c('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red','green','blue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'),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색 지정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=c(1:3)) 			    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점의 모양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3727D-C54E-C544-A15E-1B617A39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82" y="3284985"/>
            <a:ext cx="3369618" cy="2202192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FF29C3F-D46B-4715-AF37-9E5BDD0FEB23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3883971" y="5328772"/>
            <a:ext cx="639846" cy="30416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1FBD4F-9678-4EE3-9D38-FEFDEE9125C8}"/>
              </a:ext>
            </a:extLst>
          </p:cNvPr>
          <p:cNvSpPr txBox="1"/>
          <p:nvPr/>
        </p:nvSpPr>
        <p:spPr>
          <a:xfrm>
            <a:off x="4630930" y="3280598"/>
            <a:ext cx="4060283" cy="2202191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latin typeface="+mn-lt"/>
                <a:ea typeface="D2Coding" panose="020B0609020101020101" pitchFamily="49" charset="-127"/>
              </a:rPr>
              <a:t>x='</a:t>
            </a:r>
            <a:r>
              <a:rPr lang="en-US" altLang="ko-KR" sz="1400" b="1" spc="-150" dirty="0" err="1">
                <a:latin typeface="+mn-lt"/>
                <a:ea typeface="D2Coding" panose="020B0609020101020101" pitchFamily="49" charset="-127"/>
              </a:rPr>
              <a:t>bottomright</a:t>
            </a:r>
            <a:r>
              <a:rPr lang="en-US" altLang="ko-KR" sz="1400" b="1" spc="-150" dirty="0">
                <a:latin typeface="+mn-lt"/>
                <a:ea typeface="D2Coding" panose="020B0609020101020101" pitchFamily="49" charset="-127"/>
              </a:rPr>
              <a:t>’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범례가 표시될 위치</a:t>
            </a:r>
            <a:endParaRPr lang="en-US" altLang="ko-KR" sz="1400" spc="-15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'</a:t>
            </a:r>
            <a:r>
              <a:rPr lang="en-US" altLang="ko-KR" sz="1400" b="1" spc="-15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bottomright</a:t>
            </a: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’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오른쪽</a:t>
            </a:r>
            <a:r>
              <a:rPr lang="en-US" altLang="ko-KR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아래 의미</a:t>
            </a:r>
            <a:endParaRPr lang="en-US" altLang="ko-KR" sz="1400" spc="-15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legend=levels(</a:t>
            </a:r>
            <a:r>
              <a:rPr lang="en-US" altLang="ko-KR" sz="1400" b="1" spc="-15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iris$Species</a:t>
            </a: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범례에 표시할 항목</a:t>
            </a:r>
            <a:endParaRPr lang="en-US" altLang="ko-KR" sz="1400" spc="-15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levels(</a:t>
            </a:r>
            <a:r>
              <a:rPr lang="en-US" altLang="ko-KR" sz="1400" b="1" spc="-15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iris$Species</a:t>
            </a: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품종의 이름</a:t>
            </a:r>
            <a:endParaRPr lang="en-US" altLang="ko-KR" sz="1400" spc="-15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col=c('</a:t>
            </a:r>
            <a:r>
              <a:rPr lang="en-US" altLang="ko-KR" sz="1400" b="1" spc="-15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red','green','blue</a:t>
            </a: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')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범례에 표시할 점의 색</a:t>
            </a:r>
            <a:endParaRPr lang="en-US" altLang="ko-KR" sz="1400" spc="-150" dirty="0">
              <a:solidFill>
                <a:srgbClr val="211D1E"/>
              </a:solidFill>
              <a:latin typeface="+mn-lt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pch</a:t>
            </a:r>
            <a:r>
              <a:rPr lang="en-US" altLang="ko-KR" sz="1400" b="1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=c(1:3) : </a:t>
            </a:r>
            <a:r>
              <a:rPr lang="ko-KR" altLang="en-US" sz="1400" spc="-15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범례에 표시할 점의 모양</a:t>
            </a:r>
            <a:endParaRPr lang="ko-KR" altLang="en-US" sz="1400" spc="-15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5C9FD2F-1188-4CA5-A9E5-FC4B7282FFEF}"/>
              </a:ext>
            </a:extLst>
          </p:cNvPr>
          <p:cNvSpPr/>
          <p:nvPr/>
        </p:nvSpPr>
        <p:spPr>
          <a:xfrm rot="9349587">
            <a:off x="3759738" y="4275303"/>
            <a:ext cx="896191" cy="918943"/>
          </a:xfrm>
          <a:prstGeom prst="ellipse">
            <a:avLst/>
          </a:prstGeom>
          <a:solidFill>
            <a:srgbClr val="FAC09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자동차의 </a:t>
            </a:r>
            <a:r>
              <a:rPr lang="ko-KR" altLang="en-US" dirty="0" err="1"/>
              <a:t>선팅</a:t>
            </a:r>
            <a:r>
              <a:rPr lang="ko-KR" altLang="en-US" dirty="0"/>
              <a:t> 분석하기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err="1"/>
              <a:t>산점도를</a:t>
            </a:r>
            <a:r>
              <a:rPr lang="ko-KR" altLang="en-US" sz="1800" dirty="0"/>
              <a:t> 중심으로 데이터를 분석해봅시다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b="0" dirty="0"/>
              <a:t>데이터를 불러와서 내용을 확인합니다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8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b="0" dirty="0"/>
              <a:t>간단한 식별 작업을 하는 데 걸리는 시간</a:t>
            </a:r>
            <a:r>
              <a:rPr lang="en-US" altLang="ko-KR" sz="1600" b="0" dirty="0"/>
              <a:t>(it)</a:t>
            </a:r>
            <a:r>
              <a:rPr lang="ko-KR" altLang="en-US" sz="1600" b="0" dirty="0"/>
              <a:t>과 알파벳 및 숫자를 인식하는 데 걸리는 시간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csoa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에 대해 </a:t>
            </a:r>
            <a:r>
              <a:rPr lang="ko-KR" altLang="en-US" sz="1600" b="0" dirty="0" err="1"/>
              <a:t>산점도를</a:t>
            </a:r>
            <a:r>
              <a:rPr lang="ko-KR" altLang="en-US" sz="1600" b="0" dirty="0"/>
              <a:t> 작성합니다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05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 두 변수는 비례 관계에 있고 알파벳 및 숫자를 인식하는 시간이 간단한 식별 작업을 하는 데 걸리는 시간 보다 더 </a:t>
            </a:r>
            <a:r>
              <a:rPr lang="ko-KR" altLang="en-US" dirty="0" err="1"/>
              <a:t>짦은</a:t>
            </a:r>
            <a:r>
              <a:rPr lang="ko-KR" altLang="en-US" dirty="0"/>
              <a:t> 경향을 보입니다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356992"/>
            <a:ext cx="7629643" cy="69991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library(DAAG)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(tinting)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229200"/>
            <a:ext cx="7629643" cy="4838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</a:rPr>
              <a:t>tinting$it,tinting$csoa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D72ED0-8825-8D44-BC5F-7240F42C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19841"/>
            <a:ext cx="3060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자동차의 </a:t>
            </a:r>
            <a:r>
              <a:rPr lang="ko-KR" altLang="en-US" dirty="0" err="1"/>
              <a:t>선팅</a:t>
            </a:r>
            <a:r>
              <a:rPr lang="ko-KR" altLang="en-US" dirty="0"/>
              <a:t> 분석하기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b="0" dirty="0" err="1"/>
              <a:t>선팅의</a:t>
            </a:r>
            <a:r>
              <a:rPr lang="ko-KR" altLang="en-US" sz="1600" b="0" dirty="0"/>
              <a:t> 정도</a:t>
            </a:r>
            <a:r>
              <a:rPr lang="en-US" altLang="ko-KR" sz="1600" b="0" dirty="0"/>
              <a:t>(tint)</a:t>
            </a:r>
            <a:r>
              <a:rPr lang="ko-KR" altLang="en-US" sz="1600" b="0" dirty="0"/>
              <a:t>에 따라 앞에서 언급한 두 가지 인식 시간에 차이가 있는지를 알아봅니다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 marL="790575" lvl="2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b="0" dirty="0"/>
              <a:t>연령대에 따라 앞에서 언급한 두 가지 인식 시간에 차이가 있는지를 알아봅니다</a:t>
            </a:r>
            <a:r>
              <a:rPr lang="en-US" altLang="ko-KR" sz="1600" b="0" dirty="0"/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060848"/>
            <a:ext cx="7629643" cy="158417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group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tinting$tint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 &lt;- 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red','green','blue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점의 컬러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tinting$it,tinting$csoa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=c(group),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col=color[group])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666071"/>
            <a:ext cx="7629643" cy="157124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group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tinting$agegp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 &lt;- 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red','blue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점의 컬러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tinting$it,tinting$csoa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=c(group),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col=color[group]) 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3C479D"/>
                </a:solidFill>
              </a:rPr>
              <a:t>[</a:t>
            </a:r>
            <a:r>
              <a:rPr lang="ko-KR" altLang="en-US" sz="1600" dirty="0">
                <a:solidFill>
                  <a:srgbClr val="3C479D"/>
                </a:solidFill>
              </a:rPr>
              <a:t>문제</a:t>
            </a:r>
            <a:r>
              <a:rPr lang="en-US" altLang="ko-KR" sz="1600" dirty="0">
                <a:solidFill>
                  <a:srgbClr val="3C479D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>
              <a:solidFill>
                <a:srgbClr val="3C479D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3C479D"/>
                </a:solidFill>
              </a:rPr>
              <a:t>[</a:t>
            </a:r>
            <a:r>
              <a:rPr lang="ko-KR" altLang="en-US" sz="1600" dirty="0">
                <a:solidFill>
                  <a:srgbClr val="3C479D"/>
                </a:solidFill>
              </a:rPr>
              <a:t>해결</a:t>
            </a:r>
            <a:r>
              <a:rPr lang="en-US" altLang="ko-KR" sz="1600" dirty="0">
                <a:solidFill>
                  <a:srgbClr val="3C479D"/>
                </a:solidFill>
              </a:rPr>
              <a:t>]</a:t>
            </a:r>
          </a:p>
          <a:p>
            <a:pPr>
              <a:buClr>
                <a:schemeClr val="tx2"/>
              </a:buClr>
              <a:buFont typeface="+mj-lt"/>
              <a:buAutoNum type="arabicPeriod"/>
            </a:pPr>
            <a:r>
              <a:rPr lang="ko-KR" altLang="en-US" sz="1600" b="0" dirty="0"/>
              <a:t>데이터를 불러와서 내용을 확인합니다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680363" y="1700809"/>
            <a:ext cx="5547821" cy="12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DAAG </a:t>
            </a:r>
            <a:r>
              <a:rPr lang="ko-KR" altLang="en-US" sz="1600" dirty="0">
                <a:latin typeface="+mj-lt"/>
              </a:rPr>
              <a:t>패키지에 포함된 </a:t>
            </a:r>
            <a:r>
              <a:rPr lang="en-US" altLang="ko-KR" sz="1600" dirty="0" err="1">
                <a:latin typeface="+mj-lt"/>
              </a:rPr>
              <a:t>socsupport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데이터셋은</a:t>
            </a:r>
            <a:r>
              <a:rPr lang="ko-KR" altLang="en-US" sz="1600" dirty="0">
                <a:latin typeface="+mj-lt"/>
              </a:rPr>
              <a:t> 호주와 다른 나라의 사회 복지 서비스 및 그에 대한 만족도를 조사한 데이터입니다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이 데이터를 바탕으로 </a:t>
            </a:r>
            <a:r>
              <a:rPr lang="ko-KR" altLang="en-US" sz="1600" dirty="0" err="1">
                <a:latin typeface="+mj-lt"/>
              </a:rPr>
              <a:t>실전분석을</a:t>
            </a:r>
            <a:r>
              <a:rPr lang="ko-KR" altLang="en-US" sz="1600" dirty="0">
                <a:latin typeface="+mj-lt"/>
              </a:rPr>
              <a:t> 진행합니다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221088"/>
            <a:ext cx="7629643" cy="1080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library(DAAG)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socsupport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데이터의 구조 확인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socsupport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의미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1091DC-1209-6548-8DEE-240E944A6422}"/>
              </a:ext>
            </a:extLst>
          </p:cNvPr>
          <p:cNvGrpSpPr/>
          <p:nvPr/>
        </p:nvGrpSpPr>
        <p:grpSpPr>
          <a:xfrm>
            <a:off x="6444208" y="1700809"/>
            <a:ext cx="1961026" cy="1345934"/>
            <a:chOff x="6444208" y="1700809"/>
            <a:chExt cx="1961026" cy="13459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A818CB-9896-B949-8658-990806DB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700809"/>
              <a:ext cx="1817010" cy="134593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298083-8E72-1A4A-9859-30882A22774C}"/>
                </a:ext>
              </a:extLst>
            </p:cNvPr>
            <p:cNvSpPr/>
            <p:nvPr/>
          </p:nvSpPr>
          <p:spPr>
            <a:xfrm>
              <a:off x="6444208" y="1772816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2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2"/>
            </a:pPr>
            <a:r>
              <a:rPr lang="ko-KR" altLang="en-US" sz="1600" b="0" dirty="0"/>
              <a:t>조사 대상자의 연령</a:t>
            </a:r>
            <a:r>
              <a:rPr lang="en-US" altLang="ko-KR" sz="1600" b="0" dirty="0"/>
              <a:t>(age)</a:t>
            </a:r>
            <a:r>
              <a:rPr lang="ko-KR" altLang="en-US" sz="1600" b="0" dirty="0"/>
              <a:t>별 비율을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원그래프로</a:t>
            </a:r>
            <a:r>
              <a:rPr lang="ko-KR" altLang="en-US" sz="1600" b="0" dirty="0"/>
              <a:t> 알아봅니다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tx2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tx2"/>
              </a:buClr>
              <a:buFont typeface="+mj-lt"/>
              <a:buAutoNum type="arabicPeriod" startAt="2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223224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library(</a:t>
            </a:r>
            <a:r>
              <a:rPr lang="en-US" altLang="ko-KR" sz="1600" dirty="0" err="1">
                <a:latin typeface="Consolas" panose="020B0609020204030204" pitchFamily="49" charset="0"/>
              </a:rPr>
              <a:t>plotrix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ds &lt;- table(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socsupport$age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pie3D(ds, main='</a:t>
            </a:r>
            <a:r>
              <a:rPr lang="ko-KR" altLang="en-US" sz="1600" dirty="0">
                <a:latin typeface="Consolas" panose="020B0609020204030204" pitchFamily="49" charset="0"/>
              </a:rPr>
              <a:t>연령 분포＇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</a:rPr>
              <a:t>labels=names(ds),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파이별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레이블 지정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labelcex</a:t>
            </a:r>
            <a:r>
              <a:rPr lang="en-US" altLang="ko-KR" sz="1600" dirty="0">
                <a:latin typeface="Consolas" panose="020B0609020204030204" pitchFamily="49" charset="0"/>
              </a:rPr>
              <a:t>=1.0, 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레이블의 폰트 크기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</a:rPr>
              <a:t>explode=0.1, 		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파이 간 간격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</a:rPr>
              <a:t>radius=1.5,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	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파이의 크기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</a:rPr>
              <a:t>col=rainbow(length(ds)))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파이의 색 지정</a:t>
            </a:r>
            <a:endParaRPr lang="ko-KR" alt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936B6-D209-D244-837A-D1C63726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117801"/>
            <a:ext cx="3888433" cy="1990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6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원그래프의 작성 </a:t>
            </a:r>
            <a:r>
              <a:rPr lang="en-US" altLang="ko-KR" sz="1800" dirty="0">
                <a:solidFill>
                  <a:schemeClr val="accent1"/>
                </a:solidFill>
              </a:rPr>
              <a:t>&gt;</a:t>
            </a:r>
            <a:r>
              <a:rPr lang="en-US" altLang="ko-KR" sz="1800" dirty="0"/>
              <a:t> </a:t>
            </a:r>
            <a:r>
              <a:rPr lang="ko-KR" altLang="en-US" sz="1800" b="1" dirty="0">
                <a:solidFill>
                  <a:schemeClr val="accent1"/>
                </a:solidFill>
              </a:rPr>
              <a:t>파이 조각의 색 지정하기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9-2]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132856"/>
            <a:ext cx="7200800" cy="115212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코드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9-1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pie(ds, main='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선호 계절＇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brown','green','red','black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500" dirty="0"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파이의 색 지정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radius=1 ) 			      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파이의 크기 지정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866199"/>
            <a:ext cx="7200800" cy="2225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3C479D"/>
                </a:solidFill>
              </a:rPr>
              <a:t>…(</a:t>
            </a:r>
            <a:r>
              <a:rPr lang="ko-KR" altLang="en-US" sz="1500" dirty="0">
                <a:solidFill>
                  <a:srgbClr val="3C479D"/>
                </a:solidFill>
              </a:rPr>
              <a:t>생략</a:t>
            </a:r>
            <a:r>
              <a:rPr lang="en-US" altLang="ko-KR" sz="1500" dirty="0">
                <a:solidFill>
                  <a:srgbClr val="3C479D"/>
                </a:solidFill>
              </a:rPr>
              <a:t>)</a:t>
            </a:r>
            <a:endParaRPr lang="ko-KR" altLang="en-US" sz="1500" dirty="0">
              <a:solidFill>
                <a:srgbClr val="3C479D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13714-9F24-7543-AC0D-8E6B8261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77552"/>
            <a:ext cx="2376264" cy="17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1600" b="0" dirty="0"/>
              <a:t>정서적 지원 제도에 대한 점수</a:t>
            </a:r>
            <a:r>
              <a:rPr lang="en-US" altLang="ko-KR" sz="1600" b="0" dirty="0"/>
              <a:t>(emotional) </a:t>
            </a:r>
            <a:r>
              <a:rPr lang="ko-KR" altLang="en-US" sz="1600" b="0" dirty="0"/>
              <a:t>분포를 호주와 아닌 지역으로 나누어 상자그림으로 작성합니다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132856"/>
            <a:ext cx="7629643" cy="75135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socsupport$emotional~socsupport$country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main='</a:t>
            </a:r>
            <a:r>
              <a:rPr lang="ko-KR" altLang="en-US" sz="1600" dirty="0">
                <a:latin typeface="Consolas" panose="020B0609020204030204" pitchFamily="49" charset="0"/>
              </a:rPr>
              <a:t>정서적 지원 제도 비교</a:t>
            </a:r>
            <a:r>
              <a:rPr lang="en-US" altLang="ko-KR" sz="1600" dirty="0">
                <a:latin typeface="Consolas" panose="020B0609020204030204" pitchFamily="49" charset="0"/>
              </a:rPr>
              <a:t>')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8D960-9305-0F4D-BEED-718DB53B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3384376" cy="2185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97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4"/>
            </a:pPr>
            <a:r>
              <a:rPr lang="ko-KR" altLang="en-US" sz="1600" b="0" dirty="0"/>
              <a:t>정서적 지원 제도에 대한 점수</a:t>
            </a:r>
            <a:r>
              <a:rPr lang="en-US" altLang="ko-KR" sz="1600" b="0" dirty="0"/>
              <a:t>(emotional) </a:t>
            </a:r>
            <a:r>
              <a:rPr lang="ko-KR" altLang="en-US" sz="1600" b="0" dirty="0"/>
              <a:t>분포를 호주와 아닌 지역으로 나누어 상자그림으로 작성합니다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132856"/>
            <a:ext cx="7629643" cy="7920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socsupport$emotional~socsupport$country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main='</a:t>
            </a:r>
            <a:r>
              <a:rPr lang="ko-KR" altLang="en-US" sz="1600" dirty="0">
                <a:latin typeface="Consolas" panose="020B0609020204030204" pitchFamily="49" charset="0"/>
              </a:rPr>
              <a:t>정서적 지원 제도 비교</a:t>
            </a:r>
            <a:r>
              <a:rPr lang="en-US" altLang="ko-KR" sz="1600" dirty="0">
                <a:latin typeface="Consolas" panose="020B0609020204030204" pitchFamily="49" charset="0"/>
              </a:rPr>
              <a:t>')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C0AE7-EF4E-F442-BB8D-076F9114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068960"/>
            <a:ext cx="3896179" cy="257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8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5"/>
            </a:pPr>
            <a:r>
              <a:rPr lang="ko-KR" altLang="en-US" sz="1600" b="0" dirty="0"/>
              <a:t>정서적 지원 제도에 대한 만족도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emotionalsat</a:t>
            </a:r>
            <a:r>
              <a:rPr lang="en-US" altLang="ko-KR" sz="1600" b="0" dirty="0"/>
              <a:t>) </a:t>
            </a:r>
            <a:r>
              <a:rPr lang="ko-KR" altLang="en-US" sz="1600" b="0" dirty="0"/>
              <a:t>분포를 연령대로 나누어 상자그림으로 작성합니다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132856"/>
            <a:ext cx="7629643" cy="100811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socsupport$emotionalsat~socsupport$age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main='</a:t>
            </a:r>
            <a:r>
              <a:rPr lang="ko-KR" altLang="en-US" sz="1600" dirty="0">
                <a:latin typeface="Consolas" panose="020B0609020204030204" pitchFamily="49" charset="0"/>
              </a:rPr>
              <a:t>정서적 지원 제도 만족도 비교＇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col=rainbow(5))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2B58B-5384-0C47-A302-5CF61F754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325713"/>
            <a:ext cx="3600401" cy="2305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9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6"/>
            </a:pPr>
            <a:r>
              <a:rPr lang="ko-KR" altLang="en-US" sz="1600" b="0" dirty="0"/>
              <a:t>정서적 지원 제도에 대한 만족도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emotionalsat</a:t>
            </a:r>
            <a:r>
              <a:rPr lang="en-US" altLang="ko-KR" sz="1600" b="0" dirty="0"/>
              <a:t>), </a:t>
            </a:r>
            <a:r>
              <a:rPr lang="ko-KR" altLang="en-US" sz="1600" b="0" dirty="0"/>
              <a:t>물질적 지원 제도에 대한 만족도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tangiblesat</a:t>
            </a:r>
            <a:r>
              <a:rPr lang="en-US" altLang="ko-KR" sz="1600" b="0" dirty="0"/>
              <a:t>), </a:t>
            </a:r>
            <a:r>
              <a:rPr lang="ko-KR" altLang="en-US" sz="1600" b="0" dirty="0"/>
              <a:t>연령대</a:t>
            </a:r>
            <a:r>
              <a:rPr lang="en-US" altLang="ko-KR" sz="1600" b="0" dirty="0"/>
              <a:t>(age)</a:t>
            </a:r>
            <a:r>
              <a:rPr lang="ko-KR" altLang="en-US" sz="1600" b="0" dirty="0"/>
              <a:t>에 대해 </a:t>
            </a:r>
            <a:r>
              <a:rPr lang="ko-KR" altLang="en-US" sz="1600" b="0" dirty="0" err="1"/>
              <a:t>산점도를</a:t>
            </a:r>
            <a:r>
              <a:rPr lang="ko-KR" altLang="en-US" sz="1600" b="0" dirty="0"/>
              <a:t> 작성하되 성별에 따라 점의 모양과 색을 다르게 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호주의 사회 복지 서비스와 만족도 분석하기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348880"/>
            <a:ext cx="7629643" cy="160132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group &lt;- </a:t>
            </a:r>
            <a:r>
              <a:rPr lang="en-US" altLang="ko-KR" sz="1600" dirty="0" err="1">
                <a:latin typeface="Consolas" panose="020B0609020204030204" pitchFamily="49" charset="0"/>
              </a:rPr>
              <a:t>as.numeric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socsupport$gender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color &lt;- c('</a:t>
            </a:r>
            <a:r>
              <a:rPr lang="en-US" altLang="ko-KR" sz="1600" dirty="0" err="1">
                <a:latin typeface="Consolas" panose="020B0609020204030204" pitchFamily="49" charset="0"/>
              </a:rPr>
              <a:t>blue','red</a:t>
            </a:r>
            <a:r>
              <a:rPr lang="en-US" altLang="ko-KR" sz="1600" dirty="0">
                <a:latin typeface="Consolas" panose="020B0609020204030204" pitchFamily="49" charset="0"/>
              </a:rPr>
              <a:t>’)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여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-blue,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남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-red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</a:rPr>
              <a:t>socsupport</a:t>
            </a:r>
            <a:r>
              <a:rPr lang="en-US" altLang="ko-KR" sz="1600" dirty="0">
                <a:latin typeface="Consolas" panose="020B0609020204030204" pitchFamily="49" charset="0"/>
              </a:rPr>
              <a:t>[,c('</a:t>
            </a:r>
            <a:r>
              <a:rPr lang="en-US" altLang="ko-KR" sz="1600" dirty="0" err="1">
                <a:latin typeface="Consolas" panose="020B0609020204030204" pitchFamily="49" charset="0"/>
              </a:rPr>
              <a:t>emotionalsat</a:t>
            </a:r>
            <a:r>
              <a:rPr lang="en-US" altLang="ko-KR" sz="1600" dirty="0">
                <a:latin typeface="Consolas" panose="020B0609020204030204" pitchFamily="49" charset="0"/>
              </a:rPr>
              <a:t>','</a:t>
            </a:r>
            <a:r>
              <a:rPr lang="en-US" altLang="ko-KR" sz="1600" dirty="0" err="1">
                <a:latin typeface="Consolas" panose="020B0609020204030204" pitchFamily="49" charset="0"/>
              </a:rPr>
              <a:t>tangiblesat</a:t>
            </a:r>
            <a:r>
              <a:rPr lang="en-US" altLang="ko-KR" sz="1600" dirty="0">
                <a:latin typeface="Consolas" panose="020B0609020204030204" pitchFamily="49" charset="0"/>
              </a:rPr>
              <a:t>','age')],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pch</a:t>
            </a:r>
            <a:r>
              <a:rPr lang="en-US" altLang="ko-KR" sz="1600" dirty="0">
                <a:latin typeface="Consolas" panose="020B0609020204030204" pitchFamily="49" charset="0"/>
              </a:rPr>
              <a:t>=group,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col=color[group])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AFB5A9-1692-C547-873A-C16EE8B7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009585"/>
            <a:ext cx="3744417" cy="2466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1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원그래프의 작성</a:t>
            </a:r>
            <a:r>
              <a:rPr lang="en-US" altLang="ko-KR" sz="2000" b="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&gt;</a:t>
            </a:r>
            <a:r>
              <a:rPr lang="en-US" altLang="ko-KR" sz="2000" b="0" dirty="0"/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</a:rPr>
              <a:t>차원 원그래프 작성하기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>
                <a:latin typeface="Consolas" panose="020B0609020204030204" pitchFamily="49" charset="0"/>
              </a:rPr>
              <a:t>plotrix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>
                <a:latin typeface="Consolas" panose="020B0609020204030204" pitchFamily="49" charset="0"/>
              </a:rPr>
              <a:t>pie3D( )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9-3]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852936"/>
            <a:ext cx="7200800" cy="25543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코드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9-1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pie3D(ds, main='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선호 계절＇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labels=names(ds),                   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 err="1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파이별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 레이블 지정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labelcex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=1.0,                       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레이블의 폰트 크기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explode=0.1,                        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 간 간격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radius=1.5,                           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파이의 크기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brown','green','red','yellow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’)) </a:t>
            </a:r>
            <a:r>
              <a:rPr lang="en-US" altLang="ko-KR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파이의 색 지정</a:t>
            </a:r>
          </a:p>
        </p:txBody>
      </p:sp>
    </p:spTree>
    <p:extLst>
      <p:ext uri="{BB962C8B-B14F-4D97-AF65-F5344CB8AC3E}">
        <p14:creationId xmlns:p14="http://schemas.microsoft.com/office/powerpoint/2010/main" val="3531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원그래프의 작성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원그래프 작성하기</a:t>
            </a:r>
            <a:endParaRPr lang="en-US" altLang="ko-KR" sz="2000" b="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9-3]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87624" y="2276872"/>
            <a:ext cx="7200800" cy="36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plotrix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pie3D(ds,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선호 계절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…(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ea typeface="굴림체" panose="020B0609000101010101" pitchFamily="49" charset="-127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272A5-CCED-E340-9C27-5D11E36C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3687517" cy="2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err="1"/>
              <a:t>선그래프의</a:t>
            </a:r>
            <a:r>
              <a:rPr lang="ko-KR" altLang="en-US" sz="2000" dirty="0"/>
              <a:t> 작성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선그래프는 연도별 인구 증가 추이와 같이 시간의 변화에 따라 수집된 데이터를 시각화하는 데 주로 사용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X</a:t>
            </a:r>
            <a:r>
              <a:rPr lang="ko-KR" altLang="en-US" dirty="0"/>
              <a:t>축을 </a:t>
            </a:r>
            <a:r>
              <a:rPr lang="ko-KR" altLang="en-US" dirty="0" err="1"/>
              <a:t>시간축으로</a:t>
            </a:r>
            <a:r>
              <a:rPr lang="ko-KR" altLang="en-US" dirty="0"/>
              <a:t> 하여 선그래프를 그리면 시간 변화에 따른 데이터의 증감 추이를 쉽게 확인 가능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2000" b="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880403-6C39-420B-9469-9EBF4EB62F97}"/>
              </a:ext>
            </a:extLst>
          </p:cNvPr>
          <p:cNvCxnSpPr>
            <a:cxnSpLocks/>
          </p:cNvCxnSpPr>
          <p:nvPr/>
        </p:nvCxnSpPr>
        <p:spPr>
          <a:xfrm>
            <a:off x="5193177" y="2114926"/>
            <a:ext cx="312323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70E4A5A-4CB0-4498-9996-B8CB1F029006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5606755" y="2178220"/>
            <a:ext cx="450770" cy="36003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20DC22-2083-4503-BE1D-FA54609DC5F5}"/>
              </a:ext>
            </a:extLst>
          </p:cNvPr>
          <p:cNvSpPr txBox="1"/>
          <p:nvPr/>
        </p:nvSpPr>
        <p:spPr>
          <a:xfrm>
            <a:off x="6012160" y="2352792"/>
            <a:ext cx="1842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시계열 데이터</a:t>
            </a:r>
          </a:p>
        </p:txBody>
      </p:sp>
    </p:spTree>
    <p:extLst>
      <p:ext uri="{BB962C8B-B14F-4D97-AF65-F5344CB8AC3E}">
        <p14:creationId xmlns:p14="http://schemas.microsoft.com/office/powerpoint/2010/main" val="33894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err="1"/>
              <a:t>원그래프와</a:t>
            </a:r>
            <a:r>
              <a:rPr lang="ko-KR" altLang="en-US" dirty="0"/>
              <a:t> </a:t>
            </a:r>
            <a:r>
              <a:rPr lang="ko-KR" altLang="en-US" dirty="0" err="1"/>
              <a:t>선그래프를</a:t>
            </a:r>
            <a:r>
              <a:rPr lang="ko-KR" altLang="en-US" dirty="0"/>
              <a:t>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선그래프의 작성</a:t>
            </a:r>
            <a:r>
              <a:rPr lang="en-US" altLang="ko-KR" sz="2800" b="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&gt; </a:t>
            </a:r>
            <a:r>
              <a:rPr lang="ko-KR" altLang="en-US" sz="1800" b="1" dirty="0">
                <a:solidFill>
                  <a:schemeClr val="accent1"/>
                </a:solidFill>
              </a:rPr>
              <a:t>하나의 선그래프 작성하기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9-4]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789040"/>
            <a:ext cx="7200800" cy="280831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month = 1:12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입력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 = c(5,8,7,9,4,6,12,13,8,6,6,4)    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입력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plot(month,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data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late,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 data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지각생 통계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type='l',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그래프의 종류 선택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알파벳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=1,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종류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type)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=1, 	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선의 굵기 선택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='Month', 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='Late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 	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35EF3-626B-420F-831F-B55E31BF4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539676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15004</TotalTime>
  <Words>2542</Words>
  <Application>Microsoft Office PowerPoint</Application>
  <PresentationFormat>화면 슬라이드 쇼(4:3)</PresentationFormat>
  <Paragraphs>714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D2Coding</vt:lpstr>
      <vt:lpstr>HY견고딕</vt:lpstr>
      <vt:lpstr>굴림</vt:lpstr>
      <vt:lpstr>굴림체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01. 원그래프와 선그래프를 작성해봅니다</vt:lpstr>
      <vt:lpstr>LAB. 원그래프와 선그래프로 데이터 정리하기</vt:lpstr>
      <vt:lpstr>LAB. 원그래프와 선그래프로 데이터 정리하기</vt:lpstr>
      <vt:lpstr>LAB. 원그래프와 선그래프로 데이터 정리하기</vt:lpstr>
      <vt:lpstr>PowerPoint 프레젠테이션</vt:lpstr>
      <vt:lpstr>02. 상자그림에 대해 알아봅니다</vt:lpstr>
      <vt:lpstr>02. 상자그림에 대해 알아봅니다</vt:lpstr>
      <vt:lpstr>02. 상자그림에 대해 알아봅니다</vt:lpstr>
      <vt:lpstr>02. 상자그림에 대해 알아봅니다</vt:lpstr>
      <vt:lpstr>02. 상자그림에 대해 알아봅니다</vt:lpstr>
      <vt:lpstr>02. 상자그림에 대해 알아봅니다</vt:lpstr>
      <vt:lpstr>LAB. 상자그림을 이용하여 자동차 데이터 분석하기</vt:lpstr>
      <vt:lpstr>LAB. 상자그림을 이용하여 자동차 데이터 분석하기</vt:lpstr>
      <vt:lpstr>PowerPoint 프레젠테이션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03. 산점도란 무엇인가요? </vt:lpstr>
      <vt:lpstr>LAB. 자동차의 선팅 분석하기</vt:lpstr>
      <vt:lpstr>LAB. 자동차의 선팅 분석하기</vt:lpstr>
      <vt:lpstr>실전분석. 호주의 사회 복지 서비스와 만족도 분석하기</vt:lpstr>
      <vt:lpstr>실전분석. 호주의 사회 복지 서비스와 만족도 분석하기</vt:lpstr>
      <vt:lpstr>실전분석. 호주의 사회 복지 서비스와 만족도 분석하기</vt:lpstr>
      <vt:lpstr>실전분석. 호주의 사회 복지 서비스와 만족도 분석하기</vt:lpstr>
      <vt:lpstr>실전분석. 호주의 사회 복지 서비스와 만족도 분석하기</vt:lpstr>
      <vt:lpstr>실전분석. 호주의 사회 복지 서비스와 만족도 분석하기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주말반 빅데이터분석_이규영</cp:lastModifiedBy>
  <cp:revision>1004</cp:revision>
  <dcterms:created xsi:type="dcterms:W3CDTF">2012-07-11T10:23:22Z</dcterms:created>
  <dcterms:modified xsi:type="dcterms:W3CDTF">2021-11-06T07:21:07Z</dcterms:modified>
</cp:coreProperties>
</file>