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handoutMasterIdLst>
    <p:handoutMasterId r:id="rId33"/>
  </p:handoutMasterIdLst>
  <p:sldIdLst>
    <p:sldId id="351" r:id="rId2"/>
    <p:sldId id="407" r:id="rId3"/>
    <p:sldId id="412" r:id="rId4"/>
    <p:sldId id="414" r:id="rId5"/>
    <p:sldId id="413" r:id="rId6"/>
    <p:sldId id="416" r:id="rId7"/>
    <p:sldId id="408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09" r:id="rId20"/>
    <p:sldId id="428" r:id="rId21"/>
    <p:sldId id="410" r:id="rId22"/>
    <p:sldId id="429" r:id="rId23"/>
    <p:sldId id="430" r:id="rId24"/>
    <p:sldId id="411" r:id="rId25"/>
    <p:sldId id="431" r:id="rId26"/>
    <p:sldId id="432" r:id="rId27"/>
    <p:sldId id="433" r:id="rId28"/>
    <p:sldId id="434" r:id="rId29"/>
    <p:sldId id="435" r:id="rId30"/>
    <p:sldId id="436" r:id="rId31"/>
    <p:sldId id="437" r:id="rId32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34"/>
    </p:embeddedFont>
    <p:embeddedFont>
      <p:font typeface="나눔손글씨 펜" panose="020B0600000101010101" charset="-127"/>
      <p:regular r:id="rId35"/>
    </p:embeddedFont>
    <p:embeddedFont>
      <p:font typeface="Tahoma" panose="020B0604030504040204" pitchFamily="34" charset="0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HY견명조" panose="02030600000101010101" pitchFamily="18" charset="-127"/>
      <p:regular r:id="rId40"/>
    </p:embeddedFont>
    <p:embeddedFont>
      <p:font typeface="HY헤드라인M" panose="0203060000010101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F497D"/>
    <a:srgbClr val="BAD2CD"/>
    <a:srgbClr val="004FA3"/>
    <a:srgbClr val="FFC1C1"/>
    <a:srgbClr val="BC0606"/>
    <a:srgbClr val="FB5357"/>
    <a:srgbClr val="ED193A"/>
    <a:srgbClr val="FC888B"/>
    <a:srgbClr val="F90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Pr>
        <a:solidFill>
          <a:srgbClr val="BAD2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995936" y="476672"/>
            <a:ext cx="5112568" cy="5832648"/>
            <a:chOff x="2411760" y="187960"/>
            <a:chExt cx="5112568" cy="5832648"/>
          </a:xfrm>
        </p:grpSpPr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2"/>
            <a:srcRect l="5259" t="22491" r="2488"/>
            <a:stretch/>
          </p:blipFill>
          <p:spPr>
            <a:xfrm>
              <a:off x="2411760" y="1556112"/>
              <a:ext cx="4680520" cy="446449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2771799" y="187960"/>
              <a:ext cx="4752529" cy="1728192"/>
            </a:xfrm>
            <a:prstGeom prst="rect">
              <a:avLst/>
            </a:prstGeom>
            <a:solidFill>
              <a:srgbClr val="BAD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2771801" y="1783292"/>
              <a:ext cx="3135812" cy="1728192"/>
            </a:xfrm>
            <a:prstGeom prst="rect">
              <a:avLst/>
            </a:prstGeom>
            <a:solidFill>
              <a:srgbClr val="BAD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2771799" y="2815668"/>
              <a:ext cx="2448273" cy="1044220"/>
            </a:xfrm>
            <a:prstGeom prst="rect">
              <a:avLst/>
            </a:prstGeom>
            <a:solidFill>
              <a:srgbClr val="BAD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683568" y="5229200"/>
            <a:ext cx="8460431" cy="1174440"/>
          </a:xfrm>
        </p:spPr>
        <p:txBody>
          <a:bodyPr/>
          <a:lstStyle>
            <a:lvl1pPr algn="l">
              <a:defRPr sz="4000" b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r="33827" b="41719"/>
          <a:stretch/>
        </p:blipFill>
        <p:spPr>
          <a:xfrm>
            <a:off x="755576" y="621128"/>
            <a:ext cx="396044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39552" y="62068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R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로 배우는 데이터 과학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7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56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0" y="6237312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446" y="3741157"/>
            <a:ext cx="2352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 userDrawn="1"/>
        </p:nvGrpSpPr>
        <p:grpSpPr>
          <a:xfrm>
            <a:off x="912341" y="1555328"/>
            <a:ext cx="5605775" cy="505520"/>
            <a:chOff x="912341" y="1447760"/>
            <a:chExt cx="5605775" cy="505520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790645" y="1494515"/>
              <a:ext cx="727471" cy="210123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912341" y="1447760"/>
              <a:ext cx="4837319" cy="505520"/>
              <a:chOff x="881812" y="1320078"/>
              <a:chExt cx="4837319" cy="505520"/>
            </a:xfrm>
          </p:grpSpPr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 rotWithShape="1">
              <a:blip r:embed="rId5"/>
              <a:srcRect t="1" r="34381" b="45624"/>
              <a:stretch/>
            </p:blipFill>
            <p:spPr>
              <a:xfrm>
                <a:off x="881812" y="1321544"/>
                <a:ext cx="2281051" cy="50405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 userDrawn="1"/>
            </p:nvPicPr>
            <p:blipFill rotWithShape="1">
              <a:blip r:embed="rId5"/>
              <a:srcRect l="27643" t="51160"/>
              <a:stretch/>
            </p:blipFill>
            <p:spPr>
              <a:xfrm>
                <a:off x="3203848" y="1320078"/>
                <a:ext cx="2515283" cy="452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4895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042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4" r:id="rId2"/>
    <p:sldLayoutId id="2147483685" r:id="rId3"/>
    <p:sldLayoutId id="2147483683" r:id="rId4"/>
    <p:sldLayoutId id="2147483677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 수집과 정제</a:t>
            </a:r>
            <a:endParaRPr lang="en-US" altLang="ko-KR" dirty="0"/>
          </a:p>
          <a:p>
            <a:pPr lvl="1"/>
            <a:r>
              <a:rPr lang="ko-KR" altLang="en-US" dirty="0" smtClean="0"/>
              <a:t>데이터는 인터넷 서핑을 통해서</a:t>
            </a:r>
            <a:r>
              <a:rPr lang="en-US" altLang="ko-KR" dirty="0" smtClean="0"/>
              <a:t>, </a:t>
            </a:r>
            <a:r>
              <a:rPr lang="ko-KR" altLang="en-US" smtClean="0"/>
              <a:t>문서를 통해서</a:t>
            </a:r>
            <a:r>
              <a:rPr lang="en-US" altLang="ko-KR" dirty="0" smtClean="0"/>
              <a:t>, </a:t>
            </a:r>
            <a:r>
              <a:rPr lang="ko-KR" altLang="en-US" smtClean="0"/>
              <a:t>설문조사나 실험을 통해 얻을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수집한 자료를 데이터 과학 목적에 맞게 사용하기 위해서는 적절히 정제하여야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정제한 데이터를 이용하여 대부분의 데이터 가공과 처리가 이뤄질 수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1" y="2708920"/>
            <a:ext cx="5696357" cy="40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smtClean="0"/>
              <a:t>문 사용 </a:t>
            </a:r>
            <a:r>
              <a:rPr lang="en-US" altLang="ko-KR" dirty="0" smtClean="0"/>
              <a:t>(if, else if, else)</a:t>
            </a:r>
          </a:p>
          <a:p>
            <a:pPr lvl="1"/>
            <a:r>
              <a:rPr lang="ko-KR" altLang="en-US" dirty="0" smtClean="0"/>
              <a:t>두 가지 조건 분기가 필요한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세 가지 조건 분기가 필요한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735662"/>
            <a:ext cx="4941198" cy="2053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4262589"/>
            <a:ext cx="6912768" cy="24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 err="1" smtClean="0"/>
              <a:t>ifelse</a:t>
            </a:r>
            <a:r>
              <a:rPr lang="ko-KR" altLang="en-US" smtClean="0"/>
              <a:t>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if/else </a:t>
            </a:r>
            <a:r>
              <a:rPr lang="ko-KR" altLang="en-US" smtClean="0"/>
              <a:t>문을 합쳐놓은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ko-KR" altLang="en-US" smtClean="0"/>
              <a:t>조건식</a:t>
            </a:r>
            <a:r>
              <a:rPr lang="en-US" altLang="ko-KR" dirty="0" smtClean="0"/>
              <a:t>, </a:t>
            </a:r>
            <a:r>
              <a:rPr lang="ko-KR" altLang="en-US" smtClean="0"/>
              <a:t>조건식이 참인 경우 반환값</a:t>
            </a:r>
            <a:r>
              <a:rPr lang="en-US" altLang="ko-KR" dirty="0" smtClean="0"/>
              <a:t>, </a:t>
            </a:r>
            <a:r>
              <a:rPr lang="ko-KR" altLang="en-US" smtClean="0"/>
              <a:t>조건식이 거짓인 경우 반환값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81" y="2420888"/>
            <a:ext cx="7047619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smtClean="0"/>
              <a:t>파일로부터 데이터를 읽어 들인 </a:t>
            </a:r>
            <a:r>
              <a:rPr lang="ko-KR" altLang="en-US" dirty="0" smtClean="0"/>
              <a:t>후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 smtClean="0"/>
              <a:t>0~100</a:t>
            </a:r>
            <a:r>
              <a:rPr lang="ko-KR" altLang="en-US" smtClean="0"/>
              <a:t>점 이외의 값이 입력된 경우 </a:t>
            </a:r>
            <a:r>
              <a:rPr lang="en-US" altLang="ko-KR" dirty="0" smtClean="0"/>
              <a:t>NA</a:t>
            </a:r>
            <a:r>
              <a:rPr lang="ko-KR" altLang="en-US" smtClean="0"/>
              <a:t>로 처리하는 프로그램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72" y="1844824"/>
            <a:ext cx="6775380" cy="46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 smtClean="0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검토 시 반복적으로 값을 변경하면서 사용해야 하는 경우가 존재한다</a:t>
            </a:r>
            <a:r>
              <a:rPr lang="en-US" altLang="ko-KR" dirty="0" smtClean="0"/>
              <a:t>. </a:t>
            </a:r>
            <a:r>
              <a:rPr lang="ko-KR" altLang="en-US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smtClean="0"/>
              <a:t>데이터 프레임의 </a:t>
            </a:r>
            <a:r>
              <a:rPr lang="en-US" altLang="ko-KR" dirty="0" smtClean="0"/>
              <a:t>0</a:t>
            </a:r>
            <a:r>
              <a:rPr lang="ko-KR" altLang="en-US" smtClean="0"/>
              <a:t>번 행부터 </a:t>
            </a:r>
            <a:r>
              <a:rPr lang="en-US" altLang="ko-KR" dirty="0" smtClean="0"/>
              <a:t>10</a:t>
            </a:r>
            <a:r>
              <a:rPr lang="ko-KR" altLang="en-US" smtClean="0"/>
              <a:t>번 행까지 비교한다든지</a:t>
            </a:r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smtClean="0"/>
              <a:t>에서 제공하는 반복문은 </a:t>
            </a:r>
            <a:r>
              <a:rPr lang="en-US" altLang="ko-KR" dirty="0" smtClean="0"/>
              <a:t>repeat, while, for </a:t>
            </a:r>
            <a:r>
              <a:rPr lang="ko-KR" altLang="en-US" smtClean="0"/>
              <a:t>문이 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형식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9" y="3140968"/>
            <a:ext cx="7096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repeat </a:t>
            </a:r>
            <a:r>
              <a:rPr lang="ko-KR" altLang="en-US" smtClean="0"/>
              <a:t>문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smtClean="0"/>
              <a:t>부터 </a:t>
            </a:r>
            <a:r>
              <a:rPr lang="en-US" altLang="ko-KR" dirty="0" smtClean="0"/>
              <a:t>10</a:t>
            </a:r>
            <a:r>
              <a:rPr lang="ko-KR" altLang="en-US" smtClean="0"/>
              <a:t>까지 수를 </a:t>
            </a:r>
            <a:r>
              <a:rPr lang="en-US" altLang="ko-KR" dirty="0" smtClean="0"/>
              <a:t>1</a:t>
            </a:r>
            <a:r>
              <a:rPr lang="ko-KR" altLang="en-US" smtClean="0"/>
              <a:t>씩 증가시키기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6638095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smtClean="0"/>
              <a:t>문 이용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/>
              <a:t>부터 </a:t>
            </a:r>
            <a:r>
              <a:rPr lang="en-US" altLang="ko-KR" dirty="0"/>
              <a:t>10</a:t>
            </a:r>
            <a:r>
              <a:rPr lang="ko-KR" altLang="en-US"/>
              <a:t>까지 수를 </a:t>
            </a:r>
            <a:r>
              <a:rPr lang="en-US" altLang="ko-KR" dirty="0"/>
              <a:t>1</a:t>
            </a:r>
            <a:r>
              <a:rPr lang="ko-KR" altLang="en-US"/>
              <a:t>씩 </a:t>
            </a:r>
            <a:r>
              <a:rPr lang="ko-KR" altLang="en-US" smtClean="0"/>
              <a:t>증가시키기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구구단 </a:t>
            </a:r>
            <a:r>
              <a:rPr lang="en-US" altLang="ko-KR" dirty="0" smtClean="0"/>
              <a:t>2</a:t>
            </a:r>
            <a:r>
              <a:rPr lang="ko-KR" altLang="en-US" smtClean="0"/>
              <a:t>단 만들기</a:t>
            </a:r>
            <a:endParaRPr lang="ko-KR" altLang="en-US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958" b="51294"/>
          <a:stretch/>
        </p:blipFill>
        <p:spPr>
          <a:xfrm>
            <a:off x="827584" y="1844824"/>
            <a:ext cx="4824816" cy="216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57056"/>
          <a:stretch/>
        </p:blipFill>
        <p:spPr>
          <a:xfrm>
            <a:off x="827584" y="4551152"/>
            <a:ext cx="4824816" cy="22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smtClean="0"/>
              <a:t>문 이용</a:t>
            </a:r>
            <a:endParaRPr lang="en-US" altLang="ko-KR" dirty="0" smtClean="0"/>
          </a:p>
          <a:p>
            <a:pPr lvl="1"/>
            <a:r>
              <a:rPr lang="en-US" altLang="ko-KR" dirty="0"/>
              <a:t>1</a:t>
            </a:r>
            <a:r>
              <a:rPr lang="ko-KR" altLang="en-US"/>
              <a:t>부터 </a:t>
            </a:r>
            <a:r>
              <a:rPr lang="en-US" altLang="ko-KR" dirty="0"/>
              <a:t>10</a:t>
            </a:r>
            <a:r>
              <a:rPr lang="ko-KR" altLang="en-US"/>
              <a:t>까지 수를 </a:t>
            </a:r>
            <a:r>
              <a:rPr lang="en-US" altLang="ko-KR" dirty="0"/>
              <a:t>1</a:t>
            </a:r>
            <a:r>
              <a:rPr lang="ko-KR" altLang="en-US"/>
              <a:t>씩 </a:t>
            </a:r>
            <a:r>
              <a:rPr lang="ko-KR" altLang="en-US" smtClean="0"/>
              <a:t>증가시키기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구구단 </a:t>
            </a:r>
            <a:r>
              <a:rPr lang="en-US" altLang="ko-KR" dirty="0" smtClean="0"/>
              <a:t>2~9 </a:t>
            </a:r>
            <a:r>
              <a:rPr lang="ko-KR" altLang="en-US" smtClean="0"/>
              <a:t>단 만들기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468" b="66038"/>
          <a:stretch/>
        </p:blipFill>
        <p:spPr>
          <a:xfrm>
            <a:off x="755576" y="1844824"/>
            <a:ext cx="5561905" cy="1728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6348" b="1885"/>
          <a:stretch/>
        </p:blipFill>
        <p:spPr>
          <a:xfrm>
            <a:off x="755576" y="4293095"/>
            <a:ext cx="5561905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</a:t>
            </a:r>
            <a:r>
              <a:rPr lang="ko-KR" altLang="en-US" smtClean="0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smtClean="0"/>
              <a:t>조건문과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smtClean="0"/>
              <a:t>활용하여 특정 </a:t>
            </a:r>
            <a:r>
              <a:rPr lang="ko-KR" altLang="en-US" dirty="0" smtClean="0"/>
              <a:t>범위 내에서 조건에 맞는 값 찾기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000"/>
          <a:stretch/>
        </p:blipFill>
        <p:spPr>
          <a:xfrm>
            <a:off x="156663" y="1700808"/>
            <a:ext cx="4351013" cy="3292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3049"/>
          <a:stretch/>
        </p:blipFill>
        <p:spPr>
          <a:xfrm>
            <a:off x="4631357" y="1700808"/>
            <a:ext cx="43510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</a:t>
            </a:r>
            <a:r>
              <a:rPr lang="ko-KR" altLang="en-US" smtClean="0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/>
              <a:t>파일로부터 데이터를 읽어 들인 후 </a:t>
            </a:r>
            <a:r>
              <a:rPr lang="ko-KR" altLang="en-US" smtClean="0"/>
              <a:t>반복문과 조건문 </a:t>
            </a:r>
            <a:r>
              <a:rPr lang="ko-KR" altLang="en-US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점수가 </a:t>
            </a:r>
            <a:r>
              <a:rPr lang="en-US" altLang="ko-KR" dirty="0"/>
              <a:t>0~100</a:t>
            </a:r>
            <a:r>
              <a:rPr lang="ko-KR" altLang="en-US"/>
              <a:t>점 이외의 값이 입력된 경우 </a:t>
            </a:r>
            <a:r>
              <a:rPr lang="en-US" altLang="ko-KR" dirty="0"/>
              <a:t>NA</a:t>
            </a:r>
            <a:r>
              <a:rPr lang="ko-KR" altLang="en-US"/>
              <a:t>로 처리하는 프로그램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47" y="1772816"/>
            <a:ext cx="684770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smtClean="0"/>
              <a:t>사용자 정의 함수</a:t>
            </a:r>
            <a:r>
              <a:rPr lang="en-US" altLang="ko-KR" dirty="0" smtClean="0"/>
              <a:t>: </a:t>
            </a:r>
            <a:r>
              <a:rPr lang="ko-KR" altLang="en-US" smtClean="0"/>
              <a:t>원하는 기능 묶기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입력과 출력간의 관계식을 함수라고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사용자의 목적에 맞는 다양한 함수를 만들어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정의 함수의 구조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068960"/>
            <a:ext cx="5256584" cy="15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01 </a:t>
            </a:r>
            <a:r>
              <a:rPr lang="ko-KR" altLang="en-US" smtClean="0"/>
              <a:t>파일 읽고 쓰기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대부분의 데이터는 파일 형태로 존재한다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smtClean="0"/>
              <a:t>에서 제공하는 파일 읽고 쓰기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336277" cy="28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smtClean="0"/>
              <a:t>사용자 정의 함수</a:t>
            </a:r>
            <a:r>
              <a:rPr lang="en-US" altLang="ko-KR" dirty="0" smtClean="0"/>
              <a:t>: </a:t>
            </a:r>
            <a:r>
              <a:rPr lang="ko-KR" altLang="en-US" smtClean="0"/>
              <a:t>원하는 기능 묶기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smtClean="0"/>
              <a:t>계승을 구하는 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480720" cy="33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smtClean="0"/>
              <a:t>데이터 정제 예제 </a:t>
            </a:r>
            <a:r>
              <a:rPr lang="en-US" altLang="ko-KR" dirty="0" smtClean="0"/>
              <a:t>1: </a:t>
            </a:r>
            <a:r>
              <a:rPr lang="ko-KR" altLang="en-US" smtClean="0"/>
              <a:t>결측값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우리가 수집한 데이터에는 </a:t>
            </a:r>
            <a:r>
              <a:rPr lang="ko-KR" altLang="en-US" dirty="0" err="1" smtClean="0"/>
              <a:t>결측값</a:t>
            </a:r>
            <a:r>
              <a:rPr lang="en-US" altLang="ko-KR" dirty="0" smtClean="0"/>
              <a:t>(missing value)</a:t>
            </a:r>
            <a:r>
              <a:rPr lang="ko-KR" altLang="en-US" smtClean="0"/>
              <a:t>이 존재할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결측값은</a:t>
            </a:r>
            <a:r>
              <a:rPr lang="ko-KR" altLang="en-US" dirty="0" smtClean="0"/>
              <a:t> 데이터 중 고의 또는 실수로 누락된 값을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결측값을</a:t>
            </a:r>
            <a:r>
              <a:rPr lang="ko-KR" altLang="en-US" dirty="0" smtClean="0"/>
              <a:t> 그대로 놔둔 채 데이터 가공을 하면 결과값에 오류가 뜨거나 잘못된 연산이 수행될 수 있으므로 정제과정에서 적절한 처리가 필요하다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결측값</a:t>
            </a:r>
            <a:r>
              <a:rPr lang="ko-KR" altLang="en-US" dirty="0" smtClean="0"/>
              <a:t> 처리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7"/>
            <a:ext cx="5904656" cy="24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smtClean="0"/>
              <a:t>데이터 정제 예제 </a:t>
            </a:r>
            <a:r>
              <a:rPr lang="en-US" altLang="ko-KR" dirty="0" smtClean="0"/>
              <a:t>1: </a:t>
            </a:r>
            <a:r>
              <a:rPr lang="ko-KR" altLang="en-US" smtClean="0"/>
              <a:t>결측값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is.na </a:t>
            </a:r>
            <a:r>
              <a:rPr lang="ko-KR" altLang="en-US" smtClean="0"/>
              <a:t>함수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airquality</a:t>
            </a:r>
            <a:r>
              <a:rPr lang="en-US" altLang="ko-KR" dirty="0" smtClean="0"/>
              <a:t> </a:t>
            </a:r>
            <a:r>
              <a:rPr lang="ko-KR" altLang="en-US" smtClean="0"/>
              <a:t>데이터에서 결측값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3673470" cy="496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37180"/>
          <a:stretch/>
        </p:blipFill>
        <p:spPr>
          <a:xfrm>
            <a:off x="4623344" y="3284984"/>
            <a:ext cx="419555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smtClean="0"/>
              <a:t>데이터 정제 예제 </a:t>
            </a:r>
            <a:r>
              <a:rPr lang="en-US" altLang="ko-KR" dirty="0" smtClean="0"/>
              <a:t>1: </a:t>
            </a:r>
            <a:r>
              <a:rPr lang="ko-KR" altLang="en-US" smtClean="0"/>
              <a:t>결측값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na.omit</a:t>
            </a:r>
            <a:r>
              <a:rPr lang="en-US" altLang="ko-KR" dirty="0" smtClean="0"/>
              <a:t> </a:t>
            </a:r>
            <a:r>
              <a:rPr lang="ko-KR" altLang="en-US" smtClean="0"/>
              <a:t>함수 이용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/>
              <a:t>데이터에서 결측값 </a:t>
            </a:r>
            <a:r>
              <a:rPr lang="ko-KR" altLang="en-US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함수 속성인 </a:t>
            </a:r>
            <a:r>
              <a:rPr lang="en-US" altLang="ko-KR" dirty="0"/>
              <a:t>na.rm</a:t>
            </a:r>
            <a:r>
              <a:rPr lang="ko-KR" altLang="en-US"/>
              <a:t>을 </a:t>
            </a:r>
            <a:r>
              <a:rPr lang="en-US" altLang="ko-KR" dirty="0"/>
              <a:t>TRUE</a:t>
            </a:r>
            <a:r>
              <a:rPr lang="ko-KR" altLang="en-US"/>
              <a:t>로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airquality</a:t>
            </a:r>
            <a:r>
              <a:rPr lang="en-US" altLang="ko-KR" dirty="0"/>
              <a:t> </a:t>
            </a:r>
            <a:r>
              <a:rPr lang="ko-KR" altLang="en-US"/>
              <a:t>데이터에서 결측값 처리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4103" b="17493"/>
          <a:stretch/>
        </p:blipFill>
        <p:spPr>
          <a:xfrm>
            <a:off x="899592" y="1844823"/>
            <a:ext cx="5595222" cy="1378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3657"/>
          <a:stretch/>
        </p:blipFill>
        <p:spPr>
          <a:xfrm>
            <a:off x="899592" y="4797152"/>
            <a:ext cx="5595220" cy="12241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411760" y="2996952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0600" y="2708920"/>
            <a:ext cx="4439752" cy="8692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100" dirty="0" smtClean="0">
                <a:latin typeface="+mn-ea"/>
              </a:rPr>
              <a:t>Ozone</a:t>
            </a:r>
            <a:r>
              <a:rPr lang="ko-KR" altLang="en-US" sz="1100" smtClean="0">
                <a:latin typeface="+mn-ea"/>
              </a:rPr>
              <a:t>에 대한 결측값만을 제거하면 </a:t>
            </a:r>
            <a:r>
              <a:rPr lang="en-US" altLang="ko-KR" sz="1100" dirty="0" smtClean="0">
                <a:latin typeface="+mn-ea"/>
              </a:rPr>
              <a:t>42.12931</a:t>
            </a:r>
            <a:r>
              <a:rPr lang="ko-KR" altLang="en-US" sz="1100" smtClean="0">
                <a:latin typeface="+mn-ea"/>
              </a:rPr>
              <a:t>로 출력된다</a:t>
            </a:r>
            <a:r>
              <a:rPr lang="en-US" altLang="ko-KR" sz="1100" dirty="0" smtClean="0">
                <a:latin typeface="+mn-ea"/>
              </a:rPr>
              <a:t>. </a:t>
            </a:r>
          </a:p>
          <a:p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smtClean="0">
                <a:latin typeface="+mn-ea"/>
              </a:rPr>
              <a:t>첫 </a:t>
            </a:r>
            <a:r>
              <a:rPr lang="ko-KR" altLang="en-US" sz="1100" dirty="0" smtClean="0">
                <a:latin typeface="+mn-ea"/>
              </a:rPr>
              <a:t>줄을 </a:t>
            </a:r>
            <a:r>
              <a:rPr lang="en-US" altLang="ko-KR" sz="1100" dirty="0" smtClean="0">
                <a:latin typeface="+mn-ea"/>
              </a:rPr>
              <a:t>air_narm1 = </a:t>
            </a:r>
            <a:r>
              <a:rPr lang="en-US" altLang="ko-KR" sz="1100" dirty="0" err="1" smtClean="0">
                <a:latin typeface="+mn-ea"/>
              </a:rPr>
              <a:t>na.omit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airquality$Ozone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smtClean="0">
                <a:latin typeface="+mn-ea"/>
              </a:rPr>
              <a:t>으로 수행한 후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mean(air_narm1)</a:t>
            </a:r>
            <a:r>
              <a:rPr lang="ko-KR" altLang="en-US" sz="1100" smtClean="0">
                <a:latin typeface="+mn-ea"/>
              </a:rPr>
              <a:t>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수행하면 </a:t>
            </a:r>
            <a:r>
              <a:rPr lang="ko-KR" altLang="en-US" sz="1100">
                <a:latin typeface="+mn-ea"/>
              </a:rPr>
              <a:t>된다</a:t>
            </a:r>
            <a:r>
              <a:rPr lang="en-US" altLang="ko-KR" sz="1100" dirty="0">
                <a:latin typeface="+mn-ea"/>
              </a:rPr>
              <a:t>. </a:t>
            </a:r>
            <a:endParaRPr lang="ko-KR" altLang="en-US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6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smtClean="0"/>
              <a:t>데이터 정제 예제 </a:t>
            </a:r>
            <a:r>
              <a:rPr lang="en-US" altLang="ko-KR" dirty="0" smtClean="0"/>
              <a:t>2: </a:t>
            </a:r>
            <a:r>
              <a:rPr lang="ko-KR" altLang="en-US" smtClean="0"/>
              <a:t>이상값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결측값과</a:t>
            </a:r>
            <a:r>
              <a:rPr lang="ko-KR" altLang="en-US" dirty="0" smtClean="0"/>
              <a:t> 더불어 데이터에는 논리적 혹은 통계학적으로 이상한 데이터가 입력되어 있을 수 있다</a:t>
            </a:r>
            <a:r>
              <a:rPr lang="en-US" altLang="ko-KR" dirty="0" smtClean="0"/>
              <a:t>. </a:t>
            </a:r>
            <a:r>
              <a:rPr lang="ko-KR" altLang="en-US" smtClean="0"/>
              <a:t>이러한 데이터를 이상값</a:t>
            </a:r>
            <a:r>
              <a:rPr lang="en-US" altLang="ko-KR" dirty="0" smtClean="0"/>
              <a:t>(outlier)</a:t>
            </a:r>
            <a:r>
              <a:rPr lang="ko-KR" altLang="en-US" smtClean="0"/>
              <a:t>이라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ko-KR" altLang="en-US" smtClean="0"/>
              <a:t>통계학에서 </a:t>
            </a:r>
            <a:r>
              <a:rPr lang="ko-KR" altLang="en-US" dirty="0" err="1" smtClean="0"/>
              <a:t>이상값이란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관측값과</a:t>
            </a:r>
            <a:r>
              <a:rPr lang="ko-KR" altLang="en-US" dirty="0" smtClean="0"/>
              <a:t> 멀리 </a:t>
            </a:r>
            <a:r>
              <a:rPr lang="ko-KR" altLang="en-US" smtClean="0"/>
              <a:t>떨어진 관측값</a:t>
            </a:r>
            <a:r>
              <a:rPr lang="en-US" altLang="ko-KR" dirty="0" smtClean="0"/>
              <a:t>“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smtClean="0"/>
              <a:t>명백한 </a:t>
            </a:r>
            <a:r>
              <a:rPr lang="ko-KR" altLang="en-US" dirty="0" err="1" smtClean="0"/>
              <a:t>이상값을</a:t>
            </a:r>
            <a:r>
              <a:rPr lang="ko-KR" altLang="en-US" dirty="0" smtClean="0"/>
              <a:t> </a:t>
            </a:r>
            <a:r>
              <a:rPr lang="ko-KR" altLang="en-US" smtClean="0"/>
              <a:t>다뤄보자</a:t>
            </a:r>
            <a:r>
              <a:rPr lang="en-US" altLang="ko-KR" dirty="0" smtClean="0"/>
              <a:t>. </a:t>
            </a:r>
            <a:r>
              <a:rPr lang="ko-KR" altLang="en-US" smtClean="0"/>
              <a:t>성별과 혈액형의 이상값 처리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성별은 </a:t>
            </a:r>
            <a:r>
              <a:rPr lang="en-US" altLang="ko-KR" dirty="0" smtClean="0"/>
              <a:t>M</a:t>
            </a:r>
            <a:r>
              <a:rPr lang="ko-KR" altLang="en-US" smtClean="0"/>
              <a:t>과 </a:t>
            </a:r>
            <a:r>
              <a:rPr lang="en-US" altLang="ko-KR" dirty="0" smtClean="0"/>
              <a:t>F</a:t>
            </a:r>
            <a:r>
              <a:rPr lang="ko-KR" altLang="en-US" smtClean="0"/>
              <a:t>만 존재하고</a:t>
            </a:r>
            <a:r>
              <a:rPr lang="en-US" altLang="ko-KR" dirty="0" smtClean="0"/>
              <a:t>, </a:t>
            </a:r>
            <a:r>
              <a:rPr lang="ko-KR" altLang="en-US" smtClean="0"/>
              <a:t>혈액형은 </a:t>
            </a:r>
            <a:r>
              <a:rPr lang="en-US" altLang="ko-KR" dirty="0" smtClean="0"/>
              <a:t>A, B, O, AB</a:t>
            </a:r>
            <a:r>
              <a:rPr lang="ko-KR" altLang="en-US" smtClean="0"/>
              <a:t>로만 표현된다고 하자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3645024"/>
            <a:ext cx="7416824" cy="30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smtClean="0"/>
              <a:t>데이터 정제 예제 </a:t>
            </a:r>
            <a:r>
              <a:rPr lang="en-US" altLang="ko-KR" dirty="0" smtClean="0"/>
              <a:t>2: </a:t>
            </a:r>
            <a:r>
              <a:rPr lang="ko-KR" altLang="en-US" smtClean="0"/>
              <a:t>이상값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성별에 </a:t>
            </a:r>
            <a:r>
              <a:rPr lang="en-US" altLang="ko-KR" dirty="0" smtClean="0"/>
              <a:t>K</a:t>
            </a:r>
            <a:r>
              <a:rPr lang="ko-KR" altLang="en-US" smtClean="0"/>
              <a:t>가 입력되거나 혈액형에 </a:t>
            </a:r>
            <a:r>
              <a:rPr lang="en-US" altLang="ko-KR" dirty="0" smtClean="0"/>
              <a:t>C </a:t>
            </a:r>
            <a:r>
              <a:rPr lang="ko-KR" altLang="en-US" smtClean="0"/>
              <a:t>값이 입력된 것은 명백한 이상값이다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81524" y="1412776"/>
            <a:ext cx="7991640" cy="5153131"/>
            <a:chOff x="581524" y="1412776"/>
            <a:chExt cx="7991640" cy="51531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524" y="1412776"/>
              <a:ext cx="7980952" cy="24380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1162"/>
            <a:stretch/>
          </p:blipFill>
          <p:spPr>
            <a:xfrm>
              <a:off x="601736" y="3789040"/>
              <a:ext cx="7971428" cy="2776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4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/>
              <a:t>데이터 정제 예제 </a:t>
            </a:r>
            <a:r>
              <a:rPr lang="en-US" altLang="ko-KR" dirty="0"/>
              <a:t>2: </a:t>
            </a:r>
            <a:r>
              <a:rPr lang="ko-KR" altLang="en-US"/>
              <a:t>이상값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이상값을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NA</a:t>
            </a:r>
            <a:r>
              <a:rPr lang="ko-KR" altLang="en-US" smtClean="0"/>
              <a:t>로 표현한다면 </a:t>
            </a:r>
            <a:r>
              <a:rPr lang="en-US" altLang="ko-KR" dirty="0" smtClean="0"/>
              <a:t>04</a:t>
            </a:r>
            <a:r>
              <a:rPr lang="ko-KR" altLang="en-US" smtClean="0"/>
              <a:t>절에서 다뤘던 </a:t>
            </a:r>
            <a:r>
              <a:rPr lang="en-US" altLang="ko-KR" dirty="0" smtClean="0"/>
              <a:t>NA </a:t>
            </a:r>
            <a:r>
              <a:rPr lang="ko-KR" altLang="en-US" smtClean="0"/>
              <a:t>관련 함수들을 사용할 수 있게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smtClean="0"/>
              <a:t>성별과 혈액형의 이상값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성별은 남자는 </a:t>
            </a:r>
            <a:r>
              <a:rPr lang="en-US" altLang="ko-KR" dirty="0" smtClean="0"/>
              <a:t>1, </a:t>
            </a:r>
            <a:r>
              <a:rPr lang="ko-KR" altLang="en-US" smtClean="0"/>
              <a:t>여자는 </a:t>
            </a:r>
            <a:r>
              <a:rPr lang="en-US" altLang="ko-KR" dirty="0" smtClean="0"/>
              <a:t>2</a:t>
            </a:r>
            <a:r>
              <a:rPr lang="ko-KR" altLang="en-US" smtClean="0"/>
              <a:t>로 표시</a:t>
            </a:r>
            <a:r>
              <a:rPr lang="en-US" altLang="ko-KR" dirty="0" smtClean="0"/>
              <a:t>, </a:t>
            </a:r>
            <a:r>
              <a:rPr lang="ko-KR" altLang="en-US" smtClean="0"/>
              <a:t>혈액형은 </a:t>
            </a:r>
            <a:r>
              <a:rPr lang="en-US" altLang="ko-KR" dirty="0" smtClean="0"/>
              <a:t>A, B, O, AB</a:t>
            </a:r>
            <a:r>
              <a:rPr lang="ko-KR" altLang="en-US" smtClean="0"/>
              <a:t>형을 각각 </a:t>
            </a:r>
            <a:r>
              <a:rPr lang="en-US" altLang="ko-KR" dirty="0" smtClean="0"/>
              <a:t>1, 2, 3, 4</a:t>
            </a:r>
            <a:r>
              <a:rPr lang="ko-KR" altLang="en-US" smtClean="0"/>
              <a:t>로 표현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4984"/>
            <a:ext cx="8000000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/>
              <a:t>데이터 정제 예제 </a:t>
            </a:r>
            <a:r>
              <a:rPr lang="en-US" altLang="ko-KR" dirty="0"/>
              <a:t>2: </a:t>
            </a:r>
            <a:r>
              <a:rPr lang="ko-KR" altLang="en-US"/>
              <a:t>이상값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성별에 있는 </a:t>
            </a:r>
            <a:r>
              <a:rPr lang="ko-KR" altLang="en-US" dirty="0" err="1" smtClean="0"/>
              <a:t>이상값을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결측값으로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500" dirty="0" smtClean="0"/>
          </a:p>
          <a:p>
            <a:pPr lvl="1"/>
            <a:r>
              <a:rPr lang="ko-KR" altLang="en-US" dirty="0" smtClean="0"/>
              <a:t>혈액형에 있는 </a:t>
            </a:r>
            <a:r>
              <a:rPr lang="ko-KR" altLang="en-US" dirty="0" err="1" smtClean="0"/>
              <a:t>이상값도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결측값으로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840"/>
          <a:stretch/>
        </p:blipFill>
        <p:spPr>
          <a:xfrm>
            <a:off x="683568" y="1340768"/>
            <a:ext cx="7980952" cy="236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6" y="4184805"/>
            <a:ext cx="7980952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/>
              <a:t>데이터 정제 예제 </a:t>
            </a:r>
            <a:r>
              <a:rPr lang="en-US" altLang="ko-KR" dirty="0"/>
              <a:t>2: </a:t>
            </a:r>
            <a:r>
              <a:rPr lang="ko-KR" altLang="en-US"/>
              <a:t>이상값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결측값으로</a:t>
            </a:r>
            <a:r>
              <a:rPr lang="ko-KR" altLang="en-US" dirty="0" smtClean="0"/>
              <a:t> 표현된 </a:t>
            </a:r>
            <a:r>
              <a:rPr lang="ko-KR" altLang="en-US" dirty="0" err="1" smtClean="0"/>
              <a:t>이상값을</a:t>
            </a:r>
            <a:r>
              <a:rPr lang="ko-KR" altLang="en-US" dirty="0" smtClean="0"/>
              <a:t> 모두 제거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28" y="1340768"/>
            <a:ext cx="7980952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/>
              <a:t>데이터 정제 예제 </a:t>
            </a:r>
            <a:r>
              <a:rPr lang="en-US" altLang="ko-KR" dirty="0"/>
              <a:t>2: </a:t>
            </a:r>
            <a:r>
              <a:rPr lang="ko-KR" altLang="en-US"/>
              <a:t>이상값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좀 더 실질적인 데이터를 활용하여 </a:t>
            </a:r>
            <a:r>
              <a:rPr lang="ko-KR" altLang="en-US" dirty="0" err="1" smtClean="0"/>
              <a:t>이상값을</a:t>
            </a:r>
            <a:r>
              <a:rPr lang="ko-KR" altLang="en-US" dirty="0" smtClean="0"/>
              <a:t> 처리해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실제 상황에서는 </a:t>
            </a:r>
            <a:r>
              <a:rPr lang="ko-KR" altLang="en-US" dirty="0" err="1" smtClean="0"/>
              <a:t>이상값을</a:t>
            </a:r>
            <a:r>
              <a:rPr lang="ko-KR" altLang="en-US" dirty="0" smtClean="0"/>
              <a:t> 정의하기가 모호한 경우가 많다</a:t>
            </a:r>
            <a:r>
              <a:rPr lang="en-US" altLang="ko-KR" dirty="0" smtClean="0"/>
              <a:t>. </a:t>
            </a:r>
            <a:r>
              <a:rPr lang="ko-KR" altLang="en-US" smtClean="0"/>
              <a:t>예를 들어</a:t>
            </a:r>
            <a:r>
              <a:rPr lang="en-US" altLang="ko-KR" dirty="0" smtClean="0"/>
              <a:t>, </a:t>
            </a:r>
            <a:r>
              <a:rPr lang="ko-KR" altLang="en-US" smtClean="0"/>
              <a:t>어떤 사람의 나이가 </a:t>
            </a:r>
            <a:r>
              <a:rPr lang="en-US" altLang="ko-KR" dirty="0" smtClean="0"/>
              <a:t>120 </a:t>
            </a:r>
            <a:r>
              <a:rPr lang="ko-KR" altLang="en-US" smtClean="0"/>
              <a:t>살이라고 </a:t>
            </a:r>
            <a:r>
              <a:rPr lang="ko-KR" altLang="en-US"/>
              <a:t>입력이 되어 있다면 이것은 </a:t>
            </a:r>
            <a:r>
              <a:rPr lang="ko-KR" altLang="en-US" smtClean="0"/>
              <a:t>이상값이라고 </a:t>
            </a:r>
            <a:r>
              <a:rPr lang="ko-KR" altLang="en-US"/>
              <a:t>할지</a:t>
            </a:r>
            <a:r>
              <a:rPr lang="en-US" altLang="ko-KR" dirty="0"/>
              <a:t>, </a:t>
            </a:r>
            <a:r>
              <a:rPr lang="ko-KR" altLang="en-US" smtClean="0"/>
              <a:t>정상값이라고 </a:t>
            </a:r>
            <a:r>
              <a:rPr lang="ko-KR" altLang="en-US"/>
              <a:t>할지 명확히 판단하기 어렵다</a:t>
            </a:r>
            <a:r>
              <a:rPr lang="en-US" altLang="ko-KR" dirty="0"/>
              <a:t>. </a:t>
            </a:r>
            <a:r>
              <a:rPr lang="en-US" altLang="ko-KR" dirty="0" smtClean="0"/>
              <a:t>200 </a:t>
            </a:r>
            <a:r>
              <a:rPr lang="ko-KR" altLang="en-US" smtClean="0"/>
              <a:t>살이라면 좀 더 판단하기 쉬워진다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여기서는 </a:t>
            </a:r>
            <a:r>
              <a:rPr lang="en-US" altLang="ko-KR" dirty="0" smtClean="0"/>
              <a:t>boxplot</a:t>
            </a:r>
            <a:r>
              <a:rPr lang="ko-KR" altLang="en-US" smtClean="0"/>
              <a:t>을 활용하여 정상값과 이상값을 구분하는 예를 다룬다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2924944"/>
            <a:ext cx="5667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/>
              <a:t>파일 읽고 </a:t>
            </a:r>
            <a:r>
              <a:rPr lang="ko-KR" altLang="en-US" smtClean="0"/>
              <a:t>쓰기</a:t>
            </a:r>
            <a:r>
              <a:rPr lang="en-US" altLang="ko-KR" dirty="0" smtClean="0"/>
              <a:t>: </a:t>
            </a:r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 읽기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read.table</a:t>
            </a:r>
            <a:r>
              <a:rPr lang="en-US" altLang="ko-KR" dirty="0" smtClean="0"/>
              <a:t> </a:t>
            </a:r>
            <a:r>
              <a:rPr lang="ko-KR" altLang="en-US" smtClean="0"/>
              <a:t>함수</a:t>
            </a:r>
            <a:r>
              <a:rPr lang="en-US" altLang="ko-KR" dirty="0" smtClean="0"/>
              <a:t>: </a:t>
            </a:r>
            <a:r>
              <a:rPr lang="ko-KR" altLang="en-US" smtClean="0"/>
              <a:t>일반</a:t>
            </a:r>
            <a:r>
              <a:rPr lang="en-US" altLang="ko-KR" dirty="0" smtClean="0"/>
              <a:t> </a:t>
            </a:r>
            <a:r>
              <a:rPr lang="ko-KR" altLang="en-US" smtClean="0"/>
              <a:t>텍스트 파일을 읽을 때 사용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2197352"/>
            <a:ext cx="6800000" cy="44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9" b="14986"/>
          <a:stretch/>
        </p:blipFill>
        <p:spPr>
          <a:xfrm>
            <a:off x="5292079" y="2708920"/>
            <a:ext cx="349622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/>
              <a:t>데이터 정제 예제 </a:t>
            </a:r>
            <a:r>
              <a:rPr lang="en-US" altLang="ko-KR" dirty="0"/>
              <a:t>2: </a:t>
            </a:r>
            <a:r>
              <a:rPr lang="ko-KR" altLang="en-US"/>
              <a:t>이상값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airquality</a:t>
            </a:r>
            <a:r>
              <a:rPr lang="en-US" altLang="ko-KR" dirty="0" smtClean="0"/>
              <a:t> </a:t>
            </a:r>
            <a:r>
              <a:rPr lang="ko-KR" altLang="en-US" smtClean="0"/>
              <a:t>데이터의 이상값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boxplot</a:t>
            </a:r>
            <a:r>
              <a:rPr lang="ko-KR" altLang="en-US" smtClean="0"/>
              <a:t>을 이용하여 이상값을 구분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49"/>
          <a:stretch/>
        </p:blipFill>
        <p:spPr>
          <a:xfrm>
            <a:off x="539552" y="1935953"/>
            <a:ext cx="7933333" cy="45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/>
              <a:t>데이터 정제 예제 </a:t>
            </a:r>
            <a:r>
              <a:rPr lang="en-US" altLang="ko-KR" dirty="0"/>
              <a:t>2: </a:t>
            </a:r>
            <a:r>
              <a:rPr lang="ko-KR" altLang="en-US"/>
              <a:t>이상값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이상값을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NA</a:t>
            </a:r>
            <a:r>
              <a:rPr lang="ko-KR" altLang="en-US" smtClean="0"/>
              <a:t>로 처리한 후 </a:t>
            </a:r>
            <a:r>
              <a:rPr lang="en-US" altLang="ko-KR" dirty="0" smtClean="0"/>
              <a:t>NA</a:t>
            </a:r>
            <a:r>
              <a:rPr lang="ko-KR" altLang="en-US" smtClean="0"/>
              <a:t>를 제거함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7" y="1886143"/>
            <a:ext cx="796190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/>
              <a:t>파일 읽고 </a:t>
            </a:r>
            <a:r>
              <a:rPr lang="ko-KR" altLang="en-US" smtClean="0"/>
              <a:t>쓰기</a:t>
            </a:r>
            <a:r>
              <a:rPr lang="en-US" altLang="ko-KR" dirty="0" smtClean="0"/>
              <a:t>: </a:t>
            </a:r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read.csv </a:t>
            </a:r>
            <a:r>
              <a:rPr lang="ko-KR" altLang="en-US" smtClean="0"/>
              <a:t>함수</a:t>
            </a:r>
            <a:r>
              <a:rPr lang="en-US" altLang="ko-KR" dirty="0" smtClean="0"/>
              <a:t>: CSV(Comma-Separated Values) </a:t>
            </a:r>
            <a:r>
              <a:rPr lang="ko-KR" altLang="en-US" smtClean="0"/>
              <a:t>파일을</a:t>
            </a:r>
            <a:r>
              <a:rPr lang="en-US" altLang="ko-KR" dirty="0" smtClean="0"/>
              <a:t> </a:t>
            </a:r>
            <a:r>
              <a:rPr lang="ko-KR" altLang="en-US" smtClean="0"/>
              <a:t>읽을 때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4" b="12385"/>
          <a:stretch/>
        </p:blipFill>
        <p:spPr>
          <a:xfrm>
            <a:off x="899592" y="1722542"/>
            <a:ext cx="5287065" cy="22845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07076"/>
            <a:ext cx="539047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/>
              <a:t>파일 읽고 쓰기</a:t>
            </a:r>
            <a:r>
              <a:rPr lang="en-US" altLang="ko-KR" dirty="0"/>
              <a:t>: </a:t>
            </a:r>
            <a:r>
              <a:rPr lang="ko-KR" altLang="en-US"/>
              <a:t>파일 </a:t>
            </a:r>
            <a:r>
              <a:rPr lang="ko-KR" altLang="en-US" smtClean="0"/>
              <a:t>쓰기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write.table</a:t>
            </a:r>
            <a:r>
              <a:rPr lang="en-US" altLang="ko-KR" dirty="0" smtClean="0"/>
              <a:t> </a:t>
            </a:r>
            <a:r>
              <a:rPr lang="ko-KR" altLang="en-US" smtClean="0"/>
              <a:t>함수</a:t>
            </a:r>
            <a:r>
              <a:rPr lang="en-US" altLang="ko-KR" dirty="0" smtClean="0"/>
              <a:t>: </a:t>
            </a:r>
            <a:r>
              <a:rPr lang="ko-KR" altLang="en-US" smtClean="0"/>
              <a:t>일반 텍스트 파일로 저장할 때 사용</a:t>
            </a:r>
            <a:r>
              <a:rPr lang="en-US" altLang="ko-KR" dirty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4" y="1844824"/>
            <a:ext cx="7095238" cy="22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6" y="4296955"/>
            <a:ext cx="4937286" cy="24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/>
              <a:t>파일 읽고 쓰기</a:t>
            </a:r>
            <a:r>
              <a:rPr lang="en-US" altLang="ko-KR" dirty="0"/>
              <a:t>: </a:t>
            </a:r>
            <a:r>
              <a:rPr lang="ko-KR" altLang="en-US"/>
              <a:t>파일 </a:t>
            </a:r>
            <a:r>
              <a:rPr lang="ko-KR" altLang="en-US" smtClean="0"/>
              <a:t>쓰기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write.csv </a:t>
            </a:r>
            <a:r>
              <a:rPr lang="ko-KR" altLang="en-US" smtClean="0"/>
              <a:t>함수</a:t>
            </a:r>
            <a:r>
              <a:rPr lang="en-US" altLang="ko-KR" dirty="0" smtClean="0"/>
              <a:t>: CSV </a:t>
            </a:r>
            <a:r>
              <a:rPr lang="ko-KR" altLang="en-US" smtClean="0"/>
              <a:t>파일로 저장할 때 사용 </a:t>
            </a:r>
            <a:r>
              <a:rPr lang="en-US" altLang="ko-KR" dirty="0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8" y="1700808"/>
            <a:ext cx="6419048" cy="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8" y="2493208"/>
            <a:ext cx="3749584" cy="39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smtClean="0"/>
              <a:t>데이터 정제를 위한 조건문과 반복문</a:t>
            </a:r>
            <a:r>
              <a:rPr lang="en-US" altLang="ko-KR" dirty="0" smtClean="0"/>
              <a:t>: </a:t>
            </a:r>
            <a:r>
              <a:rPr lang="ko-KR" altLang="en-US" smtClean="0"/>
              <a:t>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 정제를 위해 특정 조건에 맞는 값을 찾아내거나 일부 구간의 값을 추출하여 연산하는 등 다양한 목적에 맞게 작업할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smtClean="0"/>
              <a:t>에서 제공하는 조건 탐색 기능을 살펴보고</a:t>
            </a:r>
            <a:r>
              <a:rPr lang="en-US" altLang="ko-KR" dirty="0" smtClean="0"/>
              <a:t>, </a:t>
            </a:r>
            <a:r>
              <a:rPr lang="ko-KR" altLang="en-US" smtClean="0"/>
              <a:t>조건문과 반복문 사용법에 대해 학습해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3753036"/>
            <a:ext cx="6715233" cy="24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 smtClean="0"/>
              <a:t>[ ]</a:t>
            </a:r>
            <a:r>
              <a:rPr lang="ko-KR" altLang="en-US" smtClean="0"/>
              <a:t>에 행</a:t>
            </a:r>
            <a:r>
              <a:rPr lang="en-US" altLang="ko-KR" dirty="0" smtClean="0"/>
              <a:t>/</a:t>
            </a:r>
            <a:r>
              <a:rPr lang="ko-KR" altLang="en-US" smtClean="0"/>
              <a:t>열 조건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벡터의 경우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988840"/>
            <a:ext cx="6685482" cy="4104456"/>
            <a:chOff x="374108" y="1484784"/>
            <a:chExt cx="5278012" cy="324036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08" y="1484784"/>
              <a:ext cx="5278012" cy="217246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625" r="8024" b="72361"/>
            <a:stretch/>
          </p:blipFill>
          <p:spPr>
            <a:xfrm>
              <a:off x="419920" y="3573016"/>
              <a:ext cx="5232200" cy="1152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9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/>
              <a:t>데이터 정제를 위한 조건문과 반복문</a:t>
            </a:r>
            <a:r>
              <a:rPr lang="en-US" altLang="ko-KR" dirty="0"/>
              <a:t>: </a:t>
            </a:r>
            <a:r>
              <a:rPr lang="ko-KR" altLang="en-US"/>
              <a:t>조건문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95104" y="908720"/>
            <a:ext cx="8784976" cy="5688632"/>
          </a:xfrm>
        </p:spPr>
        <p:txBody>
          <a:bodyPr/>
          <a:lstStyle/>
          <a:p>
            <a:r>
              <a:rPr lang="en-US" altLang="ko-KR" dirty="0" smtClean="0"/>
              <a:t>[ ]</a:t>
            </a:r>
            <a:r>
              <a:rPr lang="ko-KR" altLang="en-US" smtClean="0"/>
              <a:t>에 행</a:t>
            </a:r>
            <a:r>
              <a:rPr lang="en-US" altLang="ko-KR" dirty="0" smtClean="0"/>
              <a:t>/</a:t>
            </a:r>
            <a:r>
              <a:rPr lang="ko-KR" altLang="en-US" smtClean="0"/>
              <a:t>열 조건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프레임의 경우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9191"/>
          <a:stretch/>
        </p:blipFill>
        <p:spPr>
          <a:xfrm>
            <a:off x="683568" y="1988840"/>
            <a:ext cx="8000000" cy="441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903</Words>
  <Application>Microsoft Office PowerPoint</Application>
  <PresentationFormat>화면 슬라이드 쇼(4:3)</PresentationFormat>
  <Paragraphs>154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HY견고딕</vt:lpstr>
      <vt:lpstr>Wingdings</vt:lpstr>
      <vt:lpstr>나눔손글씨 펜</vt:lpstr>
      <vt:lpstr>Tahoma</vt:lpstr>
      <vt:lpstr>맑은 고딕</vt:lpstr>
      <vt:lpstr>HY견명조</vt:lpstr>
      <vt:lpstr>Arial</vt:lpstr>
      <vt:lpstr>HY헤드라인M</vt:lpstr>
      <vt:lpstr>1_Office 테마</vt:lpstr>
      <vt:lpstr>Preview</vt:lpstr>
      <vt:lpstr>01 파일 읽고 쓰기</vt:lpstr>
      <vt:lpstr>01 파일 읽고 쓰기: 파일 읽기</vt:lpstr>
      <vt:lpstr>01 파일 읽고 쓰기: 파일 읽기</vt:lpstr>
      <vt:lpstr>01 파일 읽고 쓰기: 파일 쓰기</vt:lpstr>
      <vt:lpstr>01 파일 읽고 쓰기: 파일 쓰기</vt:lpstr>
      <vt:lpstr>02 데이터 정제를 위한 조건문과 반복문: 조건문</vt:lpstr>
      <vt:lpstr>02 데이터 정제를 위한 조건문과 반복문: 조건문</vt:lpstr>
      <vt:lpstr>02 데이터 정제를 위한 조건문과 반복문: 조건문</vt:lpstr>
      <vt:lpstr>02 데이터 정제를 위한 조건문과 반복문: 조건문</vt:lpstr>
      <vt:lpstr>02 데이터 정제를 위한 조건문과 반복문: 조건문</vt:lpstr>
      <vt:lpstr>02 데이터 정제를 위한 조건문과 반복문: 조건문</vt:lpstr>
      <vt:lpstr>02 데이터 정제를 위한 조건문과 반복문: 반복문</vt:lpstr>
      <vt:lpstr>02 데이터 정제를 위한 조건문과 반복문: 반복문</vt:lpstr>
      <vt:lpstr>02 데이터 정제를 위한 조건문과 반복문: 반복문</vt:lpstr>
      <vt:lpstr>02 데이터 정제를 위한 조건문과 반복문: 반복문</vt:lpstr>
      <vt:lpstr>02 데이터 정제를 위한 조건문과 반복문</vt:lpstr>
      <vt:lpstr>02 데이터 정제를 위한 조건문과 반복문</vt:lpstr>
      <vt:lpstr>03 사용자 정의 함수: 원하는 기능 묶기</vt:lpstr>
      <vt:lpstr>03 사용자 정의 함수: 원하는 기능 묶기</vt:lpstr>
      <vt:lpstr>04 데이터 정제 예제 1: 결측값 처리</vt:lpstr>
      <vt:lpstr>04 데이터 정제 예제 1: 결측값 처리</vt:lpstr>
      <vt:lpstr>04 데이터 정제 예제 1: 결측값 처리</vt:lpstr>
      <vt:lpstr>05 데이터 정제 예제 2: 이상값 처리</vt:lpstr>
      <vt:lpstr>05 데이터 정제 예제 2: 이상값 처리</vt:lpstr>
      <vt:lpstr>05 데이터 정제 예제 2: 이상값 처리</vt:lpstr>
      <vt:lpstr>05 데이터 정제 예제 2: 이상값 처리</vt:lpstr>
      <vt:lpstr>05 데이터 정제 예제 2: 이상값 처리</vt:lpstr>
      <vt:lpstr>05 데이터 정제 예제 2: 이상값 처리</vt:lpstr>
      <vt:lpstr>05 데이터 정제 예제 2: 이상값 처리</vt:lpstr>
      <vt:lpstr>05 데이터 정제 예제 2: 이상값 처리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WB</cp:lastModifiedBy>
  <cp:revision>238</cp:revision>
  <dcterms:created xsi:type="dcterms:W3CDTF">2006-10-05T04:04:58Z</dcterms:created>
  <dcterms:modified xsi:type="dcterms:W3CDTF">2022-01-22T07:30:24Z</dcterms:modified>
</cp:coreProperties>
</file>