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</p:sldMasterIdLst>
  <p:notesMasterIdLst>
    <p:notesMasterId r:id="rId33"/>
  </p:notesMasterIdLst>
  <p:handoutMasterIdLst>
    <p:handoutMasterId r:id="rId34"/>
  </p:handoutMasterIdLst>
  <p:sldIdLst>
    <p:sldId id="266" r:id="rId4"/>
    <p:sldId id="457" r:id="rId5"/>
    <p:sldId id="666" r:id="rId6"/>
    <p:sldId id="608" r:id="rId7"/>
    <p:sldId id="574" r:id="rId8"/>
    <p:sldId id="430" r:id="rId9"/>
    <p:sldId id="427" r:id="rId10"/>
    <p:sldId id="604" r:id="rId11"/>
    <p:sldId id="429" r:id="rId12"/>
    <p:sldId id="605" r:id="rId13"/>
    <p:sldId id="433" r:id="rId14"/>
    <p:sldId id="677" r:id="rId15"/>
    <p:sldId id="606" r:id="rId16"/>
    <p:sldId id="620" r:id="rId17"/>
    <p:sldId id="607" r:id="rId18"/>
    <p:sldId id="619" r:id="rId19"/>
    <p:sldId id="610" r:id="rId20"/>
    <p:sldId id="609" r:id="rId21"/>
    <p:sldId id="617" r:id="rId22"/>
    <p:sldId id="670" r:id="rId23"/>
    <p:sldId id="693" r:id="rId24"/>
    <p:sldId id="611" r:id="rId25"/>
    <p:sldId id="612" r:id="rId26"/>
    <p:sldId id="694" r:id="rId27"/>
    <p:sldId id="613" r:id="rId28"/>
    <p:sldId id="621" r:id="rId29"/>
    <p:sldId id="614" r:id="rId30"/>
    <p:sldId id="615" r:id="rId31"/>
    <p:sldId id="616" r:id="rId32"/>
  </p:sldIdLst>
  <p:sldSz cx="9144000" cy="6858000" type="screen4x3"/>
  <p:notesSz cx="6797675" cy="9928225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FF9999"/>
    <a:srgbClr val="FF6600"/>
    <a:srgbClr val="FF9900"/>
    <a:srgbClr val="6F6F6F"/>
    <a:srgbClr val="FF9933"/>
    <a:srgbClr val="89B0FF"/>
    <a:srgbClr val="6699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2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31640" y="2564904"/>
            <a:ext cx="73911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kumimoji="1" lang="en-US" altLang="ko-KR" sz="28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PART-I. </a:t>
            </a:r>
            <a:r>
              <a:rPr kumimoji="1" lang="en-US" altLang="ko-KR" sz="3200" i="1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1" lang="en-US" altLang="ko-KR" sz="28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8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설치 및 기초 문법</a:t>
            </a:r>
            <a:endParaRPr kumimoji="1" lang="en-US" altLang="ko-KR" sz="2000" dirty="0" smtClean="0">
              <a:solidFill>
                <a:srgbClr val="285C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48064" y="3387725"/>
            <a:ext cx="287931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latinLnBrk="1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 </a:t>
            </a:r>
            <a:r>
              <a:rPr kumimoji="1"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설치 및 개요</a:t>
            </a:r>
            <a:endParaRPr kumimoji="1" lang="en-US" altLang="ko-KR" sz="2000" dirty="0" smtClean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/>
            </a:pPr>
            <a:r>
              <a:rPr kumimoji="1"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유형과 구조</a:t>
            </a:r>
            <a:endParaRPr kumimoji="1" lang="en-US" altLang="ko-KR" sz="2000" dirty="0" smtClean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/>
            </a:pPr>
            <a:r>
              <a:rPr kumimoji="1"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입출력</a:t>
            </a:r>
            <a:endParaRPr kumimoji="1" lang="en-US" altLang="ko-KR" sz="2000" dirty="0" smtClean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/>
            </a:pPr>
            <a:r>
              <a:rPr kumimoji="1"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제어문과 함수</a:t>
            </a:r>
            <a:endParaRPr kumimoji="1" lang="en-US" altLang="ko-KR" sz="2000" dirty="0" smtClean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51" name="Picture 49" descr="HDF-017_SUB2"/>
          <p:cNvPicPr>
            <a:picLocks noChangeAspect="1" noChangeArrowheads="1"/>
          </p:cNvPicPr>
          <p:nvPr/>
        </p:nvPicPr>
        <p:blipFill>
          <a:blip r:embed="rId2" cstate="print"/>
          <a:srcRect l="15208" t="45108" r="10208" b="50520"/>
          <a:stretch>
            <a:fillRect/>
          </a:stretch>
        </p:blipFill>
        <p:spPr bwMode="auto">
          <a:xfrm>
            <a:off x="1390650" y="3065463"/>
            <a:ext cx="68199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2" descr="C:\Users\user\AppData\Local\Microsoft\Windows\Temporary Internet Files\Content.IE5\BVSSYIR1\MC90044061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339752" y="3356992"/>
            <a:ext cx="1656184" cy="1656184"/>
          </a:xfrm>
          <a:prstGeom prst="ellipse">
            <a:avLst/>
          </a:prstGeom>
          <a:ln>
            <a:noFill/>
          </a:ln>
          <a:effectLst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444714"/>
            <a:ext cx="3808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R Studio 4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가지 패널 창 기능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52432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2699792" y="3068960"/>
            <a:ext cx="1512168" cy="360040"/>
          </a:xfrm>
          <a:prstGeom prst="roundRect">
            <a:avLst/>
          </a:prstGeom>
          <a:solidFill>
            <a:srgbClr val="0E05CB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코딩 영역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372200" y="3068960"/>
            <a:ext cx="1800200" cy="360040"/>
          </a:xfrm>
          <a:prstGeom prst="roundRect">
            <a:avLst/>
          </a:prstGeom>
          <a:solidFill>
            <a:srgbClr val="0E05CB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작업내역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환경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699792" y="5517232"/>
            <a:ext cx="1944216" cy="360040"/>
          </a:xfrm>
          <a:prstGeom prst="roundRect">
            <a:avLst/>
          </a:prstGeom>
          <a:solidFill>
            <a:srgbClr val="0E05CB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콘솔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64424" y="5013224"/>
            <a:ext cx="3024000" cy="432000"/>
          </a:xfrm>
          <a:prstGeom prst="roundRect">
            <a:avLst/>
          </a:prstGeom>
          <a:solidFill>
            <a:srgbClr val="0E05CB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탐색기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도움말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899592" y="2204864"/>
            <a:ext cx="216024" cy="21602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사각형 설명선 12"/>
          <p:cNvSpPr/>
          <p:nvPr/>
        </p:nvSpPr>
        <p:spPr bwMode="auto">
          <a:xfrm>
            <a:off x="72008" y="2636912"/>
            <a:ext cx="899592" cy="360040"/>
          </a:xfrm>
          <a:prstGeom prst="wedgeRectCallout">
            <a:avLst>
              <a:gd name="adj1" fmla="val 49351"/>
              <a:gd name="adj2" fmla="val -10508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R Script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515826"/>
            <a:ext cx="76328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CRAN Site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에서 제공하는 패키지 보기</a:t>
            </a:r>
          </a:p>
          <a:p>
            <a:pPr marL="914400" lvl="1" indent="-4572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dim(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available.packages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())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# 9650   17 -&gt; 6,650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914400" lvl="1" indent="-457200"/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available.packages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패키지 상세보기</a:t>
            </a:r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 session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Session : R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콘솔 시작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종료 전까지 기간 정보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sessionInfo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세션 정보 보기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#R version 3.1.2 (2014-10-31)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#Platform: x86_64-w64-mingw32/x64 (64-bit)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#locale: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#attached base packages: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기본 패키지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- 7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#[1] stats     graphics 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#[3]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grDevices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utils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#[5] datasets  methods  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#[7] base </a:t>
            </a:r>
          </a:p>
          <a:p>
            <a:pPr marL="914400" lvl="1" indent="-457200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loaded via a namespace (and not attached):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로딩된 패키지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515826"/>
            <a:ext cx="76328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(Variable)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값을 저장하는 메모리 이름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 모두 변수가 객체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차트 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작성 규칙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영문자 시작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두번째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단어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언더바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(_),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(member.id)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사용 가능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대소문자 구분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의미를 파악할 수 있는 이름으로 지정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정의된 변수는 재사용이 가능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515826"/>
            <a:ext cx="76328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명령어 실행 방법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Interaction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줄 단위 실행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줄 선택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 Ctrl + R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Ctrl + Enter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Batch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여러 줄 소스코드 일괄처리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Block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지정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  Ctrl + R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Batch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 히스토그램 그리기 예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("c:/Rwork/batch.pdf")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지정된 경로의 파일에 결과 출력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rnorm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(20))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난수에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대한 히스토그램 그리기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dev.off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출력할 파일 닫음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515826"/>
            <a:ext cx="76328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Batch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 히스토그램 결과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3456384" cy="202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7110" y="2564904"/>
            <a:ext cx="3264116" cy="32491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구부러진 연결선 8"/>
          <p:cNvCxnSpPr>
            <a:stCxn id="10" idx="3"/>
            <a:endCxn id="3075" idx="1"/>
          </p:cNvCxnSpPr>
          <p:nvPr/>
        </p:nvCxnSpPr>
        <p:spPr bwMode="auto">
          <a:xfrm>
            <a:off x="4139952" y="3356992"/>
            <a:ext cx="1367158" cy="8324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모서리가 둥근 직사각형 9"/>
          <p:cNvSpPr/>
          <p:nvPr/>
        </p:nvSpPr>
        <p:spPr bwMode="auto">
          <a:xfrm>
            <a:off x="3419872" y="2996952"/>
            <a:ext cx="720080" cy="72008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576940"/>
            <a:ext cx="7632848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유형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(Data Type)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변수 선언 시 별도의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선언하지 않음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12304" y="2745721"/>
          <a:ext cx="6312024" cy="2411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(Type)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0E05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(value)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0E05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0E0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숫자형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(Numeric)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10,25, 55.23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문자형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(Character)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논리형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(Logical)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참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거짓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TRUE 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결측치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비숫자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NA, 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484784"/>
            <a:ext cx="763284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유형 보기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mode()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유형 보기 함수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600" y="2663944"/>
          <a:ext cx="7128792" cy="24864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is.numeric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수치형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is.integer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정수형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is.logical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논리형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is.double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실수형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is.character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문자형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is.complex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복소수형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is.data.frame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데이터프레임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is.factor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범주형 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is.na(x)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is.nan(x)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NaN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689189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타입 보기 함수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is.character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(string) # TRUE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x&lt;-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is.numeric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 # TRUE    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is.logical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# TRUE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is.logical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(x) # TRUE -&gt; TRUE    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is.na(x) # NA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현재 사용중인 변수객체 보기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628800"/>
            <a:ext cx="76328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자료형과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자료구조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객체 타입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보기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mode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(Data Type)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class(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자료구조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보기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mode()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class()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ex)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&lt;-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mode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성격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숫자형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문자형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논리형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class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자료구조 성격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(Array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List, Table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547664" y="5229200"/>
            <a:ext cx="5328592" cy="720080"/>
            <a:chOff x="1547664" y="5229200"/>
            <a:chExt cx="5328592" cy="72008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1547664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123728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699792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275856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572000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148064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724128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300192" y="522920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572000" y="558924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148064" y="558924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724128" y="558924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6300192" y="5589240"/>
              <a:ext cx="576064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835696" y="5661248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Array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자료구조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88024" y="6011996"/>
            <a:ext cx="190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Matrix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자료구조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39552" y="1484784"/>
            <a:ext cx="7632848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Factor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값의 목록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갖는 자료구조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Nominal : level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순서의 값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무의미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알파벳 순서 정렬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Ordinal : level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순서의 값 의미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사용자가 직접 순서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# Factor Nominal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order &lt;- c("third", "second", "first", "third", "second")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plot(order) # error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as.factor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(order) # factor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형으로 변환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막대차트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동일문자열 수 카운터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149080"/>
            <a:ext cx="250058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43608" y="2019612"/>
            <a:ext cx="6768752" cy="378565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 R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설치 및 개요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(Overview)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변수와 데이터 유형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패키지 사용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패키지 개념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기본 설치 패키지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패키지 설치 확인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기본 함수 사용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작업공간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한글 저장 및 깨짐 현상 처리 방법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UTF-8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55576" y="1722874"/>
            <a:ext cx="7632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형 변환 함수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600" y="2564904"/>
          <a:ext cx="7128792" cy="24864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as.numeric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수치형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as.integer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정수형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as.logical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논리형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as.double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실수형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as.character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문자형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as.complex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복소수형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as.data.frame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데이터프레임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as.factor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범주형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as.list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리스트형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as.vector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(x)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벡터형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9586" y="2325403"/>
            <a:ext cx="3240000" cy="317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811" y="2357431"/>
            <a:ext cx="3240000" cy="317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857224" y="1841833"/>
            <a:ext cx="3643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plot(level) # Nominal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32" y="1845222"/>
            <a:ext cx="3643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plot(level2) # Ordinal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484784"/>
            <a:ext cx="763284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(Package)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개념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)+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알고리즘 꾸러미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압축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실력은 패키지 활용 능력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패키지 설치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plyr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")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패키지 설치 위치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C:\Users\jinsung\Documents\R\win-library\3.1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관련 패키지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 패키지 설치하면 관련 패키지도 함께 설치됨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설치 패키지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설치하면 기본으로 설치되는 패키지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base, stats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412776"/>
            <a:ext cx="763284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패키지 설치 확인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installed.packages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시스템에 설치된 전체 패키지 보임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       버전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plyr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"3.1.3“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사용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Menory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메모리 탑재해야 사용가능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library(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plyr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require(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plyr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현재 로드 된 패키지 확인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search()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제거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설치 폴더 제거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remove.packages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remove.packages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plyr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46637"/>
            <a:ext cx="7072362" cy="50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 bwMode="auto">
          <a:xfrm>
            <a:off x="5429256" y="4357694"/>
            <a:ext cx="2428892" cy="221457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28662" y="5357826"/>
            <a:ext cx="4143404" cy="121444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556206"/>
            <a:ext cx="76328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기본 함수 사용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도움말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help(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 ?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함수명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help(mean)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브라우저 화면으로 제공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?sum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검색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in r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데이터 세트와 리스트 보기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(Nile)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나일강 흐름에 대한 데이터 셋 히스토그램 그리기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0301" y="1862435"/>
            <a:ext cx="3404079" cy="264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15556"/>
            <a:ext cx="76328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data()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99578"/>
            <a:ext cx="4464496" cy="4997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구름 모양 설명선 7"/>
          <p:cNvSpPr/>
          <p:nvPr/>
        </p:nvSpPr>
        <p:spPr bwMode="auto">
          <a:xfrm>
            <a:off x="6228184" y="2780928"/>
            <a:ext cx="1800200" cy="792088"/>
          </a:xfrm>
          <a:prstGeom prst="cloudCallout">
            <a:avLst>
              <a:gd name="adj1" fmla="val -48649"/>
              <a:gd name="adj2" fmla="val 87100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제공 데이터 셋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54172"/>
            <a:ext cx="763284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(max) #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max()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(na.rm = FALSE) &lt;- NA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제거 안됨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max(10,20,NA,30) # NA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 예제 보기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example(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해당 함수의 사용 예 제공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example(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seq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seq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(10,20, by=2) # 10 12 14 16 18 20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example(mean)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mean(10:20) #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41277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작업공간 보기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#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기본함수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작업공간 지정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("C:/Rwork/Part-I")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/ or \\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&lt;- read.csv("test.csv", header=T)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지정된 경로에서 파일 로딩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(read.csv) # (file, header = TRUE)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370745" y="4555574"/>
            <a:ext cx="1481175" cy="1969770"/>
          </a:xfrm>
          <a:prstGeom prst="rect">
            <a:avLst/>
          </a:prstGeom>
          <a:solidFill>
            <a:srgbClr val="FFFFFF"/>
          </a:solidFill>
          <a:ln w="9525">
            <a:solidFill>
              <a:srgbClr val="0E05CB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&gt;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data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A B C D E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1 2 4 4 2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2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2 1 2 2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2 2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3 2 3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4 3 3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4 3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5 5 3 3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5 3 2 4 4 4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6 4 3 3 4 2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구름 모양 설명선 7"/>
          <p:cNvSpPr/>
          <p:nvPr/>
        </p:nvSpPr>
        <p:spPr bwMode="auto">
          <a:xfrm>
            <a:off x="4067944" y="4293096"/>
            <a:ext cx="1800200" cy="792088"/>
          </a:xfrm>
          <a:prstGeom prst="cloudCallout">
            <a:avLst>
              <a:gd name="adj1" fmla="val -57719"/>
              <a:gd name="adj2" fmla="val 77480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test.csv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파일 내용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1412776"/>
            <a:ext cx="590465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스크립트 파일 저장 및 깨짐 현상 처리 방법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문자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방식 지정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UTF-8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Tools &gt; General Options &gt; General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Default text encoding-UTF-8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File &gt; Save with Encoding &gt; UTF-8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83768" y="3356992"/>
            <a:ext cx="4536504" cy="3501008"/>
            <a:chOff x="5580112" y="1988840"/>
            <a:chExt cx="3343246" cy="3384376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1988840"/>
              <a:ext cx="3343246" cy="3384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모서리가 둥근 직사각형 7"/>
            <p:cNvSpPr/>
            <p:nvPr/>
          </p:nvSpPr>
          <p:spPr bwMode="auto">
            <a:xfrm>
              <a:off x="6228184" y="4221088"/>
              <a:ext cx="2232248" cy="360040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444714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R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프로그램 탄생과 발전과정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1993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 뉴질랜드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오클랜드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대학의 통계학과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교수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(Ross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Ihaka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Robert Gentleman)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개발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59490"/>
            <a:ext cx="6696744" cy="3893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87398" y="2091620"/>
            <a:ext cx="7645042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In-Memory Computing </a:t>
            </a:r>
          </a:p>
          <a:p>
            <a:pPr marL="971550" lvl="1" indent="-5143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빠른 처리 속도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(H/W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메모리 크기에 영향 받음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Object-oriented programming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차트 등 모든 것이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 관리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Package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최신의 알고리즘 및 방법론이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 제공됨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Visualization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분석에 통찰을 부여할 수 있는 그래픽에 대한 강력한 지원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1556792"/>
            <a:ext cx="25314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R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프로그램 특징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39552" y="1372706"/>
            <a:ext cx="3145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http://www.r-project.org/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006" y="2172392"/>
            <a:ext cx="7450410" cy="452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1691680" y="3599110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58096" b="32384"/>
          <a:stretch>
            <a:fillRect/>
          </a:stretch>
        </p:blipFill>
        <p:spPr bwMode="auto">
          <a:xfrm>
            <a:off x="4716016" y="3383086"/>
            <a:ext cx="3528392" cy="29262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 bwMode="auto">
          <a:xfrm>
            <a:off x="4788024" y="5192486"/>
            <a:ext cx="2232248" cy="684786"/>
          </a:xfrm>
          <a:prstGeom prst="roundRect">
            <a:avLst>
              <a:gd name="adj" fmla="val 7849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76352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CRAN Site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패키지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0,000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등록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dim(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available.packages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116738" name="Picture 2" descr="http://postfiles16.naver.net/20140807_175/easternsun_1407375535840IOLix_GIF/%C3%B9%B9%F8%C2%B0%BD%C7%C7%E0.gif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048500" cy="408622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994411" y="1444714"/>
            <a:ext cx="197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 console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78560"/>
            <a:ext cx="7488832" cy="44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3089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http://www.rstudio.com/</a:t>
            </a:r>
            <a:endParaRPr lang="ko-KR" altLang="en-US" sz="200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547664" y="4365104"/>
            <a:ext cx="1440160" cy="4320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275537" cy="475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1794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Desktop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259632" y="3789040"/>
            <a:ext cx="1440160" cy="14401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54030" b="19185"/>
          <a:stretch>
            <a:fillRect/>
          </a:stretch>
        </p:blipFill>
        <p:spPr bwMode="auto">
          <a:xfrm>
            <a:off x="4283968" y="2136800"/>
            <a:ext cx="4107185" cy="4721200"/>
          </a:xfrm>
          <a:prstGeom prst="rect">
            <a:avLst/>
          </a:prstGeom>
          <a:noFill/>
          <a:ln w="9525">
            <a:solidFill>
              <a:srgbClr val="0E05CB"/>
            </a:solidFill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 bwMode="auto">
          <a:xfrm>
            <a:off x="4932040" y="3789040"/>
            <a:ext cx="2088232" cy="24956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 </a:t>
            </a:r>
            <a:r>
              <a:rPr lang="ko-KR" altLang="en-US" dirty="0" smtClean="0"/>
              <a:t>설치 및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114690" name="Picture 2" descr="http://postfiles4.naver.net/20141211_35/easternsun_1418282542294GMrSA_PNG/R_Sutuio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6984776" cy="466057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994411" y="1444714"/>
            <a:ext cx="2429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 Studio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8627</TotalTime>
  <Words>1363</Words>
  <Application>Microsoft Office PowerPoint</Application>
  <PresentationFormat>화면 슬라이드 쇼(4:3)</PresentationFormat>
  <Paragraphs>286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예제 프레젠테이션 슬라이드(7)</vt:lpstr>
      <vt:lpstr>1_기본 디자인</vt:lpstr>
      <vt:lpstr>8_디자인 사용자 지정</vt:lpstr>
      <vt:lpstr>PowerPoint 프레젠테이션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  <vt:lpstr>1. R 설치 및 개요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618</cp:revision>
  <cp:lastPrinted>2012-04-23T01:56:26Z</cp:lastPrinted>
  <dcterms:created xsi:type="dcterms:W3CDTF">2011-03-07T07:43:24Z</dcterms:created>
  <dcterms:modified xsi:type="dcterms:W3CDTF">2020-09-22T12:39:00Z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