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  <p:sldMasterId id="2147483768" r:id="rId4"/>
  </p:sldMasterIdLst>
  <p:notesMasterIdLst>
    <p:notesMasterId r:id="rId23"/>
  </p:notesMasterIdLst>
  <p:handoutMasterIdLst>
    <p:handoutMasterId r:id="rId24"/>
  </p:handoutMasterIdLst>
  <p:sldIdLst>
    <p:sldId id="468" r:id="rId5"/>
    <p:sldId id="707" r:id="rId6"/>
    <p:sldId id="709" r:id="rId7"/>
    <p:sldId id="710" r:id="rId8"/>
    <p:sldId id="711" r:id="rId9"/>
    <p:sldId id="713" r:id="rId10"/>
    <p:sldId id="714" r:id="rId11"/>
    <p:sldId id="715" r:id="rId12"/>
    <p:sldId id="716" r:id="rId13"/>
    <p:sldId id="717" r:id="rId14"/>
    <p:sldId id="718" r:id="rId15"/>
    <p:sldId id="712" r:id="rId16"/>
    <p:sldId id="644" r:id="rId17"/>
    <p:sldId id="645" r:id="rId18"/>
    <p:sldId id="647" r:id="rId19"/>
    <p:sldId id="646" r:id="rId20"/>
    <p:sldId id="671" r:id="rId21"/>
    <p:sldId id="672" r:id="rId22"/>
  </p:sldIdLst>
  <p:sldSz cx="9144000" cy="6858000" type="screen4x3"/>
  <p:notesSz cx="6797675" cy="9928225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FF9999"/>
    <a:srgbClr val="FF6600"/>
    <a:srgbClr val="FF9900"/>
    <a:srgbClr val="6F6F6F"/>
    <a:srgbClr val="FF9933"/>
    <a:srgbClr val="89B0FF"/>
    <a:srgbClr val="6699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5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2028904"/>
            <a:ext cx="7956000" cy="304698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에서 제공하는 주요 자료구조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객체 타입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Vector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 데이터 타입을 갖는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차원 배열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Matrix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 데이터 타입을 갖는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Array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동일 데이터 타입을 갖는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차원 배열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 Data Frame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열 단위로 서로 다른 데이터 타입을 갖는 배열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-&gt;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차원 테이블 구조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테이블과 유사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List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서로 다른 데이터 구조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(Vector, Data Frame, Array, List)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중첩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1606556"/>
            <a:ext cx="53285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2132856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3) txt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 이용 객체 생성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("c:/Rwork/Part-I")      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txtemp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('emp.txt', header=T, sep="") 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제목있음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공백구분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txtemp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이름 급여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1  101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150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2  201  lee  250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3  301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300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1606556"/>
            <a:ext cx="53285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2132856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 이용 객체 생성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     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csvtemp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read.csv('emp.csv', header=T)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제목있음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컴마구분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csvtemp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이름 급여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1  101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2  102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이순신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3  103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강감찬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500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4  104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유관순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5  105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김유신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400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6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484784"/>
            <a:ext cx="6408712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서로 다른 데이터 구조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Vector, Data Frame, Array, List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중첩 구조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python(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딕션너리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    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내에서 여러 값을 하나의 키로 묶어서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반환할 경우 유용함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member &lt;- list(name="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age = 35,address="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한양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gender="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남자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htype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아파트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  <a:endParaRPr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66"/>
          <p:cNvGrpSpPr/>
          <p:nvPr/>
        </p:nvGrpSpPr>
        <p:grpSpPr>
          <a:xfrm>
            <a:off x="6372200" y="1916832"/>
            <a:ext cx="2160240" cy="2088232"/>
            <a:chOff x="6372200" y="1916832"/>
            <a:chExt cx="2160240" cy="2088232"/>
          </a:xfrm>
        </p:grpSpPr>
        <p:grpSp>
          <p:nvGrpSpPr>
            <p:cNvPr id="3" name="그룹 142"/>
            <p:cNvGrpSpPr/>
            <p:nvPr/>
          </p:nvGrpSpPr>
          <p:grpSpPr>
            <a:xfrm rot="5400000">
              <a:off x="6048164" y="2600908"/>
              <a:ext cx="1728192" cy="1080120"/>
              <a:chOff x="5780493" y="1963839"/>
              <a:chExt cx="1440666" cy="30555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4" name="정육면체 143"/>
              <p:cNvSpPr/>
              <p:nvPr/>
            </p:nvSpPr>
            <p:spPr bwMode="auto">
              <a:xfrm>
                <a:off x="578049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" name="정육면체 144"/>
              <p:cNvSpPr/>
              <p:nvPr/>
            </p:nvSpPr>
            <p:spPr bwMode="auto">
              <a:xfrm>
                <a:off x="604728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" name="정육면체 145"/>
              <p:cNvSpPr/>
              <p:nvPr/>
            </p:nvSpPr>
            <p:spPr bwMode="auto">
              <a:xfrm>
                <a:off x="631407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7" name="정육면체 146"/>
              <p:cNvSpPr/>
              <p:nvPr/>
            </p:nvSpPr>
            <p:spPr bwMode="auto">
              <a:xfrm>
                <a:off x="658086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8" name="정육면체 147"/>
              <p:cNvSpPr/>
              <p:nvPr/>
            </p:nvSpPr>
            <p:spPr bwMode="auto">
              <a:xfrm>
                <a:off x="684765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" name="그룹 149"/>
            <p:cNvGrpSpPr/>
            <p:nvPr/>
          </p:nvGrpSpPr>
          <p:grpSpPr>
            <a:xfrm rot="5400000">
              <a:off x="7056276" y="2528900"/>
              <a:ext cx="1728192" cy="1224136"/>
              <a:chOff x="5780493" y="1963839"/>
              <a:chExt cx="1440666" cy="30555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51" name="정육면체 150"/>
              <p:cNvSpPr/>
              <p:nvPr/>
            </p:nvSpPr>
            <p:spPr bwMode="auto">
              <a:xfrm>
                <a:off x="578049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b="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정육면체 151"/>
              <p:cNvSpPr/>
              <p:nvPr/>
            </p:nvSpPr>
            <p:spPr bwMode="auto">
              <a:xfrm>
                <a:off x="604728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b="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" name="정육면체 152"/>
              <p:cNvSpPr/>
              <p:nvPr/>
            </p:nvSpPr>
            <p:spPr bwMode="auto">
              <a:xfrm>
                <a:off x="631407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b="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4" name="정육면체 153"/>
              <p:cNvSpPr/>
              <p:nvPr/>
            </p:nvSpPr>
            <p:spPr bwMode="auto">
              <a:xfrm>
                <a:off x="658086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b="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정육면체 154"/>
              <p:cNvSpPr/>
              <p:nvPr/>
            </p:nvSpPr>
            <p:spPr bwMode="auto">
              <a:xfrm>
                <a:off x="6847653" y="1963839"/>
                <a:ext cx="373506" cy="305556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b="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6660232" y="1916832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 smtClean="0">
                  <a:solidFill>
                    <a:srgbClr val="000000"/>
                  </a:solidFill>
                </a:rPr>
                <a:t>Key       Value</a:t>
              </a:r>
              <a:endParaRPr lang="ko-KR" alt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516216" y="229835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name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516216" y="258639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age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372200" y="2924944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address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444208" y="3212976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gender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516216" y="3522494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htype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380312" y="2276872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홍길동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452320" y="258639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452320" y="294643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한양시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452320" y="323446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남자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452320" y="359450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아파트</a:t>
              </a: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115616" y="1628800"/>
            <a:ext cx="6552728" cy="175432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프레임 검색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벡터 결과 반환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df$x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프레임 처리함수     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테이블 구조보기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3501008"/>
            <a:ext cx="6552728" cy="286232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요약함수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############################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x           y      z  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Min.   :1   Min.   : 2   a:1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1st Qu.:2   1st Qu.: 4   b:1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Median :3   Median : 6   c:1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Mean   :3   Mean   : 6   d:1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3rd Qu.:4   3rd Qu.: 8   e:1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Max.   :5   Max.   :10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628800"/>
            <a:ext cx="8208912" cy="133882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apply(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[, c(1,2)],2, sum)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단위 합계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x  y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 15 30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3212976"/>
            <a:ext cx="8244408" cy="20313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데이터프레임 대상 조건에 만족하는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서브셋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만들기    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x1 &lt;- subset(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x&gt;=3) # 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이상인 레코드 대상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서브셋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생성    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x1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y1 &lt;- subset(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y&lt;=8) # 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이하인 레코드 대상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서브셋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생성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y1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subset(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x&gt;=2 &amp; y&lt;=6) #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조건이 참인 레코드 대상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서브셋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생성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99592" y="2139821"/>
            <a:ext cx="7344816" cy="258532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(id=c(1,2), h=c(180,175))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(id=c(1,2), w=c(80,75))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id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user3 &lt;- merge(h, w,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by.x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="id",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by.y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="id")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user3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# id   h  w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#  1  1 180 80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#  2  2 175 75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70777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Data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2100912"/>
            <a:ext cx="8352000" cy="341632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stringr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설치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stringr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in memory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str_extract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("abcd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aaa33", "[1-9]{2}")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연속된 숫자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발견 항목 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str_extract_all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("abcd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"[1-9]{2}")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 &lt;- c("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김길동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유관순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강감찬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김길동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     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str_replace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(d, 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김길동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교체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subs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str_sub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("abcd12aaa33", 3,6)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서브스트링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생성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subs # </a:t>
            </a:r>
            <a:r>
              <a:rPr lang="en-US" altLang="ko-KR" dirty="0" smtClean="0"/>
              <a:t>"cd12"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484784"/>
            <a:ext cx="53285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stringr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과 정규표현식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1988840"/>
            <a:ext cx="7128792" cy="424731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str_length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()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길이 리턴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str_join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연결  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str_sub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범위에 해당하는 부분 문자열 출력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str_split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기준문자를 중심으로 부분 문자열 리스트 출력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str_replace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 교체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str_extract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문자열의 위치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(index)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리턴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str_locate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문자열에서 특정 문자열 패턴의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위치 찾기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str_locate_all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문자열에서 특정 문자열 패턴의 전체 위치 찾기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문자열 패턴은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(Regular Expression)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이용 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참고 사이트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위키백과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484784"/>
            <a:ext cx="53285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Stringr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패키지에서 제공하는 주요 함수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11560" y="2015263"/>
            <a:ext cx="83529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http://ko.wikipedia.org/wiki/%EC%A0%95%EA%B7%9C_%ED%91%9C%ED%98%84%EC%8B%9D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80420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39552" y="1484784"/>
            <a:ext cx="53285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위키백과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정규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545289"/>
            <a:ext cx="64087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Vector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기본 데이터 구조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 형태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[index] : 1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 시작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타입의 데이터만 저장 가능    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데이터 생성 함수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c(),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seq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rep()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벡터 데이터 처리 함수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setdiff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intersect()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4644008" y="1916832"/>
            <a:ext cx="3949040" cy="572644"/>
            <a:chOff x="1487056" y="4941168"/>
            <a:chExt cx="1928826" cy="428628"/>
          </a:xfrm>
        </p:grpSpPr>
        <p:sp>
          <p:nvSpPr>
            <p:cNvPr id="9" name="정육면체 8"/>
            <p:cNvSpPr/>
            <p:nvPr/>
          </p:nvSpPr>
          <p:spPr bwMode="auto">
            <a:xfrm>
              <a:off x="1487056" y="4941168"/>
              <a:ext cx="500066" cy="428628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0" smtClean="0">
                  <a:solidFill>
                    <a:srgbClr val="FFFFFF"/>
                  </a:solidFill>
                </a:rPr>
                <a:t>1</a:t>
              </a:r>
              <a:endParaRPr lang="ko-KR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정육면체 9"/>
            <p:cNvSpPr/>
            <p:nvPr/>
          </p:nvSpPr>
          <p:spPr bwMode="auto">
            <a:xfrm>
              <a:off x="1844246" y="4941168"/>
              <a:ext cx="500066" cy="428628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0" smtClean="0">
                  <a:solidFill>
                    <a:srgbClr val="FFFFFF"/>
                  </a:solidFill>
                </a:rPr>
                <a:t>2</a:t>
              </a:r>
              <a:endParaRPr lang="ko-KR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11" name="정육면체 10"/>
            <p:cNvSpPr/>
            <p:nvPr/>
          </p:nvSpPr>
          <p:spPr bwMode="auto">
            <a:xfrm>
              <a:off x="2201436" y="4941168"/>
              <a:ext cx="500066" cy="428628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0" smtClean="0">
                  <a:solidFill>
                    <a:srgbClr val="FFFFFF"/>
                  </a:solidFill>
                </a:rPr>
                <a:t>3</a:t>
              </a:r>
              <a:endParaRPr lang="ko-KR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12" name="정육면체 11"/>
            <p:cNvSpPr/>
            <p:nvPr/>
          </p:nvSpPr>
          <p:spPr bwMode="auto">
            <a:xfrm>
              <a:off x="2558626" y="4941168"/>
              <a:ext cx="500066" cy="428628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0" smtClean="0">
                  <a:solidFill>
                    <a:srgbClr val="FFFFFF"/>
                  </a:solidFill>
                </a:rPr>
                <a:t>4</a:t>
              </a:r>
              <a:endParaRPr lang="ko-KR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정육면체 12"/>
            <p:cNvSpPr/>
            <p:nvPr/>
          </p:nvSpPr>
          <p:spPr bwMode="auto">
            <a:xfrm>
              <a:off x="2915816" y="4941168"/>
              <a:ext cx="500066" cy="428628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0" smtClean="0">
                  <a:solidFill>
                    <a:srgbClr val="FFFFFF"/>
                  </a:solidFill>
                </a:rPr>
                <a:t>5</a:t>
              </a:r>
              <a:endParaRPr lang="ko-KR" altLang="en-US" b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96136" y="26369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>
                <a:solidFill>
                  <a:srgbClr val="000000"/>
                </a:solidFill>
              </a:rPr>
              <a:t>Vector</a:t>
            </a:r>
            <a:endParaRPr lang="ko-KR" altLang="en-US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545289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Matrix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 데이터 타입을 갖는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 배열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행렬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(matrix)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Matrix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 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rbind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행묶음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cbind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묶음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Matrix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처리 함수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apply()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함수적용</a:t>
            </a:r>
          </a:p>
        </p:txBody>
      </p:sp>
      <p:grpSp>
        <p:nvGrpSpPr>
          <p:cNvPr id="2" name="그룹 34"/>
          <p:cNvGrpSpPr/>
          <p:nvPr/>
        </p:nvGrpSpPr>
        <p:grpSpPr>
          <a:xfrm>
            <a:off x="5292081" y="2708920"/>
            <a:ext cx="3168352" cy="2304256"/>
            <a:chOff x="4932040" y="2708920"/>
            <a:chExt cx="1506151" cy="1049911"/>
          </a:xfrm>
        </p:grpSpPr>
        <p:sp>
          <p:nvSpPr>
            <p:cNvPr id="162" name="정육면체 161"/>
            <p:cNvSpPr/>
            <p:nvPr/>
          </p:nvSpPr>
          <p:spPr bwMode="auto">
            <a:xfrm>
              <a:off x="4932040" y="341534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1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3" name="정육면체 162"/>
            <p:cNvSpPr/>
            <p:nvPr/>
          </p:nvSpPr>
          <p:spPr bwMode="auto">
            <a:xfrm>
              <a:off x="5210957" y="341534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2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4" name="정육면체 163"/>
            <p:cNvSpPr/>
            <p:nvPr/>
          </p:nvSpPr>
          <p:spPr bwMode="auto">
            <a:xfrm>
              <a:off x="5489873" y="341534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3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5" name="정육면체 164"/>
            <p:cNvSpPr/>
            <p:nvPr/>
          </p:nvSpPr>
          <p:spPr bwMode="auto">
            <a:xfrm>
              <a:off x="5768791" y="341534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4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6" name="정육면체 165"/>
            <p:cNvSpPr/>
            <p:nvPr/>
          </p:nvSpPr>
          <p:spPr bwMode="auto">
            <a:xfrm>
              <a:off x="6047708" y="341534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5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7" name="정육면체 166"/>
            <p:cNvSpPr/>
            <p:nvPr/>
          </p:nvSpPr>
          <p:spPr bwMode="auto">
            <a:xfrm>
              <a:off x="4932040" y="317662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1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8" name="정육면체 167"/>
            <p:cNvSpPr/>
            <p:nvPr/>
          </p:nvSpPr>
          <p:spPr bwMode="auto">
            <a:xfrm>
              <a:off x="5210957" y="317662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2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69" name="정육면체 168"/>
            <p:cNvSpPr/>
            <p:nvPr/>
          </p:nvSpPr>
          <p:spPr bwMode="auto">
            <a:xfrm>
              <a:off x="5489873" y="317662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3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0" name="정육면체 169"/>
            <p:cNvSpPr/>
            <p:nvPr/>
          </p:nvSpPr>
          <p:spPr bwMode="auto">
            <a:xfrm>
              <a:off x="5768791" y="317662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4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1" name="정육면체 170"/>
            <p:cNvSpPr/>
            <p:nvPr/>
          </p:nvSpPr>
          <p:spPr bwMode="auto">
            <a:xfrm>
              <a:off x="6047708" y="3176627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5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2" name="정육면체 171"/>
            <p:cNvSpPr/>
            <p:nvPr/>
          </p:nvSpPr>
          <p:spPr bwMode="auto">
            <a:xfrm>
              <a:off x="4932040" y="2947638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1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3" name="정육면체 172"/>
            <p:cNvSpPr/>
            <p:nvPr/>
          </p:nvSpPr>
          <p:spPr bwMode="auto">
            <a:xfrm>
              <a:off x="5210957" y="2947638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2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4" name="정육면체 173"/>
            <p:cNvSpPr/>
            <p:nvPr/>
          </p:nvSpPr>
          <p:spPr bwMode="auto">
            <a:xfrm>
              <a:off x="5489873" y="2947638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3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5" name="정육면체 174"/>
            <p:cNvSpPr/>
            <p:nvPr/>
          </p:nvSpPr>
          <p:spPr bwMode="auto">
            <a:xfrm>
              <a:off x="5768791" y="2947638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4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6" name="정육면체 175"/>
            <p:cNvSpPr/>
            <p:nvPr/>
          </p:nvSpPr>
          <p:spPr bwMode="auto">
            <a:xfrm>
              <a:off x="6047708" y="2947638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5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7" name="정육면체 176"/>
            <p:cNvSpPr/>
            <p:nvPr/>
          </p:nvSpPr>
          <p:spPr bwMode="auto">
            <a:xfrm>
              <a:off x="4932040" y="2708920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1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8" name="정육면체 177"/>
            <p:cNvSpPr/>
            <p:nvPr/>
          </p:nvSpPr>
          <p:spPr bwMode="auto">
            <a:xfrm>
              <a:off x="5210957" y="2708920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2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79" name="정육면체 178"/>
            <p:cNvSpPr/>
            <p:nvPr/>
          </p:nvSpPr>
          <p:spPr bwMode="auto">
            <a:xfrm>
              <a:off x="5489873" y="2708920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3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80" name="정육면체 179"/>
            <p:cNvSpPr/>
            <p:nvPr/>
          </p:nvSpPr>
          <p:spPr bwMode="auto">
            <a:xfrm>
              <a:off x="5768791" y="2708920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4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81" name="정육면체 180"/>
            <p:cNvSpPr/>
            <p:nvPr/>
          </p:nvSpPr>
          <p:spPr bwMode="auto">
            <a:xfrm>
              <a:off x="6047708" y="2708920"/>
              <a:ext cx="390483" cy="343484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smtClean="0">
                  <a:solidFill>
                    <a:srgbClr val="FFFFFF"/>
                  </a:solidFill>
                </a:rPr>
                <a:t>5</a:t>
              </a:r>
              <a:endParaRPr lang="ko-KR" altLang="en-US" sz="12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6156177" y="5229200"/>
            <a:ext cx="117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Matrix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grpSp>
        <p:nvGrpSpPr>
          <p:cNvPr id="3" name="그룹 267"/>
          <p:cNvGrpSpPr/>
          <p:nvPr/>
        </p:nvGrpSpPr>
        <p:grpSpPr>
          <a:xfrm>
            <a:off x="5940153" y="1556792"/>
            <a:ext cx="2664295" cy="822663"/>
            <a:chOff x="5780493" y="1963839"/>
            <a:chExt cx="1440666" cy="59352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9" name="정육면체 268"/>
            <p:cNvSpPr/>
            <p:nvPr/>
          </p:nvSpPr>
          <p:spPr bwMode="auto">
            <a:xfrm>
              <a:off x="578049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70" name="정육면체 269"/>
            <p:cNvSpPr/>
            <p:nvPr/>
          </p:nvSpPr>
          <p:spPr bwMode="auto">
            <a:xfrm>
              <a:off x="604728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71" name="정육면체 270"/>
            <p:cNvSpPr/>
            <p:nvPr/>
          </p:nvSpPr>
          <p:spPr bwMode="auto">
            <a:xfrm>
              <a:off x="631407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72" name="정육면체 271"/>
            <p:cNvSpPr/>
            <p:nvPr/>
          </p:nvSpPr>
          <p:spPr bwMode="auto">
            <a:xfrm>
              <a:off x="658086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73" name="정육면체 272"/>
            <p:cNvSpPr/>
            <p:nvPr/>
          </p:nvSpPr>
          <p:spPr bwMode="auto">
            <a:xfrm>
              <a:off x="684765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946520" y="2249591"/>
              <a:ext cx="112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smtClean="0">
                  <a:solidFill>
                    <a:srgbClr val="000000"/>
                  </a:solidFill>
                </a:rPr>
                <a:t>Vector</a:t>
              </a:r>
              <a:endParaRPr lang="ko-KR" altLang="en-US" sz="1400" b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545289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이용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matrix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3888" y="1988840"/>
            <a:ext cx="5436000" cy="353943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</a:rPr>
              <a:t>m &lt;- matrix(c(1:10),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nrow</a:t>
            </a:r>
            <a:r>
              <a:rPr lang="en-US" altLang="ko-KR" sz="1600" dirty="0" smtClean="0">
                <a:solidFill>
                  <a:srgbClr val="000000"/>
                </a:solidFill>
              </a:rPr>
              <a:t>=2) # </a:t>
            </a:r>
            <a:r>
              <a:rPr lang="ko-KR" altLang="en-US" sz="1600" dirty="0" smtClean="0">
                <a:solidFill>
                  <a:srgbClr val="000000"/>
                </a:solidFill>
              </a:rPr>
              <a:t>열 우선 </a:t>
            </a:r>
            <a:r>
              <a:rPr lang="en-US" altLang="ko-KR" sz="1600" dirty="0" smtClean="0">
                <a:solidFill>
                  <a:srgbClr val="000000"/>
                </a:solidFill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</a:rPr>
              <a:t>행</a:t>
            </a:r>
            <a:r>
              <a:rPr lang="en-US" altLang="ko-KR" sz="1600" dirty="0" smtClean="0">
                <a:solidFill>
                  <a:srgbClr val="000000"/>
                </a:solidFill>
              </a:rPr>
              <a:t>2</a:t>
            </a:r>
            <a:r>
              <a:rPr lang="ko-KR" altLang="en-US" sz="1600" dirty="0" smtClean="0">
                <a:solidFill>
                  <a:srgbClr val="000000"/>
                </a:solidFill>
              </a:rPr>
              <a:t>열 생성     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m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############################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      [,1] [,2] [,3] [,4] [,5]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[1,]    1    3    5    7    9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[2,]    2    4    6    8   10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##############################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m &lt;- matrix(c(1:10),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nrow</a:t>
            </a:r>
            <a:r>
              <a:rPr lang="en-US" altLang="ko-KR" sz="1600" dirty="0" smtClean="0">
                <a:solidFill>
                  <a:srgbClr val="000000"/>
                </a:solidFill>
              </a:rPr>
              <a:t>=2,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byrow</a:t>
            </a:r>
            <a:r>
              <a:rPr lang="en-US" altLang="ko-KR" sz="1600" dirty="0" smtClean="0">
                <a:solidFill>
                  <a:srgbClr val="000000"/>
                </a:solidFill>
              </a:rPr>
              <a:t>=T) # by=T : </a:t>
            </a:r>
            <a:r>
              <a:rPr lang="ko-KR" altLang="en-US" sz="1600" dirty="0" smtClean="0">
                <a:solidFill>
                  <a:srgbClr val="000000"/>
                </a:solidFill>
              </a:rPr>
              <a:t>행 우선     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m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##############################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      [,1] [,2] [,3] [,4] [,5]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[1,]    1    2    3    4    5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[2,]    6    7    8    9   10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</a:rPr>
              <a:t>      ##############################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988840"/>
            <a:ext cx="2736304" cy="255454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 &lt;- matrix(c(1:5))      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 #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 기준으로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행렬 생성</a:t>
            </a:r>
          </a:p>
          <a:p>
            <a:pPr marL="342900" indent="-342900"/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[,1]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[1,]    1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[2,]    2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[3,]    3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[4,]    4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[5,]    5</a:t>
            </a:r>
          </a:p>
          <a:p>
            <a:pPr marL="342900" indent="-3429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##########</a:t>
            </a:r>
            <a:endParaRPr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484784"/>
            <a:ext cx="6408712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 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 데이터 타입을 갖는 다차원 배열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 배열 객체 생성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활용도 낮음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 &lt;- c(1:12) # 12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벡터 객체 생성</a:t>
            </a:r>
          </a:p>
          <a:p>
            <a:pPr marL="800100" lvl="1" indent="-342900"/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&lt;- array(d, c(3,2,2)) # 3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 구조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800100" lvl="1" indent="-342900"/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#1~6(1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7~12(2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-&gt; 3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 배열 객체</a:t>
            </a:r>
          </a:p>
          <a:p>
            <a:pPr marL="800100" lvl="1" indent="-342900">
              <a:lnSpc>
                <a:spcPts val="16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, , 1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[,1] [,2]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[1,]    1    4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[2,]    2    5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[3,]    3    6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, , 2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[,1] [,2]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[1,]    7   10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[2,]    8   11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[3,]    9   12</a:t>
            </a:r>
          </a:p>
          <a:p>
            <a:pPr marL="800100" lvl="1" indent="-342900">
              <a:lnSpc>
                <a:spcPts val="16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#################</a:t>
            </a:r>
            <a:endParaRPr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239"/>
          <p:cNvGrpSpPr/>
          <p:nvPr/>
        </p:nvGrpSpPr>
        <p:grpSpPr>
          <a:xfrm>
            <a:off x="6566311" y="2263967"/>
            <a:ext cx="1506151" cy="1307909"/>
            <a:chOff x="5786446" y="3392598"/>
            <a:chExt cx="1506151" cy="130790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41" name="정육면체 240"/>
            <p:cNvSpPr/>
            <p:nvPr/>
          </p:nvSpPr>
          <p:spPr bwMode="auto">
            <a:xfrm>
              <a:off x="5786446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2" name="정육면체 241"/>
            <p:cNvSpPr/>
            <p:nvPr/>
          </p:nvSpPr>
          <p:spPr bwMode="auto">
            <a:xfrm>
              <a:off x="6065363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3" name="정육면체 242"/>
            <p:cNvSpPr/>
            <p:nvPr/>
          </p:nvSpPr>
          <p:spPr bwMode="auto">
            <a:xfrm>
              <a:off x="6344279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4" name="정육면체 243"/>
            <p:cNvSpPr/>
            <p:nvPr/>
          </p:nvSpPr>
          <p:spPr bwMode="auto">
            <a:xfrm>
              <a:off x="6623197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5" name="정육면체 244"/>
            <p:cNvSpPr/>
            <p:nvPr/>
          </p:nvSpPr>
          <p:spPr bwMode="auto">
            <a:xfrm>
              <a:off x="6902114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6" name="정육면체 245"/>
            <p:cNvSpPr/>
            <p:nvPr/>
          </p:nvSpPr>
          <p:spPr bwMode="auto">
            <a:xfrm>
              <a:off x="5786446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7" name="정육면체 246"/>
            <p:cNvSpPr/>
            <p:nvPr/>
          </p:nvSpPr>
          <p:spPr bwMode="auto">
            <a:xfrm>
              <a:off x="6065363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8" name="정육면체 247"/>
            <p:cNvSpPr/>
            <p:nvPr/>
          </p:nvSpPr>
          <p:spPr bwMode="auto">
            <a:xfrm>
              <a:off x="6344279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49" name="정육면체 248"/>
            <p:cNvSpPr/>
            <p:nvPr/>
          </p:nvSpPr>
          <p:spPr bwMode="auto">
            <a:xfrm>
              <a:off x="6623197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0" name="정육면체 249"/>
            <p:cNvSpPr/>
            <p:nvPr/>
          </p:nvSpPr>
          <p:spPr bwMode="auto">
            <a:xfrm>
              <a:off x="6902114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1" name="정육면체 250"/>
            <p:cNvSpPr/>
            <p:nvPr/>
          </p:nvSpPr>
          <p:spPr bwMode="auto">
            <a:xfrm>
              <a:off x="5786446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2" name="정육면체 251"/>
            <p:cNvSpPr/>
            <p:nvPr/>
          </p:nvSpPr>
          <p:spPr bwMode="auto">
            <a:xfrm>
              <a:off x="6065363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3" name="정육면체 252"/>
            <p:cNvSpPr/>
            <p:nvPr/>
          </p:nvSpPr>
          <p:spPr bwMode="auto">
            <a:xfrm>
              <a:off x="6344279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4" name="정육면체 253"/>
            <p:cNvSpPr/>
            <p:nvPr/>
          </p:nvSpPr>
          <p:spPr bwMode="auto">
            <a:xfrm>
              <a:off x="6623197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5" name="정육면체 254"/>
            <p:cNvSpPr/>
            <p:nvPr/>
          </p:nvSpPr>
          <p:spPr bwMode="auto">
            <a:xfrm>
              <a:off x="6902114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6" name="정육면체 255"/>
            <p:cNvSpPr/>
            <p:nvPr/>
          </p:nvSpPr>
          <p:spPr bwMode="auto">
            <a:xfrm>
              <a:off x="5786446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7" name="정육면체 256"/>
            <p:cNvSpPr/>
            <p:nvPr/>
          </p:nvSpPr>
          <p:spPr bwMode="auto">
            <a:xfrm>
              <a:off x="6065363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8" name="정육면체 257"/>
            <p:cNvSpPr/>
            <p:nvPr/>
          </p:nvSpPr>
          <p:spPr bwMode="auto">
            <a:xfrm>
              <a:off x="6344279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59" name="정육면체 258"/>
            <p:cNvSpPr/>
            <p:nvPr/>
          </p:nvSpPr>
          <p:spPr bwMode="auto">
            <a:xfrm>
              <a:off x="6623197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60" name="정육면체 259"/>
            <p:cNvSpPr/>
            <p:nvPr/>
          </p:nvSpPr>
          <p:spPr bwMode="auto">
            <a:xfrm>
              <a:off x="6902114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935275" y="4392730"/>
              <a:ext cx="117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smtClean="0">
                  <a:solidFill>
                    <a:srgbClr val="000000"/>
                  </a:solidFill>
                </a:rPr>
                <a:t>Matrix</a:t>
              </a:r>
              <a:endParaRPr lang="ko-KR" altLang="en-US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그룹 120"/>
          <p:cNvGrpSpPr/>
          <p:nvPr/>
        </p:nvGrpSpPr>
        <p:grpSpPr>
          <a:xfrm>
            <a:off x="4427984" y="3933056"/>
            <a:ext cx="3211556" cy="2447504"/>
            <a:chOff x="4427984" y="3933056"/>
            <a:chExt cx="3211556" cy="2447504"/>
          </a:xfrm>
        </p:grpSpPr>
        <p:grpSp>
          <p:nvGrpSpPr>
            <p:cNvPr id="4" name="그룹 12"/>
            <p:cNvGrpSpPr/>
            <p:nvPr/>
          </p:nvGrpSpPr>
          <p:grpSpPr>
            <a:xfrm>
              <a:off x="4788024" y="3933056"/>
              <a:ext cx="2851516" cy="2087464"/>
              <a:chOff x="6438912" y="4429132"/>
              <a:chExt cx="1928826" cy="131016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27" name="정육면체 326"/>
              <p:cNvSpPr/>
              <p:nvPr/>
            </p:nvSpPr>
            <p:spPr bwMode="auto">
              <a:xfrm>
                <a:off x="643891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정육면체 327"/>
              <p:cNvSpPr/>
              <p:nvPr/>
            </p:nvSpPr>
            <p:spPr bwMode="auto">
              <a:xfrm>
                <a:off x="679610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정육면체 328"/>
              <p:cNvSpPr/>
              <p:nvPr/>
            </p:nvSpPr>
            <p:spPr bwMode="auto">
              <a:xfrm>
                <a:off x="715329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정육면체 329"/>
              <p:cNvSpPr/>
              <p:nvPr/>
            </p:nvSpPr>
            <p:spPr bwMode="auto">
              <a:xfrm>
                <a:off x="751048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1" name="정육면체 330"/>
              <p:cNvSpPr/>
              <p:nvPr/>
            </p:nvSpPr>
            <p:spPr bwMode="auto">
              <a:xfrm>
                <a:off x="786767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2" name="정육면체 331"/>
              <p:cNvSpPr/>
              <p:nvPr/>
            </p:nvSpPr>
            <p:spPr bwMode="auto">
              <a:xfrm>
                <a:off x="643891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3" name="정육면체 332"/>
              <p:cNvSpPr/>
              <p:nvPr/>
            </p:nvSpPr>
            <p:spPr bwMode="auto">
              <a:xfrm>
                <a:off x="679610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4" name="정육면체 333"/>
              <p:cNvSpPr/>
              <p:nvPr/>
            </p:nvSpPr>
            <p:spPr bwMode="auto">
              <a:xfrm>
                <a:off x="715329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5" name="정육면체 334"/>
              <p:cNvSpPr/>
              <p:nvPr/>
            </p:nvSpPr>
            <p:spPr bwMode="auto">
              <a:xfrm>
                <a:off x="751048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" name="정육면체 335"/>
              <p:cNvSpPr/>
              <p:nvPr/>
            </p:nvSpPr>
            <p:spPr bwMode="auto">
              <a:xfrm>
                <a:off x="786767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7" name="정육면체 336"/>
              <p:cNvSpPr/>
              <p:nvPr/>
            </p:nvSpPr>
            <p:spPr bwMode="auto">
              <a:xfrm>
                <a:off x="643891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" name="정육면체 337"/>
              <p:cNvSpPr/>
              <p:nvPr/>
            </p:nvSpPr>
            <p:spPr bwMode="auto">
              <a:xfrm>
                <a:off x="679610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9" name="정육면체 338"/>
              <p:cNvSpPr/>
              <p:nvPr/>
            </p:nvSpPr>
            <p:spPr bwMode="auto">
              <a:xfrm>
                <a:off x="715329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0" name="정육면체 339"/>
              <p:cNvSpPr/>
              <p:nvPr/>
            </p:nvSpPr>
            <p:spPr bwMode="auto">
              <a:xfrm>
                <a:off x="751048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1" name="정육면체 340"/>
              <p:cNvSpPr/>
              <p:nvPr/>
            </p:nvSpPr>
            <p:spPr bwMode="auto">
              <a:xfrm>
                <a:off x="786767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2" name="정육면체 341"/>
              <p:cNvSpPr/>
              <p:nvPr/>
            </p:nvSpPr>
            <p:spPr bwMode="auto">
              <a:xfrm>
                <a:off x="643891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정육면체 342"/>
              <p:cNvSpPr/>
              <p:nvPr/>
            </p:nvSpPr>
            <p:spPr bwMode="auto">
              <a:xfrm>
                <a:off x="679610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4" name="정육면체 343"/>
              <p:cNvSpPr/>
              <p:nvPr/>
            </p:nvSpPr>
            <p:spPr bwMode="auto">
              <a:xfrm>
                <a:off x="715329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5" name="정육면체 31"/>
              <p:cNvSpPr/>
              <p:nvPr/>
            </p:nvSpPr>
            <p:spPr bwMode="auto">
              <a:xfrm>
                <a:off x="751048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정육면체 32"/>
              <p:cNvSpPr/>
              <p:nvPr/>
            </p:nvSpPr>
            <p:spPr bwMode="auto">
              <a:xfrm>
                <a:off x="786767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그룹 33"/>
            <p:cNvGrpSpPr/>
            <p:nvPr/>
          </p:nvGrpSpPr>
          <p:grpSpPr>
            <a:xfrm>
              <a:off x="4672812" y="4046877"/>
              <a:ext cx="2851516" cy="2087464"/>
              <a:chOff x="6438912" y="4429132"/>
              <a:chExt cx="1928826" cy="131016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7" name="정육면체 306"/>
              <p:cNvSpPr/>
              <p:nvPr/>
            </p:nvSpPr>
            <p:spPr bwMode="auto">
              <a:xfrm>
                <a:off x="643891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" name="정육면체 307"/>
              <p:cNvSpPr/>
              <p:nvPr/>
            </p:nvSpPr>
            <p:spPr bwMode="auto">
              <a:xfrm>
                <a:off x="679610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" name="정육면체 308"/>
              <p:cNvSpPr/>
              <p:nvPr/>
            </p:nvSpPr>
            <p:spPr bwMode="auto">
              <a:xfrm>
                <a:off x="715329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" name="정육면체 309"/>
              <p:cNvSpPr/>
              <p:nvPr/>
            </p:nvSpPr>
            <p:spPr bwMode="auto">
              <a:xfrm>
                <a:off x="751048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1" name="정육면체 310"/>
              <p:cNvSpPr/>
              <p:nvPr/>
            </p:nvSpPr>
            <p:spPr bwMode="auto">
              <a:xfrm>
                <a:off x="786767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" name="정육면체 311"/>
              <p:cNvSpPr/>
              <p:nvPr/>
            </p:nvSpPr>
            <p:spPr bwMode="auto">
              <a:xfrm>
                <a:off x="643891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3" name="정육면체 312"/>
              <p:cNvSpPr/>
              <p:nvPr/>
            </p:nvSpPr>
            <p:spPr bwMode="auto">
              <a:xfrm>
                <a:off x="679610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4" name="정육면체 313"/>
              <p:cNvSpPr/>
              <p:nvPr/>
            </p:nvSpPr>
            <p:spPr bwMode="auto">
              <a:xfrm>
                <a:off x="715329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정육면체 314"/>
              <p:cNvSpPr/>
              <p:nvPr/>
            </p:nvSpPr>
            <p:spPr bwMode="auto">
              <a:xfrm>
                <a:off x="751048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6" name="정육면체 315"/>
              <p:cNvSpPr/>
              <p:nvPr/>
            </p:nvSpPr>
            <p:spPr bwMode="auto">
              <a:xfrm>
                <a:off x="786767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" name="정육면체 316"/>
              <p:cNvSpPr/>
              <p:nvPr/>
            </p:nvSpPr>
            <p:spPr bwMode="auto">
              <a:xfrm>
                <a:off x="643891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8" name="정육면체 317"/>
              <p:cNvSpPr/>
              <p:nvPr/>
            </p:nvSpPr>
            <p:spPr bwMode="auto">
              <a:xfrm>
                <a:off x="679610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9" name="정육면체 318"/>
              <p:cNvSpPr/>
              <p:nvPr/>
            </p:nvSpPr>
            <p:spPr bwMode="auto">
              <a:xfrm>
                <a:off x="715329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0" name="정육면체 319"/>
              <p:cNvSpPr/>
              <p:nvPr/>
            </p:nvSpPr>
            <p:spPr bwMode="auto">
              <a:xfrm>
                <a:off x="751048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1" name="정육면체 320"/>
              <p:cNvSpPr/>
              <p:nvPr/>
            </p:nvSpPr>
            <p:spPr bwMode="auto">
              <a:xfrm>
                <a:off x="786767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정육면체 321"/>
              <p:cNvSpPr/>
              <p:nvPr/>
            </p:nvSpPr>
            <p:spPr bwMode="auto">
              <a:xfrm>
                <a:off x="643891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정육면체 322"/>
              <p:cNvSpPr/>
              <p:nvPr/>
            </p:nvSpPr>
            <p:spPr bwMode="auto">
              <a:xfrm>
                <a:off x="679610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4" name="정육면체 323"/>
              <p:cNvSpPr/>
              <p:nvPr/>
            </p:nvSpPr>
            <p:spPr bwMode="auto">
              <a:xfrm>
                <a:off x="715329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정육면체 324"/>
              <p:cNvSpPr/>
              <p:nvPr/>
            </p:nvSpPr>
            <p:spPr bwMode="auto">
              <a:xfrm>
                <a:off x="751048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정육면체 325"/>
              <p:cNvSpPr/>
              <p:nvPr/>
            </p:nvSpPr>
            <p:spPr bwMode="auto">
              <a:xfrm>
                <a:off x="786767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" name="그룹 54"/>
            <p:cNvGrpSpPr/>
            <p:nvPr/>
          </p:nvGrpSpPr>
          <p:grpSpPr>
            <a:xfrm>
              <a:off x="4562399" y="4160698"/>
              <a:ext cx="2851516" cy="2087464"/>
              <a:chOff x="6438912" y="4429132"/>
              <a:chExt cx="1928826" cy="131016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7" name="정육면체 286"/>
              <p:cNvSpPr/>
              <p:nvPr/>
            </p:nvSpPr>
            <p:spPr bwMode="auto">
              <a:xfrm>
                <a:off x="643891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" name="정육면체 287"/>
              <p:cNvSpPr/>
              <p:nvPr/>
            </p:nvSpPr>
            <p:spPr bwMode="auto">
              <a:xfrm>
                <a:off x="679610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" name="정육면체 288"/>
              <p:cNvSpPr/>
              <p:nvPr/>
            </p:nvSpPr>
            <p:spPr bwMode="auto">
              <a:xfrm>
                <a:off x="715329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0" name="정육면체 289"/>
              <p:cNvSpPr/>
              <p:nvPr/>
            </p:nvSpPr>
            <p:spPr bwMode="auto">
              <a:xfrm>
                <a:off x="751048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1" name="정육면체 290"/>
              <p:cNvSpPr/>
              <p:nvPr/>
            </p:nvSpPr>
            <p:spPr bwMode="auto">
              <a:xfrm>
                <a:off x="786767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2" name="정육면체 291"/>
              <p:cNvSpPr/>
              <p:nvPr/>
            </p:nvSpPr>
            <p:spPr bwMode="auto">
              <a:xfrm>
                <a:off x="643891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3" name="정육면체 292"/>
              <p:cNvSpPr/>
              <p:nvPr/>
            </p:nvSpPr>
            <p:spPr bwMode="auto">
              <a:xfrm>
                <a:off x="679610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4" name="정육면체 293"/>
              <p:cNvSpPr/>
              <p:nvPr/>
            </p:nvSpPr>
            <p:spPr bwMode="auto">
              <a:xfrm>
                <a:off x="715329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정육면체 294"/>
              <p:cNvSpPr/>
              <p:nvPr/>
            </p:nvSpPr>
            <p:spPr bwMode="auto">
              <a:xfrm>
                <a:off x="751048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정육면체 295"/>
              <p:cNvSpPr/>
              <p:nvPr/>
            </p:nvSpPr>
            <p:spPr bwMode="auto">
              <a:xfrm>
                <a:off x="786767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" name="정육면체 296"/>
              <p:cNvSpPr/>
              <p:nvPr/>
            </p:nvSpPr>
            <p:spPr bwMode="auto">
              <a:xfrm>
                <a:off x="643891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" name="정육면체 297"/>
              <p:cNvSpPr/>
              <p:nvPr/>
            </p:nvSpPr>
            <p:spPr bwMode="auto">
              <a:xfrm>
                <a:off x="679610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9" name="정육면체 298"/>
              <p:cNvSpPr/>
              <p:nvPr/>
            </p:nvSpPr>
            <p:spPr bwMode="auto">
              <a:xfrm>
                <a:off x="715329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0" name="정육면체 299"/>
              <p:cNvSpPr/>
              <p:nvPr/>
            </p:nvSpPr>
            <p:spPr bwMode="auto">
              <a:xfrm>
                <a:off x="751048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1" name="정육면체 300"/>
              <p:cNvSpPr/>
              <p:nvPr/>
            </p:nvSpPr>
            <p:spPr bwMode="auto">
              <a:xfrm>
                <a:off x="786767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2" name="정육면체 301"/>
              <p:cNvSpPr/>
              <p:nvPr/>
            </p:nvSpPr>
            <p:spPr bwMode="auto">
              <a:xfrm>
                <a:off x="643891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3" name="정육면체 302"/>
              <p:cNvSpPr/>
              <p:nvPr/>
            </p:nvSpPr>
            <p:spPr bwMode="auto">
              <a:xfrm>
                <a:off x="679610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4" name="정육면체 303"/>
              <p:cNvSpPr/>
              <p:nvPr/>
            </p:nvSpPr>
            <p:spPr bwMode="auto">
              <a:xfrm>
                <a:off x="715329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5" name="정육면체 304"/>
              <p:cNvSpPr/>
              <p:nvPr/>
            </p:nvSpPr>
            <p:spPr bwMode="auto">
              <a:xfrm>
                <a:off x="751048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6" name="정육면체 305"/>
              <p:cNvSpPr/>
              <p:nvPr/>
            </p:nvSpPr>
            <p:spPr bwMode="auto">
              <a:xfrm>
                <a:off x="786767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" name="정육면체 265"/>
            <p:cNvSpPr/>
            <p:nvPr/>
          </p:nvSpPr>
          <p:spPr bwMode="auto">
            <a:xfrm>
              <a:off x="4427984" y="5697637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1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67" name="정육면체 266"/>
            <p:cNvSpPr/>
            <p:nvPr/>
          </p:nvSpPr>
          <p:spPr bwMode="auto">
            <a:xfrm>
              <a:off x="4975244" y="5697637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2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68" name="정육면체 267"/>
            <p:cNvSpPr/>
            <p:nvPr/>
          </p:nvSpPr>
          <p:spPr bwMode="auto">
            <a:xfrm>
              <a:off x="5503305" y="5697637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3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69" name="정육면체 268"/>
            <p:cNvSpPr/>
            <p:nvPr/>
          </p:nvSpPr>
          <p:spPr bwMode="auto">
            <a:xfrm>
              <a:off x="6031363" y="5697637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4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0" name="정육면체 269"/>
            <p:cNvSpPr/>
            <p:nvPr/>
          </p:nvSpPr>
          <p:spPr bwMode="auto">
            <a:xfrm>
              <a:off x="6559421" y="5697637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5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1" name="정육면체 270"/>
            <p:cNvSpPr/>
            <p:nvPr/>
          </p:nvSpPr>
          <p:spPr bwMode="auto">
            <a:xfrm>
              <a:off x="4427984" y="5223008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FFFF"/>
                  </a:solidFill>
                </a:rPr>
                <a:t>1</a:t>
              </a:r>
              <a:endParaRPr lang="ko-KR" alt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72" name="정육면체 271"/>
            <p:cNvSpPr/>
            <p:nvPr/>
          </p:nvSpPr>
          <p:spPr bwMode="auto">
            <a:xfrm>
              <a:off x="4975244" y="5223008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2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3" name="정육면체 272"/>
            <p:cNvSpPr/>
            <p:nvPr/>
          </p:nvSpPr>
          <p:spPr bwMode="auto">
            <a:xfrm>
              <a:off x="5503305" y="5223008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3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4" name="정육면체 273"/>
            <p:cNvSpPr/>
            <p:nvPr/>
          </p:nvSpPr>
          <p:spPr bwMode="auto">
            <a:xfrm>
              <a:off x="6031363" y="5223008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4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5" name="정육면체 274"/>
            <p:cNvSpPr/>
            <p:nvPr/>
          </p:nvSpPr>
          <p:spPr bwMode="auto">
            <a:xfrm>
              <a:off x="6559421" y="5223008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5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6" name="정육면체 275"/>
            <p:cNvSpPr/>
            <p:nvPr/>
          </p:nvSpPr>
          <p:spPr bwMode="auto">
            <a:xfrm>
              <a:off x="4427984" y="4767724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FFFF"/>
                  </a:solidFill>
                </a:rPr>
                <a:t>1</a:t>
              </a:r>
              <a:endParaRPr lang="ko-KR" altLang="en-US" sz="1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77" name="정육면체 276"/>
            <p:cNvSpPr/>
            <p:nvPr/>
          </p:nvSpPr>
          <p:spPr bwMode="auto">
            <a:xfrm>
              <a:off x="4975244" y="4767724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2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8" name="정육면체 277"/>
            <p:cNvSpPr/>
            <p:nvPr/>
          </p:nvSpPr>
          <p:spPr bwMode="auto">
            <a:xfrm>
              <a:off x="5503305" y="4767724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3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79" name="정육면체 278"/>
            <p:cNvSpPr/>
            <p:nvPr/>
          </p:nvSpPr>
          <p:spPr bwMode="auto">
            <a:xfrm>
              <a:off x="6031363" y="4767724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4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80" name="정육면체 279"/>
            <p:cNvSpPr/>
            <p:nvPr/>
          </p:nvSpPr>
          <p:spPr bwMode="auto">
            <a:xfrm>
              <a:off x="6559421" y="4767724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5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81" name="정육면체 280"/>
            <p:cNvSpPr/>
            <p:nvPr/>
          </p:nvSpPr>
          <p:spPr bwMode="auto">
            <a:xfrm>
              <a:off x="4427984" y="4293096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1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82" name="정육면체 281"/>
            <p:cNvSpPr/>
            <p:nvPr/>
          </p:nvSpPr>
          <p:spPr bwMode="auto">
            <a:xfrm>
              <a:off x="4975244" y="4293096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2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83" name="정육면체 282"/>
            <p:cNvSpPr/>
            <p:nvPr/>
          </p:nvSpPr>
          <p:spPr bwMode="auto">
            <a:xfrm>
              <a:off x="5503305" y="4293096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3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84" name="정육면체 283"/>
            <p:cNvSpPr/>
            <p:nvPr/>
          </p:nvSpPr>
          <p:spPr bwMode="auto">
            <a:xfrm>
              <a:off x="6031363" y="4293096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4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  <p:sp>
          <p:nvSpPr>
            <p:cNvPr id="285" name="정육면체 284"/>
            <p:cNvSpPr/>
            <p:nvPr/>
          </p:nvSpPr>
          <p:spPr bwMode="auto">
            <a:xfrm>
              <a:off x="6559421" y="4293096"/>
              <a:ext cx="739282" cy="682923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smtClean="0">
                  <a:solidFill>
                    <a:srgbClr val="FFFFFF"/>
                  </a:solidFill>
                </a:rPr>
                <a:t>5</a:t>
              </a:r>
              <a:endParaRPr lang="ko-KR" altLang="en-US" sz="1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5344063" y="6433590"/>
            <a:ext cx="1100145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Array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grpSp>
        <p:nvGrpSpPr>
          <p:cNvPr id="9" name="그룹 346"/>
          <p:cNvGrpSpPr/>
          <p:nvPr/>
        </p:nvGrpSpPr>
        <p:grpSpPr>
          <a:xfrm>
            <a:off x="6572264" y="1643050"/>
            <a:ext cx="1440666" cy="593529"/>
            <a:chOff x="5780493" y="1963839"/>
            <a:chExt cx="1440666" cy="59352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8" name="정육면체 347"/>
            <p:cNvSpPr/>
            <p:nvPr/>
          </p:nvSpPr>
          <p:spPr bwMode="auto">
            <a:xfrm>
              <a:off x="578049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349" name="정육면체 348"/>
            <p:cNvSpPr/>
            <p:nvPr/>
          </p:nvSpPr>
          <p:spPr bwMode="auto">
            <a:xfrm>
              <a:off x="604728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350" name="정육면체 349"/>
            <p:cNvSpPr/>
            <p:nvPr/>
          </p:nvSpPr>
          <p:spPr bwMode="auto">
            <a:xfrm>
              <a:off x="631407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351" name="정육면체 350"/>
            <p:cNvSpPr/>
            <p:nvPr/>
          </p:nvSpPr>
          <p:spPr bwMode="auto">
            <a:xfrm>
              <a:off x="658086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352" name="정육면체 351"/>
            <p:cNvSpPr/>
            <p:nvPr/>
          </p:nvSpPr>
          <p:spPr bwMode="auto">
            <a:xfrm>
              <a:off x="684765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946520" y="2249591"/>
              <a:ext cx="112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smtClean="0">
                  <a:solidFill>
                    <a:srgbClr val="000000"/>
                  </a:solidFill>
                </a:rPr>
                <a:t>Vector</a:t>
              </a:r>
              <a:endParaRPr lang="ko-KR" altLang="en-US" sz="1400" b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1428736"/>
            <a:ext cx="53285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Frame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 보다 활용범위 넓다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테이블 구조와 유사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서로 다른 데이터 타입을 갖는 컬럼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가장 많이 사용하는 객체 타입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Vector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혼합형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list,  list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vector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생성방법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Vector, Matrix, txt/excel/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endParaRPr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5436096" y="3714752"/>
            <a:ext cx="1506151" cy="1379347"/>
            <a:chOff x="5786446" y="3392598"/>
            <a:chExt cx="1506151" cy="137934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7" name="정육면체 106"/>
            <p:cNvSpPr/>
            <p:nvPr/>
          </p:nvSpPr>
          <p:spPr bwMode="auto">
            <a:xfrm>
              <a:off x="5786446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08" name="정육면체 107"/>
            <p:cNvSpPr/>
            <p:nvPr/>
          </p:nvSpPr>
          <p:spPr bwMode="auto">
            <a:xfrm>
              <a:off x="6065363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09" name="정육면체 108"/>
            <p:cNvSpPr/>
            <p:nvPr/>
          </p:nvSpPr>
          <p:spPr bwMode="auto">
            <a:xfrm>
              <a:off x="6344279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0" name="정육면체 109"/>
            <p:cNvSpPr/>
            <p:nvPr/>
          </p:nvSpPr>
          <p:spPr bwMode="auto">
            <a:xfrm>
              <a:off x="6623197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1" name="정육면체 110"/>
            <p:cNvSpPr/>
            <p:nvPr/>
          </p:nvSpPr>
          <p:spPr bwMode="auto">
            <a:xfrm>
              <a:off x="6902114" y="409902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정육면체 111"/>
            <p:cNvSpPr/>
            <p:nvPr/>
          </p:nvSpPr>
          <p:spPr bwMode="auto">
            <a:xfrm>
              <a:off x="5786446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3" name="정육면체 112"/>
            <p:cNvSpPr/>
            <p:nvPr/>
          </p:nvSpPr>
          <p:spPr bwMode="auto">
            <a:xfrm>
              <a:off x="6065363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4" name="정육면체 113"/>
            <p:cNvSpPr/>
            <p:nvPr/>
          </p:nvSpPr>
          <p:spPr bwMode="auto">
            <a:xfrm>
              <a:off x="6344279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5" name="정육면체 114"/>
            <p:cNvSpPr/>
            <p:nvPr/>
          </p:nvSpPr>
          <p:spPr bwMode="auto">
            <a:xfrm>
              <a:off x="6623197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dirty="0" smtClean="0">
                  <a:solidFill>
                    <a:srgbClr val="FFFFFF"/>
                  </a:solidFill>
                </a:rPr>
                <a:t>4</a:t>
              </a:r>
              <a:endParaRPr lang="ko-KR" altLang="en-US" sz="1200" b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6" name="정육면체 115"/>
            <p:cNvSpPr/>
            <p:nvPr/>
          </p:nvSpPr>
          <p:spPr bwMode="auto">
            <a:xfrm>
              <a:off x="6902114" y="3860305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7" name="정육면체 116"/>
            <p:cNvSpPr/>
            <p:nvPr/>
          </p:nvSpPr>
          <p:spPr bwMode="auto">
            <a:xfrm>
              <a:off x="5786446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8" name="정육면체 117"/>
            <p:cNvSpPr/>
            <p:nvPr/>
          </p:nvSpPr>
          <p:spPr bwMode="auto">
            <a:xfrm>
              <a:off x="6065363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19" name="정육면체 118"/>
            <p:cNvSpPr/>
            <p:nvPr/>
          </p:nvSpPr>
          <p:spPr bwMode="auto">
            <a:xfrm>
              <a:off x="6344279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0" name="정육면체 119"/>
            <p:cNvSpPr/>
            <p:nvPr/>
          </p:nvSpPr>
          <p:spPr bwMode="auto">
            <a:xfrm>
              <a:off x="6623197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1" name="정육면체 120"/>
            <p:cNvSpPr/>
            <p:nvPr/>
          </p:nvSpPr>
          <p:spPr bwMode="auto">
            <a:xfrm>
              <a:off x="6902114" y="3631316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2" name="정육면체 121"/>
            <p:cNvSpPr/>
            <p:nvPr/>
          </p:nvSpPr>
          <p:spPr bwMode="auto">
            <a:xfrm>
              <a:off x="5786446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3" name="정육면체 122"/>
            <p:cNvSpPr/>
            <p:nvPr/>
          </p:nvSpPr>
          <p:spPr bwMode="auto">
            <a:xfrm>
              <a:off x="6065363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4" name="정육면체 123"/>
            <p:cNvSpPr/>
            <p:nvPr/>
          </p:nvSpPr>
          <p:spPr bwMode="auto">
            <a:xfrm>
              <a:off x="6344279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5" name="정육면체 124"/>
            <p:cNvSpPr/>
            <p:nvPr/>
          </p:nvSpPr>
          <p:spPr bwMode="auto">
            <a:xfrm>
              <a:off x="6623197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6" name="정육면체 125"/>
            <p:cNvSpPr/>
            <p:nvPr/>
          </p:nvSpPr>
          <p:spPr bwMode="auto">
            <a:xfrm>
              <a:off x="6902114" y="3392598"/>
              <a:ext cx="390483" cy="343484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00760" y="4464168"/>
              <a:ext cx="117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smtClean="0">
                  <a:solidFill>
                    <a:srgbClr val="000000"/>
                  </a:solidFill>
                </a:rPr>
                <a:t>Matrix</a:t>
              </a:r>
              <a:endParaRPr lang="ko-KR" altLang="en-US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그룹 212"/>
          <p:cNvGrpSpPr/>
          <p:nvPr/>
        </p:nvGrpSpPr>
        <p:grpSpPr>
          <a:xfrm>
            <a:off x="7286644" y="1928802"/>
            <a:ext cx="1571636" cy="1384204"/>
            <a:chOff x="7429520" y="1785926"/>
            <a:chExt cx="1571636" cy="1443824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" name="그룹 12"/>
            <p:cNvGrpSpPr/>
            <p:nvPr/>
          </p:nvGrpSpPr>
          <p:grpSpPr>
            <a:xfrm>
              <a:off x="7586684" y="1785926"/>
              <a:ext cx="1414472" cy="964947"/>
              <a:chOff x="6438912" y="4429132"/>
              <a:chExt cx="1928826" cy="1310168"/>
            </a:xfrm>
            <a:grpFill/>
          </p:grpSpPr>
          <p:sp>
            <p:nvSpPr>
              <p:cNvPr id="193" name="정육면체 192"/>
              <p:cNvSpPr/>
              <p:nvPr/>
            </p:nvSpPr>
            <p:spPr bwMode="auto">
              <a:xfrm>
                <a:off x="643891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정육면체 193"/>
              <p:cNvSpPr/>
              <p:nvPr/>
            </p:nvSpPr>
            <p:spPr bwMode="auto">
              <a:xfrm>
                <a:off x="679610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정육면체 194"/>
              <p:cNvSpPr/>
              <p:nvPr/>
            </p:nvSpPr>
            <p:spPr bwMode="auto">
              <a:xfrm>
                <a:off x="715329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정육면체 195"/>
              <p:cNvSpPr/>
              <p:nvPr/>
            </p:nvSpPr>
            <p:spPr bwMode="auto">
              <a:xfrm>
                <a:off x="751048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정육면체 196"/>
              <p:cNvSpPr/>
              <p:nvPr/>
            </p:nvSpPr>
            <p:spPr bwMode="auto">
              <a:xfrm>
                <a:off x="786767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정육면체 197"/>
              <p:cNvSpPr/>
              <p:nvPr/>
            </p:nvSpPr>
            <p:spPr bwMode="auto">
              <a:xfrm>
                <a:off x="643891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정육면체 198"/>
              <p:cNvSpPr/>
              <p:nvPr/>
            </p:nvSpPr>
            <p:spPr bwMode="auto">
              <a:xfrm>
                <a:off x="679610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정육면체 199"/>
              <p:cNvSpPr/>
              <p:nvPr/>
            </p:nvSpPr>
            <p:spPr bwMode="auto">
              <a:xfrm>
                <a:off x="715329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정육면체 200"/>
              <p:cNvSpPr/>
              <p:nvPr/>
            </p:nvSpPr>
            <p:spPr bwMode="auto">
              <a:xfrm>
                <a:off x="751048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정육면체 201"/>
              <p:cNvSpPr/>
              <p:nvPr/>
            </p:nvSpPr>
            <p:spPr bwMode="auto">
              <a:xfrm>
                <a:off x="786767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정육면체 202"/>
              <p:cNvSpPr/>
              <p:nvPr/>
            </p:nvSpPr>
            <p:spPr bwMode="auto">
              <a:xfrm>
                <a:off x="643891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정육면체 203"/>
              <p:cNvSpPr/>
              <p:nvPr/>
            </p:nvSpPr>
            <p:spPr bwMode="auto">
              <a:xfrm>
                <a:off x="679610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정육면체 204"/>
              <p:cNvSpPr/>
              <p:nvPr/>
            </p:nvSpPr>
            <p:spPr bwMode="auto">
              <a:xfrm>
                <a:off x="715329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정육면체 205"/>
              <p:cNvSpPr/>
              <p:nvPr/>
            </p:nvSpPr>
            <p:spPr bwMode="auto">
              <a:xfrm>
                <a:off x="751048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정육면체 206"/>
              <p:cNvSpPr/>
              <p:nvPr/>
            </p:nvSpPr>
            <p:spPr bwMode="auto">
              <a:xfrm>
                <a:off x="786767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정육면체 207"/>
              <p:cNvSpPr/>
              <p:nvPr/>
            </p:nvSpPr>
            <p:spPr bwMode="auto">
              <a:xfrm>
                <a:off x="643891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정육면체 208"/>
              <p:cNvSpPr/>
              <p:nvPr/>
            </p:nvSpPr>
            <p:spPr bwMode="auto">
              <a:xfrm>
                <a:off x="679610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정육면체 209"/>
              <p:cNvSpPr/>
              <p:nvPr/>
            </p:nvSpPr>
            <p:spPr bwMode="auto">
              <a:xfrm>
                <a:off x="715329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정육면체 31"/>
              <p:cNvSpPr/>
              <p:nvPr/>
            </p:nvSpPr>
            <p:spPr bwMode="auto">
              <a:xfrm>
                <a:off x="751048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정육면체 32"/>
              <p:cNvSpPr/>
              <p:nvPr/>
            </p:nvSpPr>
            <p:spPr bwMode="auto">
              <a:xfrm>
                <a:off x="786767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그룹 33"/>
            <p:cNvGrpSpPr/>
            <p:nvPr/>
          </p:nvGrpSpPr>
          <p:grpSpPr>
            <a:xfrm>
              <a:off x="7534296" y="1838541"/>
              <a:ext cx="1414472" cy="964947"/>
              <a:chOff x="6438912" y="4429132"/>
              <a:chExt cx="1928826" cy="1310168"/>
            </a:xfrm>
            <a:grpFill/>
          </p:grpSpPr>
          <p:sp>
            <p:nvSpPr>
              <p:cNvPr id="173" name="정육면체 172"/>
              <p:cNvSpPr/>
              <p:nvPr/>
            </p:nvSpPr>
            <p:spPr bwMode="auto">
              <a:xfrm>
                <a:off x="643891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정육면체 173"/>
              <p:cNvSpPr/>
              <p:nvPr/>
            </p:nvSpPr>
            <p:spPr bwMode="auto">
              <a:xfrm>
                <a:off x="679610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정육면체 174"/>
              <p:cNvSpPr/>
              <p:nvPr/>
            </p:nvSpPr>
            <p:spPr bwMode="auto">
              <a:xfrm>
                <a:off x="715329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6" name="정육면체 175"/>
              <p:cNvSpPr/>
              <p:nvPr/>
            </p:nvSpPr>
            <p:spPr bwMode="auto">
              <a:xfrm>
                <a:off x="751048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정육면체 176"/>
              <p:cNvSpPr/>
              <p:nvPr/>
            </p:nvSpPr>
            <p:spPr bwMode="auto">
              <a:xfrm>
                <a:off x="786767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정육면체 177"/>
              <p:cNvSpPr/>
              <p:nvPr/>
            </p:nvSpPr>
            <p:spPr bwMode="auto">
              <a:xfrm>
                <a:off x="643891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정육면체 178"/>
              <p:cNvSpPr/>
              <p:nvPr/>
            </p:nvSpPr>
            <p:spPr bwMode="auto">
              <a:xfrm>
                <a:off x="679610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정육면체 179"/>
              <p:cNvSpPr/>
              <p:nvPr/>
            </p:nvSpPr>
            <p:spPr bwMode="auto">
              <a:xfrm>
                <a:off x="715329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정육면체 180"/>
              <p:cNvSpPr/>
              <p:nvPr/>
            </p:nvSpPr>
            <p:spPr bwMode="auto">
              <a:xfrm>
                <a:off x="751048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정육면체 181"/>
              <p:cNvSpPr/>
              <p:nvPr/>
            </p:nvSpPr>
            <p:spPr bwMode="auto">
              <a:xfrm>
                <a:off x="786767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정육면체 182"/>
              <p:cNvSpPr/>
              <p:nvPr/>
            </p:nvSpPr>
            <p:spPr bwMode="auto">
              <a:xfrm>
                <a:off x="643891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정육면체 183"/>
              <p:cNvSpPr/>
              <p:nvPr/>
            </p:nvSpPr>
            <p:spPr bwMode="auto">
              <a:xfrm>
                <a:off x="679610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정육면체 184"/>
              <p:cNvSpPr/>
              <p:nvPr/>
            </p:nvSpPr>
            <p:spPr bwMode="auto">
              <a:xfrm>
                <a:off x="715329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정육면체 185"/>
              <p:cNvSpPr/>
              <p:nvPr/>
            </p:nvSpPr>
            <p:spPr bwMode="auto">
              <a:xfrm>
                <a:off x="751048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정육면체 186"/>
              <p:cNvSpPr/>
              <p:nvPr/>
            </p:nvSpPr>
            <p:spPr bwMode="auto">
              <a:xfrm>
                <a:off x="786767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정육면체 187"/>
              <p:cNvSpPr/>
              <p:nvPr/>
            </p:nvSpPr>
            <p:spPr bwMode="auto">
              <a:xfrm>
                <a:off x="643891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정육면체 188"/>
              <p:cNvSpPr/>
              <p:nvPr/>
            </p:nvSpPr>
            <p:spPr bwMode="auto">
              <a:xfrm>
                <a:off x="679610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0" name="정육면체 189"/>
              <p:cNvSpPr/>
              <p:nvPr/>
            </p:nvSpPr>
            <p:spPr bwMode="auto">
              <a:xfrm>
                <a:off x="715329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정육면체 190"/>
              <p:cNvSpPr/>
              <p:nvPr/>
            </p:nvSpPr>
            <p:spPr bwMode="auto">
              <a:xfrm>
                <a:off x="751048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정육면체 191"/>
              <p:cNvSpPr/>
              <p:nvPr/>
            </p:nvSpPr>
            <p:spPr bwMode="auto">
              <a:xfrm>
                <a:off x="786767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" name="그룹 54"/>
            <p:cNvGrpSpPr/>
            <p:nvPr/>
          </p:nvGrpSpPr>
          <p:grpSpPr>
            <a:xfrm>
              <a:off x="7481908" y="1891155"/>
              <a:ext cx="1414472" cy="964947"/>
              <a:chOff x="6438912" y="4429132"/>
              <a:chExt cx="1928826" cy="1310168"/>
            </a:xfrm>
            <a:grpFill/>
          </p:grpSpPr>
          <p:sp>
            <p:nvSpPr>
              <p:cNvPr id="153" name="정육면체 152"/>
              <p:cNvSpPr/>
              <p:nvPr/>
            </p:nvSpPr>
            <p:spPr bwMode="auto">
              <a:xfrm>
                <a:off x="643891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정육면체 153"/>
              <p:cNvSpPr/>
              <p:nvPr/>
            </p:nvSpPr>
            <p:spPr bwMode="auto">
              <a:xfrm>
                <a:off x="679610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정육면체 154"/>
              <p:cNvSpPr/>
              <p:nvPr/>
            </p:nvSpPr>
            <p:spPr bwMode="auto">
              <a:xfrm>
                <a:off x="715329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정육면체 155"/>
              <p:cNvSpPr/>
              <p:nvPr/>
            </p:nvSpPr>
            <p:spPr bwMode="auto">
              <a:xfrm>
                <a:off x="751048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정육면체 156"/>
              <p:cNvSpPr/>
              <p:nvPr/>
            </p:nvSpPr>
            <p:spPr bwMode="auto">
              <a:xfrm>
                <a:off x="7867672" y="531067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정육면체 157"/>
              <p:cNvSpPr/>
              <p:nvPr/>
            </p:nvSpPr>
            <p:spPr bwMode="auto">
              <a:xfrm>
                <a:off x="643891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정육면체 158"/>
              <p:cNvSpPr/>
              <p:nvPr/>
            </p:nvSpPr>
            <p:spPr bwMode="auto">
              <a:xfrm>
                <a:off x="679610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정육면체 159"/>
              <p:cNvSpPr/>
              <p:nvPr/>
            </p:nvSpPr>
            <p:spPr bwMode="auto">
              <a:xfrm>
                <a:off x="715329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정육면체 160"/>
              <p:cNvSpPr/>
              <p:nvPr/>
            </p:nvSpPr>
            <p:spPr bwMode="auto">
              <a:xfrm>
                <a:off x="751048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정육면체 161"/>
              <p:cNvSpPr/>
              <p:nvPr/>
            </p:nvSpPr>
            <p:spPr bwMode="auto">
              <a:xfrm>
                <a:off x="7867672" y="5012778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정육면체 162"/>
              <p:cNvSpPr/>
              <p:nvPr/>
            </p:nvSpPr>
            <p:spPr bwMode="auto">
              <a:xfrm>
                <a:off x="643891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정육면체 163"/>
              <p:cNvSpPr/>
              <p:nvPr/>
            </p:nvSpPr>
            <p:spPr bwMode="auto">
              <a:xfrm>
                <a:off x="679610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정육면체 164"/>
              <p:cNvSpPr/>
              <p:nvPr/>
            </p:nvSpPr>
            <p:spPr bwMode="auto">
              <a:xfrm>
                <a:off x="715329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정육면체 165"/>
              <p:cNvSpPr/>
              <p:nvPr/>
            </p:nvSpPr>
            <p:spPr bwMode="auto">
              <a:xfrm>
                <a:off x="751048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정육면체 166"/>
              <p:cNvSpPr/>
              <p:nvPr/>
            </p:nvSpPr>
            <p:spPr bwMode="auto">
              <a:xfrm>
                <a:off x="7867672" y="4727026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8" name="정육면체 167"/>
              <p:cNvSpPr/>
              <p:nvPr/>
            </p:nvSpPr>
            <p:spPr bwMode="auto">
              <a:xfrm>
                <a:off x="643891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정육면체 168"/>
              <p:cNvSpPr/>
              <p:nvPr/>
            </p:nvSpPr>
            <p:spPr bwMode="auto">
              <a:xfrm>
                <a:off x="679610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정육면체 169"/>
              <p:cNvSpPr/>
              <p:nvPr/>
            </p:nvSpPr>
            <p:spPr bwMode="auto">
              <a:xfrm>
                <a:off x="715329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정육면체 170"/>
              <p:cNvSpPr/>
              <p:nvPr/>
            </p:nvSpPr>
            <p:spPr bwMode="auto">
              <a:xfrm>
                <a:off x="751048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정육면체 171"/>
              <p:cNvSpPr/>
              <p:nvPr/>
            </p:nvSpPr>
            <p:spPr bwMode="auto">
              <a:xfrm>
                <a:off x="7867672" y="4429132"/>
                <a:ext cx="500066" cy="428628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b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정육면체 131"/>
            <p:cNvSpPr/>
            <p:nvPr/>
          </p:nvSpPr>
          <p:spPr bwMode="auto">
            <a:xfrm>
              <a:off x="7429520" y="260197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1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3" name="정육면체 132"/>
            <p:cNvSpPr/>
            <p:nvPr/>
          </p:nvSpPr>
          <p:spPr bwMode="auto">
            <a:xfrm>
              <a:off x="7691459" y="260197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2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4" name="정육면체 133"/>
            <p:cNvSpPr/>
            <p:nvPr/>
          </p:nvSpPr>
          <p:spPr bwMode="auto">
            <a:xfrm>
              <a:off x="7953399" y="260197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3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5" name="정육면체 134"/>
            <p:cNvSpPr/>
            <p:nvPr/>
          </p:nvSpPr>
          <p:spPr bwMode="auto">
            <a:xfrm>
              <a:off x="8215338" y="260197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4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6" name="정육면체 135"/>
            <p:cNvSpPr/>
            <p:nvPr/>
          </p:nvSpPr>
          <p:spPr bwMode="auto">
            <a:xfrm>
              <a:off x="8477277" y="260197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5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7" name="정육면체 136"/>
            <p:cNvSpPr/>
            <p:nvPr/>
          </p:nvSpPr>
          <p:spPr bwMode="auto">
            <a:xfrm>
              <a:off x="7429520" y="2382571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1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8" name="정육면체 137"/>
            <p:cNvSpPr/>
            <p:nvPr/>
          </p:nvSpPr>
          <p:spPr bwMode="auto">
            <a:xfrm>
              <a:off x="7691459" y="2382571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2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39" name="정육면체 138"/>
            <p:cNvSpPr/>
            <p:nvPr/>
          </p:nvSpPr>
          <p:spPr bwMode="auto">
            <a:xfrm>
              <a:off x="7953399" y="2382571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3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0" name="정육면체 139"/>
            <p:cNvSpPr/>
            <p:nvPr/>
          </p:nvSpPr>
          <p:spPr bwMode="auto">
            <a:xfrm>
              <a:off x="8215338" y="2382571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4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1" name="정육면체 140"/>
            <p:cNvSpPr/>
            <p:nvPr/>
          </p:nvSpPr>
          <p:spPr bwMode="auto">
            <a:xfrm>
              <a:off x="8477277" y="2382571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5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2" name="정육면체 141"/>
            <p:cNvSpPr/>
            <p:nvPr/>
          </p:nvSpPr>
          <p:spPr bwMode="auto">
            <a:xfrm>
              <a:off x="7429520" y="2172113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1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3" name="정육면체 142"/>
            <p:cNvSpPr/>
            <p:nvPr/>
          </p:nvSpPr>
          <p:spPr bwMode="auto">
            <a:xfrm>
              <a:off x="7691459" y="2172113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2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4" name="정육면체 143"/>
            <p:cNvSpPr/>
            <p:nvPr/>
          </p:nvSpPr>
          <p:spPr bwMode="auto">
            <a:xfrm>
              <a:off x="7953399" y="2172113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3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5" name="정육면체 144"/>
            <p:cNvSpPr/>
            <p:nvPr/>
          </p:nvSpPr>
          <p:spPr bwMode="auto">
            <a:xfrm>
              <a:off x="8215338" y="2172113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4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6" name="정육면체 145"/>
            <p:cNvSpPr/>
            <p:nvPr/>
          </p:nvSpPr>
          <p:spPr bwMode="auto">
            <a:xfrm>
              <a:off x="8477277" y="2172113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5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7" name="정육면체 146"/>
            <p:cNvSpPr/>
            <p:nvPr/>
          </p:nvSpPr>
          <p:spPr bwMode="auto">
            <a:xfrm>
              <a:off x="7429520" y="195271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1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8" name="정육면체 147"/>
            <p:cNvSpPr/>
            <p:nvPr/>
          </p:nvSpPr>
          <p:spPr bwMode="auto">
            <a:xfrm>
              <a:off x="7691459" y="195271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2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49" name="정육면체 148"/>
            <p:cNvSpPr/>
            <p:nvPr/>
          </p:nvSpPr>
          <p:spPr bwMode="auto">
            <a:xfrm>
              <a:off x="7953399" y="195271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3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50" name="정육면체 149"/>
            <p:cNvSpPr/>
            <p:nvPr/>
          </p:nvSpPr>
          <p:spPr bwMode="auto">
            <a:xfrm>
              <a:off x="8215338" y="195271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4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51" name="정육면체 150"/>
            <p:cNvSpPr/>
            <p:nvPr/>
          </p:nvSpPr>
          <p:spPr bwMode="auto">
            <a:xfrm>
              <a:off x="8477277" y="1952712"/>
              <a:ext cx="366715" cy="315687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b="0" smtClean="0">
                  <a:solidFill>
                    <a:srgbClr val="FFFFFF"/>
                  </a:solidFill>
                </a:rPr>
                <a:t>5</a:t>
              </a:r>
              <a:endParaRPr lang="ko-KR" altLang="en-US" sz="1400" b="0" smtClean="0">
                <a:solidFill>
                  <a:srgbClr val="FFFFFF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586684" y="2908717"/>
              <a:ext cx="1100145" cy="321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smtClean="0">
                  <a:solidFill>
                    <a:srgbClr val="000000"/>
                  </a:solidFill>
                </a:rPr>
                <a:t>Array</a:t>
              </a:r>
              <a:endParaRPr lang="ko-KR" altLang="en-US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그룹 216"/>
          <p:cNvGrpSpPr/>
          <p:nvPr/>
        </p:nvGrpSpPr>
        <p:grpSpPr>
          <a:xfrm>
            <a:off x="5572132" y="2463905"/>
            <a:ext cx="1440666" cy="723426"/>
            <a:chOff x="5780493" y="1963839"/>
            <a:chExt cx="1440666" cy="7234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0" name="정육면체 99"/>
            <p:cNvSpPr/>
            <p:nvPr/>
          </p:nvSpPr>
          <p:spPr bwMode="auto">
            <a:xfrm>
              <a:off x="578049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1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01" name="정육면체 100"/>
            <p:cNvSpPr/>
            <p:nvPr/>
          </p:nvSpPr>
          <p:spPr bwMode="auto">
            <a:xfrm>
              <a:off x="604728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2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정육면체 101"/>
            <p:cNvSpPr/>
            <p:nvPr/>
          </p:nvSpPr>
          <p:spPr bwMode="auto">
            <a:xfrm>
              <a:off x="631407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3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03" name="정육면체 102"/>
            <p:cNvSpPr/>
            <p:nvPr/>
          </p:nvSpPr>
          <p:spPr bwMode="auto">
            <a:xfrm>
              <a:off x="658086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4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104" name="정육면체 103"/>
            <p:cNvSpPr/>
            <p:nvPr/>
          </p:nvSpPr>
          <p:spPr bwMode="auto">
            <a:xfrm>
              <a:off x="6847653" y="1963839"/>
              <a:ext cx="373506" cy="305556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200" b="0" smtClean="0">
                  <a:solidFill>
                    <a:srgbClr val="FFFFFF"/>
                  </a:solidFill>
                </a:rPr>
                <a:t>5</a:t>
              </a:r>
              <a:endParaRPr lang="ko-KR" altLang="en-US" sz="1200" b="0" smtClean="0">
                <a:solidFill>
                  <a:srgbClr val="FFFFFF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946520" y="2379488"/>
              <a:ext cx="112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smtClean="0">
                  <a:solidFill>
                    <a:srgbClr val="000000"/>
                  </a:solidFill>
                </a:rPr>
                <a:t>Vector</a:t>
              </a:r>
              <a:endParaRPr lang="ko-KR" altLang="en-US" sz="1400" b="0">
                <a:solidFill>
                  <a:srgbClr val="000000"/>
                </a:solidFill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7332282" y="5065439"/>
            <a:ext cx="120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smtClean="0">
                <a:solidFill>
                  <a:sysClr val="windowText" lastClr="000000"/>
                </a:solidFill>
              </a:rPr>
              <a:t>Data Frame</a:t>
            </a:r>
            <a:endParaRPr lang="ko-KR" altLang="en-US" sz="1400" b="0">
              <a:solidFill>
                <a:sysClr val="windowText" lastClr="000000"/>
              </a:solidFill>
            </a:endParaRPr>
          </a:p>
        </p:txBody>
      </p:sp>
      <p:grpSp>
        <p:nvGrpSpPr>
          <p:cNvPr id="10" name="그룹 218"/>
          <p:cNvGrpSpPr/>
          <p:nvPr/>
        </p:nvGrpSpPr>
        <p:grpSpPr>
          <a:xfrm>
            <a:off x="7092280" y="3573016"/>
            <a:ext cx="1907704" cy="1368152"/>
            <a:chOff x="3779912" y="2492896"/>
            <a:chExt cx="3043538" cy="2087464"/>
          </a:xfrm>
        </p:grpSpPr>
        <p:grpSp>
          <p:nvGrpSpPr>
            <p:cNvPr id="11" name="그룹 300"/>
            <p:cNvGrpSpPr/>
            <p:nvPr/>
          </p:nvGrpSpPr>
          <p:grpSpPr>
            <a:xfrm>
              <a:off x="3779912" y="2492896"/>
              <a:ext cx="739282" cy="2087464"/>
              <a:chOff x="3779912" y="2492896"/>
              <a:chExt cx="739282" cy="2087464"/>
            </a:xfrm>
          </p:grpSpPr>
          <p:sp>
            <p:nvSpPr>
              <p:cNvPr id="241" name="정육면체 240"/>
              <p:cNvSpPr/>
              <p:nvPr/>
            </p:nvSpPr>
            <p:spPr bwMode="auto">
              <a:xfrm>
                <a:off x="3779912" y="3897437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정육면체 241"/>
              <p:cNvSpPr/>
              <p:nvPr/>
            </p:nvSpPr>
            <p:spPr bwMode="auto">
              <a:xfrm>
                <a:off x="3779912" y="3422808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정육면체 242"/>
              <p:cNvSpPr/>
              <p:nvPr/>
            </p:nvSpPr>
            <p:spPr bwMode="auto">
              <a:xfrm>
                <a:off x="3779912" y="2967524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정육면체 243"/>
              <p:cNvSpPr/>
              <p:nvPr/>
            </p:nvSpPr>
            <p:spPr bwMode="auto">
              <a:xfrm>
                <a:off x="3779912" y="2492896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1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" name="그룹 299"/>
            <p:cNvGrpSpPr/>
            <p:nvPr/>
          </p:nvGrpSpPr>
          <p:grpSpPr>
            <a:xfrm>
              <a:off x="4355976" y="2492896"/>
              <a:ext cx="739282" cy="2087464"/>
              <a:chOff x="4327172" y="2492896"/>
              <a:chExt cx="739282" cy="2087464"/>
            </a:xfrm>
          </p:grpSpPr>
          <p:sp>
            <p:nvSpPr>
              <p:cNvPr id="237" name="정육면체 236"/>
              <p:cNvSpPr/>
              <p:nvPr/>
            </p:nvSpPr>
            <p:spPr bwMode="auto">
              <a:xfrm>
                <a:off x="4327172" y="3897437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정육면체 237"/>
              <p:cNvSpPr/>
              <p:nvPr/>
            </p:nvSpPr>
            <p:spPr bwMode="auto">
              <a:xfrm>
                <a:off x="4327172" y="3422808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정육면체 238"/>
              <p:cNvSpPr/>
              <p:nvPr/>
            </p:nvSpPr>
            <p:spPr bwMode="auto">
              <a:xfrm>
                <a:off x="4327172" y="2967524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정육면체 239"/>
              <p:cNvSpPr/>
              <p:nvPr/>
            </p:nvSpPr>
            <p:spPr bwMode="auto">
              <a:xfrm>
                <a:off x="4327172" y="2492896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2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" name="그룹 301"/>
            <p:cNvGrpSpPr/>
            <p:nvPr/>
          </p:nvGrpSpPr>
          <p:grpSpPr>
            <a:xfrm>
              <a:off x="4932040" y="2492896"/>
              <a:ext cx="739282" cy="2087464"/>
              <a:chOff x="5800938" y="2492896"/>
              <a:chExt cx="739282" cy="2087464"/>
            </a:xfrm>
            <a:solidFill>
              <a:srgbClr val="FFC000"/>
            </a:solidFill>
          </p:grpSpPr>
          <p:sp>
            <p:nvSpPr>
              <p:cNvPr id="233" name="정육면체 232"/>
              <p:cNvSpPr/>
              <p:nvPr/>
            </p:nvSpPr>
            <p:spPr bwMode="auto">
              <a:xfrm>
                <a:off x="5800938" y="3897437"/>
                <a:ext cx="739282" cy="682923"/>
              </a:xfrm>
              <a:prstGeom prst="cube">
                <a:avLst/>
              </a:prstGeom>
              <a:grp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정육면체 233"/>
              <p:cNvSpPr/>
              <p:nvPr/>
            </p:nvSpPr>
            <p:spPr bwMode="auto">
              <a:xfrm>
                <a:off x="5800938" y="3422808"/>
                <a:ext cx="739282" cy="682923"/>
              </a:xfrm>
              <a:prstGeom prst="cube">
                <a:avLst/>
              </a:prstGeom>
              <a:grp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정육면체 234"/>
              <p:cNvSpPr/>
              <p:nvPr/>
            </p:nvSpPr>
            <p:spPr bwMode="auto">
              <a:xfrm>
                <a:off x="5800938" y="2967524"/>
                <a:ext cx="739282" cy="682923"/>
              </a:xfrm>
              <a:prstGeom prst="cube">
                <a:avLst/>
              </a:prstGeom>
              <a:grp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정육면체 235"/>
              <p:cNvSpPr/>
              <p:nvPr/>
            </p:nvSpPr>
            <p:spPr bwMode="auto">
              <a:xfrm>
                <a:off x="5800938" y="2492896"/>
                <a:ext cx="739282" cy="682923"/>
              </a:xfrm>
              <a:prstGeom prst="cube">
                <a:avLst/>
              </a:prstGeom>
              <a:grp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3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그룹 302"/>
            <p:cNvGrpSpPr/>
            <p:nvPr/>
          </p:nvGrpSpPr>
          <p:grpSpPr>
            <a:xfrm>
              <a:off x="5508104" y="2492896"/>
              <a:ext cx="739282" cy="2087464"/>
              <a:chOff x="6588224" y="2492896"/>
              <a:chExt cx="739282" cy="2087464"/>
            </a:xfrm>
          </p:grpSpPr>
          <p:sp>
            <p:nvSpPr>
              <p:cNvPr id="229" name="정육면체 228"/>
              <p:cNvSpPr/>
              <p:nvPr/>
            </p:nvSpPr>
            <p:spPr bwMode="auto">
              <a:xfrm>
                <a:off x="6588224" y="3897437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0" name="정육면체 229"/>
              <p:cNvSpPr/>
              <p:nvPr/>
            </p:nvSpPr>
            <p:spPr bwMode="auto">
              <a:xfrm>
                <a:off x="6588224" y="3422808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1" name="정육면체 230"/>
              <p:cNvSpPr/>
              <p:nvPr/>
            </p:nvSpPr>
            <p:spPr bwMode="auto">
              <a:xfrm>
                <a:off x="6588224" y="2967524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2" name="정육면체 231"/>
              <p:cNvSpPr/>
              <p:nvPr/>
            </p:nvSpPr>
            <p:spPr bwMode="auto">
              <a:xfrm>
                <a:off x="6588224" y="2492896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4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그룹 303"/>
            <p:cNvGrpSpPr/>
            <p:nvPr/>
          </p:nvGrpSpPr>
          <p:grpSpPr>
            <a:xfrm>
              <a:off x="6084168" y="2492896"/>
              <a:ext cx="739282" cy="2087464"/>
              <a:chOff x="7577134" y="2492896"/>
              <a:chExt cx="739282" cy="2087464"/>
            </a:xfrm>
          </p:grpSpPr>
          <p:sp>
            <p:nvSpPr>
              <p:cNvPr id="225" name="정육면체 224"/>
              <p:cNvSpPr/>
              <p:nvPr/>
            </p:nvSpPr>
            <p:spPr bwMode="auto">
              <a:xfrm>
                <a:off x="7577134" y="3897437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정육면체 225"/>
              <p:cNvSpPr/>
              <p:nvPr/>
            </p:nvSpPr>
            <p:spPr bwMode="auto">
              <a:xfrm>
                <a:off x="7577134" y="3422808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7" name="정육면체 226"/>
              <p:cNvSpPr/>
              <p:nvPr/>
            </p:nvSpPr>
            <p:spPr bwMode="auto">
              <a:xfrm>
                <a:off x="7577134" y="2967524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8" name="정육면체 227"/>
              <p:cNvSpPr/>
              <p:nvPr/>
            </p:nvSpPr>
            <p:spPr bwMode="auto">
              <a:xfrm>
                <a:off x="7577134" y="2492896"/>
                <a:ext cx="739282" cy="682923"/>
              </a:xfrm>
              <a:prstGeom prst="cub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smtClean="0">
                    <a:solidFill>
                      <a:srgbClr val="FFFFFF"/>
                    </a:solidFill>
                  </a:rPr>
                  <a:t>5</a:t>
                </a:r>
                <a:endParaRPr lang="ko-KR" altLang="en-US" sz="1400" smtClean="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99592" y="155679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2..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n)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단위로 서로 다른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가능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크기가 동일해야 함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3729806"/>
            <a:ext cx="5832648" cy="1285288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id &lt;- c(“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”, ‘lee”, “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kang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”)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name &lt;- c(“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이순신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강감찬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”)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 &lt;- c(30, 35, 45)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7519" y="3429000"/>
            <a:ext cx="183255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5CB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구성 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0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1606556"/>
            <a:ext cx="53285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132856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Vector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이용 객체 생성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no &lt;- c(1,2,3)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name &lt;- c("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"lee", 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pay &lt;- c(150,250,300)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vemp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(NO=no, Name=name, Pay=pay) #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지정 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vemp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##################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NO Name  Pay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1  1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150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2  2  lee   250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3  3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300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2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유형과 구조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1606556"/>
            <a:ext cx="53285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Frame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132856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matrix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이용 객체 생성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 &lt;- matrix(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c(1,"hong",150,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2, "lee", 250,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3, 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300) ,3 ,by=T)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행우선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리스트 생성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memp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(m)      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memp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X1   X2  X3  &lt;-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컬럼명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1  1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150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2  2  lee 250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3  3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300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################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8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8631</TotalTime>
  <Words>1610</Words>
  <Application>Microsoft Office PowerPoint</Application>
  <PresentationFormat>화면 슬라이드 쇼(4:3)</PresentationFormat>
  <Paragraphs>517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굴림</vt:lpstr>
      <vt:lpstr>궁서체</vt:lpstr>
      <vt:lpstr>맑은 고딕</vt:lpstr>
      <vt:lpstr>Arial</vt:lpstr>
      <vt:lpstr>Wingdings</vt:lpstr>
      <vt:lpstr>예제 프레젠테이션 슬라이드(7)</vt:lpstr>
      <vt:lpstr>1_기본 디자인</vt:lpstr>
      <vt:lpstr>8_디자인 사용자 지정</vt:lpstr>
      <vt:lpstr>2_예제 프레젠테이션 슬라이드(7)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  <vt:lpstr>2. 데이터 유형과 구조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619</cp:revision>
  <cp:lastPrinted>2012-04-23T01:56:26Z</cp:lastPrinted>
  <dcterms:created xsi:type="dcterms:W3CDTF">2011-03-07T07:43:24Z</dcterms:created>
  <dcterms:modified xsi:type="dcterms:W3CDTF">2020-09-22T12:38:29Z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