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744" r:id="rId3"/>
  </p:sldMasterIdLst>
  <p:notesMasterIdLst>
    <p:notesMasterId r:id="rId31"/>
  </p:notesMasterIdLst>
  <p:handoutMasterIdLst>
    <p:handoutMasterId r:id="rId32"/>
  </p:handoutMasterIdLst>
  <p:sldIdLst>
    <p:sldId id="553" r:id="rId4"/>
    <p:sldId id="458" r:id="rId5"/>
    <p:sldId id="605" r:id="rId6"/>
    <p:sldId id="854" r:id="rId7"/>
    <p:sldId id="608" r:id="rId8"/>
    <p:sldId id="607" r:id="rId9"/>
    <p:sldId id="555" r:id="rId10"/>
    <p:sldId id="611" r:id="rId11"/>
    <p:sldId id="557" r:id="rId12"/>
    <p:sldId id="851" r:id="rId13"/>
    <p:sldId id="604" r:id="rId14"/>
    <p:sldId id="852" r:id="rId15"/>
    <p:sldId id="558" r:id="rId16"/>
    <p:sldId id="612" r:id="rId17"/>
    <p:sldId id="559" r:id="rId18"/>
    <p:sldId id="614" r:id="rId19"/>
    <p:sldId id="615" r:id="rId20"/>
    <p:sldId id="853" r:id="rId21"/>
    <p:sldId id="560" r:id="rId22"/>
    <p:sldId id="617" r:id="rId23"/>
    <p:sldId id="622" r:id="rId24"/>
    <p:sldId id="624" r:id="rId25"/>
    <p:sldId id="623" r:id="rId26"/>
    <p:sldId id="626" r:id="rId27"/>
    <p:sldId id="680" r:id="rId28"/>
    <p:sldId id="561" r:id="rId29"/>
    <p:sldId id="751" r:id="rId30"/>
  </p:sldIdLst>
  <p:sldSz cx="9144000" cy="6858000" type="screen4x3"/>
  <p:notesSz cx="6797675" cy="9928225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9B"/>
    <a:srgbClr val="FF9999"/>
    <a:srgbClr val="FF9933"/>
    <a:srgbClr val="FF9900"/>
    <a:srgbClr val="0038A8"/>
    <a:srgbClr val="0E05CB"/>
    <a:srgbClr val="FF6600"/>
    <a:srgbClr val="6F6F6F"/>
    <a:srgbClr val="89B0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68473" autoAdjust="0"/>
  </p:normalViewPr>
  <p:slideViewPr>
    <p:cSldViewPr>
      <p:cViewPr varScale="1">
        <p:scale>
          <a:sx n="52" d="100"/>
          <a:sy n="52" d="100"/>
        </p:scale>
        <p:origin x="175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706" y="-10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9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실수인 경우에도 </a:t>
            </a:r>
            <a:r>
              <a:rPr lang="ko-KR" altLang="en-US" dirty="0" err="1" smtClean="0"/>
              <a:t>이산형</a:t>
            </a:r>
            <a:r>
              <a:rPr lang="ko-KR" altLang="en-US" dirty="0" smtClean="0"/>
              <a:t> 변수가 될 수 있다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정해진 집단에서의 나오는 비율 </a:t>
            </a:r>
            <a:r>
              <a:rPr lang="en-US" altLang="ko-KR" dirty="0" smtClean="0"/>
              <a:t>(A</a:t>
            </a:r>
            <a:r>
              <a:rPr lang="ko-KR" altLang="en-US" dirty="0" smtClean="0"/>
              <a:t>학교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학년</a:t>
            </a:r>
            <a:r>
              <a:rPr lang="en-US" altLang="ko-KR" baseline="0" dirty="0" smtClean="0"/>
              <a:t>(4</a:t>
            </a:r>
            <a:r>
              <a:rPr lang="ko-KR" altLang="en-US" baseline="0" dirty="0" smtClean="0"/>
              <a:t>반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각 반의 감기 비율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9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/>
          </a:p>
        </p:txBody>
      </p:sp>
      <p:sp>
        <p:nvSpPr>
          <p:cNvPr id="13" name="Oval 109" descr="j0305903"/>
          <p:cNvSpPr>
            <a:spLocks noChangeArrowheads="1"/>
          </p:cNvSpPr>
          <p:nvPr userDrawn="1"/>
        </p:nvSpPr>
        <p:spPr bwMode="gray">
          <a:xfrm>
            <a:off x="539552" y="116736"/>
            <a:ext cx="936000" cy="936000"/>
          </a:xfrm>
          <a:prstGeom prst="ellipse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57313" y="2487613"/>
            <a:ext cx="7072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1"/>
            <a:r>
              <a:rPr kumimoji="1" lang="en-US" altLang="ko-KR" sz="3200" dirty="0" smtClean="0">
                <a:solidFill>
                  <a:srgbClr val="285C9C"/>
                </a:solidFill>
                <a:latin typeface="맑은 고딕" pitchFamily="50" charset="-127"/>
                <a:ea typeface="맑은 고딕" pitchFamily="50" charset="-127"/>
              </a:rPr>
              <a:t>Part-II. </a:t>
            </a:r>
            <a:r>
              <a:rPr kumimoji="1" lang="ko-KR" altLang="en-US" sz="3200" dirty="0" smtClean="0">
                <a:solidFill>
                  <a:srgbClr val="285C9C"/>
                </a:solidFill>
                <a:latin typeface="맑은 고딕" pitchFamily="50" charset="-127"/>
                <a:ea typeface="맑은 고딕" pitchFamily="50" charset="-127"/>
              </a:rPr>
              <a:t>탐색적 데이터 분석과 전처리</a:t>
            </a:r>
            <a:endParaRPr kumimoji="1" lang="en-US" altLang="ko-KR" sz="2400" dirty="0" smtClean="0">
              <a:solidFill>
                <a:srgbClr val="285C9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860032" y="3387725"/>
            <a:ext cx="38370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latinLnBrk="1">
              <a:lnSpc>
                <a:spcPct val="140000"/>
              </a:lnSpc>
              <a:buFont typeface="+mj-lt"/>
              <a:buAutoNum type="arabicPeriod" startAt="5"/>
            </a:pPr>
            <a:r>
              <a:rPr kumimoji="1" lang="ko-KR" altLang="en-US" sz="2000" dirty="0" smtClean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데이터 시각화</a:t>
            </a:r>
            <a:endParaRPr kumimoji="1" lang="en-US" altLang="ko-KR" sz="2000" dirty="0" smtClean="0">
              <a:solidFill>
                <a:srgbClr val="33339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>
              <a:lnSpc>
                <a:spcPct val="140000"/>
              </a:lnSpc>
              <a:buFont typeface="+mj-lt"/>
              <a:buAutoNum type="arabicPeriod" startAt="5"/>
            </a:pPr>
            <a:r>
              <a:rPr kumimoji="1" lang="ko-KR" altLang="en-US" sz="2000" dirty="0" smtClean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데이터 조작</a:t>
            </a:r>
            <a:endParaRPr kumimoji="1" lang="en-US" altLang="ko-KR" sz="2000" dirty="0" smtClean="0">
              <a:solidFill>
                <a:srgbClr val="33339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>
              <a:lnSpc>
                <a:spcPct val="140000"/>
              </a:lnSpc>
              <a:buFont typeface="+mj-lt"/>
              <a:buAutoNum type="arabicPeriod" startAt="5"/>
            </a:pPr>
            <a:r>
              <a:rPr kumimoji="1" lang="en-US" altLang="ko-KR" sz="2000" dirty="0" smtClean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EDA &amp; </a:t>
            </a:r>
            <a:r>
              <a:rPr kumimoji="1" lang="en-US" altLang="ko-KR" sz="2000" dirty="0" smtClean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Data </a:t>
            </a:r>
            <a:r>
              <a:rPr kumimoji="1" lang="ko-KR" altLang="en-US" sz="2000" dirty="0" smtClean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정제</a:t>
            </a:r>
            <a:endParaRPr kumimoji="1" lang="en-US" altLang="ko-KR" sz="2000" dirty="0" smtClean="0">
              <a:solidFill>
                <a:srgbClr val="33339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>
              <a:lnSpc>
                <a:spcPct val="140000"/>
              </a:lnSpc>
              <a:buFont typeface="+mj-lt"/>
              <a:buAutoNum type="arabicPeriod" startAt="5"/>
            </a:pPr>
            <a:r>
              <a:rPr kumimoji="1" lang="ko-KR" altLang="en-US" sz="2000" dirty="0" smtClean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고급 시각화 분석</a:t>
            </a:r>
            <a:endParaRPr kumimoji="1" lang="en-US" altLang="ko-KR" sz="2000" dirty="0" smtClean="0">
              <a:solidFill>
                <a:srgbClr val="33339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>
              <a:lnSpc>
                <a:spcPct val="140000"/>
              </a:lnSpc>
              <a:buFont typeface="+mj-lt"/>
              <a:buAutoNum type="arabicPeriod" startAt="5"/>
            </a:pPr>
            <a:r>
              <a:rPr kumimoji="1" lang="ko-KR" altLang="en-US" sz="2000" dirty="0" smtClean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정형과</a:t>
            </a:r>
            <a:r>
              <a:rPr kumimoji="1" lang="en-US" altLang="ko-KR" sz="2000" dirty="0" smtClean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2000" dirty="0" smtClean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비정형 데이터 처리</a:t>
            </a:r>
            <a:endParaRPr kumimoji="1" lang="en-US" altLang="ko-KR" sz="2000" dirty="0" smtClean="0">
              <a:solidFill>
                <a:srgbClr val="33339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51" name="Picture 49" descr="HDF-017_SUB2"/>
          <p:cNvPicPr>
            <a:picLocks noChangeAspect="1" noChangeArrowheads="1"/>
          </p:cNvPicPr>
          <p:nvPr/>
        </p:nvPicPr>
        <p:blipFill>
          <a:blip r:embed="rId2" cstate="print"/>
          <a:srcRect l="15208" t="45108" r="10208" b="50520"/>
          <a:stretch>
            <a:fillRect/>
          </a:stretch>
        </p:blipFill>
        <p:spPr bwMode="auto">
          <a:xfrm>
            <a:off x="1390650" y="3065463"/>
            <a:ext cx="68199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968" y="3501008"/>
            <a:ext cx="1872000" cy="1656184"/>
          </a:xfrm>
          <a:prstGeom prst="ellipse">
            <a:avLst/>
          </a:prstGeom>
          <a:ln w="3175" cap="rnd">
            <a:solidFill>
              <a:srgbClr val="0038A8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점 차트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884491" y="1412776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점 차트 시각화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1801847"/>
            <a:ext cx="77768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dotchart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chart_data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color=c("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green","red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"),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lcolor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="black",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pch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=1:2,  labels=names(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chart_data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xlab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매출액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     main="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분기별 판매현황 점 차트 시각화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",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cex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=1.2)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=9:10 -&gt; BR(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검정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), AR(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빨강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=9:10 -&gt; BR(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검정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), AR(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빨강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lcolor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="black" -&gt;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구분선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(line)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검정색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pch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=1:2 -&gt;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점 모양 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(1),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삼각형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(2), +(3) 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# labels=names(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Severity_Counts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점 레이블 표시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cex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=1.2 -&gt; 1.2</a:t>
            </a:r>
            <a:r>
              <a:rPr lang="ko-KR" altLang="en-US" sz="1400" b="0" dirty="0" smtClean="0">
                <a:latin typeface="맑은 고딕" pitchFamily="50" charset="-127"/>
                <a:ea typeface="맑은 고딕" pitchFamily="50" charset="-127"/>
              </a:rPr>
              <a:t>배 확대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(character </a:t>
            </a:r>
            <a:r>
              <a:rPr lang="en-US" altLang="ko-KR" sz="1400" b="0" dirty="0" err="1" smtClean="0">
                <a:latin typeface="맑은 고딕" pitchFamily="50" charset="-127"/>
                <a:ea typeface="맑은 고딕" pitchFamily="50" charset="-127"/>
              </a:rPr>
              <a:t>expension</a:t>
            </a:r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212976"/>
            <a:ext cx="401503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파이 </a:t>
            </a:r>
            <a:r>
              <a:rPr lang="ko-KR" altLang="en-US" dirty="0"/>
              <a:t>차트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533560" y="1628800"/>
            <a:ext cx="2310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파이 차트 시각화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624" y="2718798"/>
            <a:ext cx="6552728" cy="1754326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help(pie)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pie(x, labels = names(x), edges = 200, radius = 0.8,</a:t>
            </a:r>
          </a:p>
          <a:p>
            <a:r>
              <a:rPr lang="en-US" altLang="ko-KR" dirty="0" smtClean="0"/>
              <a:t>    clockwise = FALSE, </a:t>
            </a:r>
            <a:r>
              <a:rPr lang="en-US" altLang="ko-KR" dirty="0" err="1" smtClean="0"/>
              <a:t>init.angle</a:t>
            </a:r>
            <a:r>
              <a:rPr lang="en-US" altLang="ko-KR" dirty="0" smtClean="0"/>
              <a:t> = if(clockwise) 90 else 0,</a:t>
            </a:r>
          </a:p>
          <a:p>
            <a:r>
              <a:rPr lang="en-US" altLang="ko-KR" dirty="0" smtClean="0"/>
              <a:t>    density = NULL, angle = 45,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 = NULL, border = NULL,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lty</a:t>
            </a:r>
            <a:r>
              <a:rPr lang="en-US" altLang="ko-KR" dirty="0" smtClean="0"/>
              <a:t> = NULL, main = NULL, ...)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15616" y="2060848"/>
            <a:ext cx="56886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pie()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형식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파일 차트 그리기 함수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파이 차트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533560" y="1628800"/>
            <a:ext cx="2310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파이 차트 시각화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9017" y="2132856"/>
            <a:ext cx="4608000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pie(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chart_data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labels = names(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chart_data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), border='blue',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=rainbow(8),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cex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=1.2)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title("2014~2015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년도 분기별 매출현황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")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2" cstate="print"/>
          <a:srcRect l="22169" t="9003" r="14280" b="18975"/>
          <a:stretch>
            <a:fillRect/>
          </a:stretch>
        </p:blipFill>
        <p:spPr bwMode="auto">
          <a:xfrm>
            <a:off x="4860032" y="2780928"/>
            <a:ext cx="3580148" cy="266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연속형</a:t>
            </a:r>
            <a:r>
              <a:rPr lang="ko-KR" altLang="en-US" dirty="0" smtClean="0"/>
              <a:t> 변수 시각화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99592" y="1451099"/>
            <a:ext cx="777686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연속형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변수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(Continuous quantitative data)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주어진 범위 안의 모든 연속된 값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실수 값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을 갖는 변수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길이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몸무게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나이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특징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연속성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셀 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비교적 많은 값을 갖는다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연산성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산술 연산이 가능하다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상자 그래프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827584" y="1569566"/>
            <a:ext cx="55034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상자 그래프 시각화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상자 그래프는 요약정보를 시각화한다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데이터의 퍼짐 정도와 이상치 발견이 목적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874709"/>
            <a:ext cx="453650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&gt; summary(</a:t>
            </a:r>
            <a:r>
              <a:rPr lang="en-US" altLang="ko-KR" sz="1400" dirty="0" err="1" smtClean="0"/>
              <a:t>VADeaths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 smtClean="0"/>
              <a:t>   Rural Male     Rural Female     Urban Male     Urban Female  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 smtClean="0"/>
              <a:t> Min.   :11.70   Min.   : 8.70   Min.   :15.40   Min.   : 8.40  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 smtClean="0"/>
              <a:t> 1st Qu.:18.10   1st Qu.:11.70   1st Qu.:24.30   1st Qu.:13.60  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 smtClean="0"/>
              <a:t> Median :26.90   Median :20.30   Median :37.00   Median :19.30  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 smtClean="0"/>
              <a:t> Mean   :32.74   Mean   :25.18   Mean   :40.48   Mean   :25.28  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 smtClean="0"/>
              <a:t> 3rd Qu.:41.00   3rd Qu.:30.90   3rd Qu.:54.60   3rd Qu.:35.10  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 smtClean="0"/>
              <a:t> Max.   :66.00   Max.   :54.30   Max.   :71.10   Max.   :50.00</a:t>
            </a:r>
            <a:endParaRPr lang="ko-KR" altLang="en-US" sz="14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20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991890"/>
            <a:ext cx="3600400" cy="2381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구름 모양 설명선 10"/>
          <p:cNvSpPr/>
          <p:nvPr/>
        </p:nvSpPr>
        <p:spPr bwMode="auto">
          <a:xfrm>
            <a:off x="5580112" y="2780928"/>
            <a:ext cx="1656184" cy="792088"/>
          </a:xfrm>
          <a:prstGeom prst="cloudCallout">
            <a:avLst>
              <a:gd name="adj1" fmla="val -457"/>
              <a:gd name="adj2" fmla="val 118847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기준선</a:t>
            </a: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히스토그램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960544" y="1628800"/>
            <a:ext cx="245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히스토그램 시각화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5616" y="2132856"/>
            <a:ext cx="60486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셋 가져오기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data(iris) # iris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셋 가져오기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names(iris) #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(iris)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# 150  5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head(iris)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Sepal.Length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Sepal.Width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Petal.Length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Petal.Width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Species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summary(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iris$Sepal.Length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summary(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iris$Sepal.Width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8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히스토그램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827584" y="1556792"/>
            <a:ext cx="3247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히스토그램 시각화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(parent)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1973158"/>
            <a:ext cx="81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hist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iris$Sepal.Width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xlab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iris$Sepal.Width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mistyrose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 main="iris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꽃받침 넓이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histogram",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xlim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=c(2.0, 4.5))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mistyrose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" :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색상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흐릿한 장미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적용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# breaks="FD" : Freedman-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Diaconis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구간 너비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xlab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: x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축 이름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main :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xlim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: x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축 범위</a:t>
            </a:r>
            <a:endParaRPr lang="ko-KR" altLang="en-US" sz="16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89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645024"/>
            <a:ext cx="3744416" cy="281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연속변수</a:t>
            </a:r>
            <a:r>
              <a:rPr lang="ko-KR" altLang="en-US" dirty="0"/>
              <a:t> 시각화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27584" y="1844824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par(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mfrow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=c(1,2))</a:t>
            </a:r>
          </a:p>
          <a:p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hist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iris$Sepal.Width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xlab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iris$Sepal.Width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="green",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 main="iris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꽃받침 넓이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histogram",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xlim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=c(2.0, 4.5))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확률 밀도로 히스토그램 그리기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연속형변수의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확률 </a:t>
            </a:r>
          </a:p>
          <a:p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hist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iris$Sepal.Width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xlab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iris$Sepal.Width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mistyrose",freq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= F,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 main="iris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꽃받침 넓이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histogram",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xlim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=c(2.0, 4.5))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밀도를 기준으로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line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을 그려준다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lines(density(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iris$Sepal.Width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="red")</a:t>
            </a:r>
            <a:endParaRPr lang="ko-K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475492"/>
            <a:ext cx="305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히스토그램 시각화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(child)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933056"/>
            <a:ext cx="388843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히스토그램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27584" y="1772816"/>
            <a:ext cx="7992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par(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mfrow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=c(1,1))</a:t>
            </a:r>
          </a:p>
          <a:p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hist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iris$Sepal.Width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xlab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iris$Sepal.Width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mistyrose",freq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= F, main="iris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꽃받침 넓이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histogram",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xlim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=c(2.0, 4.5))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밀도를 기준으로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line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을 그려준다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lines(density(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iris$Sepal.Width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), col="red")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x &lt;-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seq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(2.0, 4.5, 0.1)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curve(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dnorm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(x, mean=mean(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iris$Sepal.Width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sd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sd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iris$Sepal.Width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)), 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="blue", add = T)</a:t>
            </a:r>
            <a:endParaRPr lang="ko-K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1475492"/>
            <a:ext cx="2533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정규분포 곡선 추정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08666"/>
            <a:ext cx="3888432" cy="296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err="1" smtClean="0"/>
              <a:t>산점도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894235" y="1547500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산점도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시각화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1916832"/>
            <a:ext cx="75963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price&lt;-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runif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(10, min=1, max=100)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1~100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사이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난수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발생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price #price &lt;-c(1:10)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par(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mfrow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=c(2,2)) # 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열 차트 그리기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plot(price, type="l")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유형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실선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plot(price, type="o")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유형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원형과 실선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원형 통과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plot(price, type="h")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직선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plot(price, type="s")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꺾은선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1274" y="3501008"/>
            <a:ext cx="3867150" cy="300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데이터 시각화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1043608" y="1988840"/>
            <a:ext cx="6768752" cy="2862322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이산형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변수 시각화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연속형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변수 시각화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중복데이터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시각화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변수 간의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산점도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matrix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차트 결과 파일 저장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칼럼의 속성에 따른 시각화 도구 분류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산점도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539552" y="1643316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# plot()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함수 속성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pch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연결점 문자타입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-&gt; plotting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characher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(1~30)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plot(price, type="o",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pch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=5) #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빈 사각형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plot(price, type="o",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pch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=15)#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채워진 마름모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plot(price, type="o",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pch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=20,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="blue") #color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지정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plot(price, type="o",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pch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=20,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="orange",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cex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=1.5) #character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expension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plot(price, type="o",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pch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=20,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="green",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cex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=2.0,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lwd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=3) #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lwd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: line width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284984"/>
            <a:ext cx="416764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산점도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99592" y="1916832"/>
            <a:ext cx="63367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galton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데이터 셋을 이용한 변수 간 상관관계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# parent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child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변수 대상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par(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mfrow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=c(1,1))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plot(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child~parent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, data=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galton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out = lm(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child~parent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, data=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galton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abline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(out, 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="red")</a:t>
            </a:r>
            <a:endParaRPr lang="ko-KR" altLang="en-US" sz="1600" dirty="0" smtClean="0">
              <a:solidFill>
                <a:srgbClr val="0038A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1484784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산점도와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회귀선 시각화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564904"/>
            <a:ext cx="424847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5525013" y="6165304"/>
            <a:ext cx="2525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부모와 자식 간 변수 비교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중복 데이터 시각화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99592" y="2643317"/>
            <a:ext cx="7632848" cy="373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# 1)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데이터프레임으로 변환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단위의 데이터 활용을 위해서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freqData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as.data.frame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(table(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galton$child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galton$parent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freqData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# Var1 Var2 Freq(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중복 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freqData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# 154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obs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(928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관측치가 중복 제외한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154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 관측치 생성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names(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freqData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)=c("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child","parent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", "freq")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컬럼에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이름 지정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# 2)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프레임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벡터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수치데이터변환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cex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빈도수에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0.15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가중치 적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parent &lt;- 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as.numeric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as.vector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freqData$parent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child &lt;- 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as.numeric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as.vector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freqData$child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plot(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child~parent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pch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=21, 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="blue", 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bg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="green",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cex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=0.15*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freqData$freq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xlab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="parent", </a:t>
            </a:r>
            <a:r>
              <a:rPr lang="en-US" altLang="ko-KR" sz="1600" dirty="0" err="1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ylab</a:t>
            </a:r>
            <a:r>
              <a:rPr lang="en-US" altLang="ko-KR" sz="1600" dirty="0" smtClean="0">
                <a:solidFill>
                  <a:srgbClr val="0038A8"/>
                </a:solidFill>
                <a:latin typeface="맑은 고딕" pitchFamily="50" charset="-127"/>
                <a:ea typeface="맑은 고딕" pitchFamily="50" charset="-127"/>
              </a:rPr>
              <a:t>="child")</a:t>
            </a:r>
            <a:endParaRPr lang="ko-KR" altLang="en-US" sz="1600" dirty="0" smtClean="0">
              <a:solidFill>
                <a:srgbClr val="0038A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556792"/>
            <a:ext cx="7776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중복 데이터 시각화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길이 등과 같이 연속성을 가진 실수 단위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변수값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중복 데이터 시각화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2843808" y="6258798"/>
            <a:ext cx="2525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부모와 자식 간 변수 비교</a:t>
            </a:r>
            <a:endParaRPr lang="ko-KR" alt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082334"/>
            <a:ext cx="5256584" cy="4087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331640" y="1547500"/>
            <a:ext cx="3536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빈도수를 적용한 가중치 적용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변수 간 </a:t>
            </a:r>
            <a:r>
              <a:rPr lang="ko-KR" altLang="en-US" dirty="0" err="1"/>
              <a:t>산점도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827584" y="1628800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변수간 비교 시각화 결과</a:t>
            </a:r>
          </a:p>
        </p:txBody>
      </p:sp>
      <p:pic>
        <p:nvPicPr>
          <p:cNvPr id="8" name="그림 7" descr="Rplot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860" y="2276872"/>
            <a:ext cx="3914670" cy="3421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 descr="Rplot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5824" y="2276872"/>
            <a:ext cx="3954648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변수 </a:t>
            </a:r>
            <a:r>
              <a:rPr lang="ko-KR" altLang="en-US" dirty="0" smtClean="0"/>
              <a:t>간 </a:t>
            </a:r>
            <a:r>
              <a:rPr lang="ko-KR" altLang="en-US" dirty="0" err="1"/>
              <a:t>산점도</a:t>
            </a:r>
            <a:r>
              <a:rPr lang="ko-KR" altLang="en-US" dirty="0"/>
              <a:t> </a:t>
            </a:r>
            <a:r>
              <a:rPr lang="en-US" altLang="ko-KR" dirty="0" smtClean="0"/>
              <a:t>matrix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25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420888"/>
            <a:ext cx="5472608" cy="425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1043608" y="1484784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plot(iris) # iris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데이터를 대상으로 제공되는 모든 차트 그려줌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plot(iris[, -5],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=iris[,5]) # 5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번컬럼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제거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색지정으로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사용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title(main="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다양한 차트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")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차트 결과 파일 </a:t>
            </a:r>
            <a:r>
              <a:rPr lang="ko-KR" altLang="en-US" dirty="0" smtClean="0"/>
              <a:t>저장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26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971600" y="1705854"/>
            <a:ext cx="748883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파일로 차트 저장하기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setwd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("C:/Rwork/Part-II")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폴더 지정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jpeg("iris.jpg", width=720, height=480)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픽셀 지정 가능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plot(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iris$Sepal.Length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iris$Petal.Length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iris$Species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title(main="iris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테이블 산포도 차트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dev.off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장치 종료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"c:/Rwork/Part-II" &lt;-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이미지 파일 확인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변수와 시각화 도구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27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99592" y="1556792"/>
            <a:ext cx="7776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칼럼의 속성에 따른 시각화 도구 분류 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칼럼 수와 자료의 형태에 따라서 시각화 도구가 달라진다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469542"/>
              </p:ext>
            </p:extLst>
          </p:nvPr>
        </p:nvGraphicFramePr>
        <p:xfrm>
          <a:off x="1403648" y="2708920"/>
          <a:ext cx="6840760" cy="3456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76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칼럼 특성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시각화 도구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칼럼 수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숫자형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범주형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hist</a:t>
                      </a:r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, plot, </a:t>
                      </a:r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barplot</a:t>
                      </a:r>
                      <a:endParaRPr lang="ko-KR" altLang="en-US" sz="2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pie, </a:t>
                      </a:r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barplot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plot, </a:t>
                      </a:r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abline</a:t>
                      </a:r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2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boxplot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scatterplot3d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itchFamily="50" charset="-127"/>
                          <a:ea typeface="맑은 고딕" pitchFamily="50" charset="-127"/>
                        </a:rPr>
                        <a:t>pairs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이산변수</a:t>
            </a:r>
            <a:r>
              <a:rPr lang="ko-KR" altLang="en-US" dirty="0" smtClean="0"/>
              <a:t> 시각화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99592" y="1491749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이산형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변수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(discrete quantitative data) 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정수단위로 나누어 측정할 수 있는 변수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혈액형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직책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자녀수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자동차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판매수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특징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범주형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비숫자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셀 수 없음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범주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(Category)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갖는다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비연속성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셀 수 있음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정해진 몇 개의 값만 갖는다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막대차트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1115616" y="1700808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막대차트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그리기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25230" y="2242607"/>
            <a:ext cx="5942974" cy="3108543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none">
            <a:spAutoFit/>
          </a:bodyPr>
          <a:lstStyle/>
          <a:p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help("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barplot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") #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barplot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함수 형식 보기 </a:t>
            </a:r>
            <a:endParaRPr lang="en-US" altLang="ko-KR" sz="1600" b="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b="0" dirty="0" smtClean="0"/>
          </a:p>
          <a:p>
            <a:r>
              <a:rPr lang="en-US" altLang="ko-KR" sz="1600" b="0" dirty="0" err="1" smtClean="0"/>
              <a:t>barplot</a:t>
            </a:r>
            <a:r>
              <a:rPr lang="en-US" altLang="ko-KR" sz="1600" b="0" dirty="0" smtClean="0"/>
              <a:t>(height, width = 1, space = NULL,</a:t>
            </a:r>
          </a:p>
          <a:p>
            <a:r>
              <a:rPr lang="en-US" altLang="ko-KR" sz="1600" b="0" dirty="0" smtClean="0"/>
              <a:t>        names.arg = NULL, </a:t>
            </a:r>
            <a:r>
              <a:rPr lang="en-US" altLang="ko-KR" sz="1600" b="0" dirty="0" err="1" smtClean="0"/>
              <a:t>legend.text</a:t>
            </a:r>
            <a:r>
              <a:rPr lang="en-US" altLang="ko-KR" sz="1600" b="0" dirty="0" smtClean="0"/>
              <a:t> = NULL, beside = FALSE,</a:t>
            </a:r>
          </a:p>
          <a:p>
            <a:r>
              <a:rPr lang="en-US" altLang="ko-KR" sz="1600" b="0" dirty="0" smtClean="0"/>
              <a:t>        </a:t>
            </a:r>
            <a:r>
              <a:rPr lang="en-US" altLang="ko-KR" sz="1600" b="0" dirty="0" err="1" smtClean="0"/>
              <a:t>horiz</a:t>
            </a:r>
            <a:r>
              <a:rPr lang="en-US" altLang="ko-KR" sz="1600" b="0" dirty="0" smtClean="0"/>
              <a:t> = FALSE, density = NULL, angle = 45,</a:t>
            </a:r>
          </a:p>
          <a:p>
            <a:r>
              <a:rPr lang="en-US" altLang="ko-KR" sz="1600" b="0" dirty="0" smtClean="0"/>
              <a:t>        </a:t>
            </a:r>
            <a:r>
              <a:rPr lang="en-US" altLang="ko-KR" sz="1600" b="0" dirty="0" err="1" smtClean="0"/>
              <a:t>col</a:t>
            </a:r>
            <a:r>
              <a:rPr lang="en-US" altLang="ko-KR" sz="1600" b="0" dirty="0" smtClean="0"/>
              <a:t> = NULL, border = par("</a:t>
            </a:r>
            <a:r>
              <a:rPr lang="en-US" altLang="ko-KR" sz="1600" b="0" dirty="0" err="1" smtClean="0"/>
              <a:t>fg</a:t>
            </a:r>
            <a:r>
              <a:rPr lang="en-US" altLang="ko-KR" sz="1600" b="0" dirty="0" smtClean="0"/>
              <a:t>"),</a:t>
            </a:r>
          </a:p>
          <a:p>
            <a:r>
              <a:rPr lang="en-US" altLang="ko-KR" sz="1600" b="0" dirty="0" smtClean="0"/>
              <a:t>        main = NULL, sub = NULL, </a:t>
            </a:r>
            <a:r>
              <a:rPr lang="en-US" altLang="ko-KR" sz="1600" b="0" dirty="0" err="1" smtClean="0"/>
              <a:t>xlab</a:t>
            </a:r>
            <a:r>
              <a:rPr lang="en-US" altLang="ko-KR" sz="1600" b="0" dirty="0" smtClean="0"/>
              <a:t> = NULL, </a:t>
            </a:r>
            <a:r>
              <a:rPr lang="en-US" altLang="ko-KR" sz="1600" b="0" dirty="0" err="1" smtClean="0"/>
              <a:t>ylab</a:t>
            </a:r>
            <a:r>
              <a:rPr lang="en-US" altLang="ko-KR" sz="1600" b="0" dirty="0" smtClean="0"/>
              <a:t> = NULL,</a:t>
            </a:r>
          </a:p>
          <a:p>
            <a:r>
              <a:rPr lang="en-US" altLang="ko-KR" sz="1600" b="0" dirty="0" smtClean="0"/>
              <a:t>        </a:t>
            </a:r>
            <a:r>
              <a:rPr lang="en-US" altLang="ko-KR" sz="1600" b="0" dirty="0" err="1" smtClean="0"/>
              <a:t>xlim</a:t>
            </a:r>
            <a:r>
              <a:rPr lang="en-US" altLang="ko-KR" sz="1600" b="0" dirty="0" smtClean="0"/>
              <a:t> = NULL, </a:t>
            </a:r>
            <a:r>
              <a:rPr lang="en-US" altLang="ko-KR" sz="1600" b="0" dirty="0" err="1" smtClean="0"/>
              <a:t>ylim</a:t>
            </a:r>
            <a:r>
              <a:rPr lang="en-US" altLang="ko-KR" sz="1600" b="0" dirty="0" smtClean="0"/>
              <a:t> = NULL, </a:t>
            </a:r>
            <a:r>
              <a:rPr lang="en-US" altLang="ko-KR" sz="1600" b="0" dirty="0" err="1" smtClean="0"/>
              <a:t>xpd</a:t>
            </a:r>
            <a:r>
              <a:rPr lang="en-US" altLang="ko-KR" sz="1600" b="0" dirty="0" smtClean="0"/>
              <a:t> = TRUE, log = "",</a:t>
            </a:r>
          </a:p>
          <a:p>
            <a:r>
              <a:rPr lang="en-US" altLang="ko-KR" sz="1600" b="0" dirty="0" smtClean="0"/>
              <a:t>        axes = TRUE, </a:t>
            </a:r>
            <a:r>
              <a:rPr lang="en-US" altLang="ko-KR" sz="1600" b="0" dirty="0" err="1" smtClean="0"/>
              <a:t>axisnames</a:t>
            </a:r>
            <a:r>
              <a:rPr lang="en-US" altLang="ko-KR" sz="1600" b="0" dirty="0" smtClean="0"/>
              <a:t> = TRUE,</a:t>
            </a:r>
          </a:p>
          <a:p>
            <a:r>
              <a:rPr lang="en-US" altLang="ko-KR" sz="1600" b="0" dirty="0" smtClean="0"/>
              <a:t>        </a:t>
            </a:r>
            <a:r>
              <a:rPr lang="en-US" altLang="ko-KR" sz="1600" b="0" dirty="0" err="1" smtClean="0"/>
              <a:t>cex.axis</a:t>
            </a:r>
            <a:r>
              <a:rPr lang="en-US" altLang="ko-KR" sz="1600" b="0" dirty="0" smtClean="0"/>
              <a:t> = par("</a:t>
            </a:r>
            <a:r>
              <a:rPr lang="en-US" altLang="ko-KR" sz="1600" b="0" dirty="0" err="1" smtClean="0"/>
              <a:t>cex.axis</a:t>
            </a:r>
            <a:r>
              <a:rPr lang="en-US" altLang="ko-KR" sz="1600" b="0" dirty="0" smtClean="0"/>
              <a:t>"), </a:t>
            </a:r>
            <a:r>
              <a:rPr lang="en-US" altLang="ko-KR" sz="1600" b="0" dirty="0" err="1" smtClean="0"/>
              <a:t>cex.names</a:t>
            </a:r>
            <a:r>
              <a:rPr lang="en-US" altLang="ko-KR" sz="1600" b="0" dirty="0" smtClean="0"/>
              <a:t> = par("</a:t>
            </a:r>
            <a:r>
              <a:rPr lang="en-US" altLang="ko-KR" sz="1600" b="0" dirty="0" err="1" smtClean="0"/>
              <a:t>cex.axis</a:t>
            </a:r>
            <a:r>
              <a:rPr lang="en-US" altLang="ko-KR" sz="1600" b="0" dirty="0" smtClean="0"/>
              <a:t>"),</a:t>
            </a:r>
          </a:p>
          <a:p>
            <a:r>
              <a:rPr lang="en-US" altLang="ko-KR" sz="1600" b="0" dirty="0" smtClean="0"/>
              <a:t>        inside = TRUE, plot = TRUE, axis.lty = 0, offset = 0,</a:t>
            </a:r>
          </a:p>
          <a:p>
            <a:r>
              <a:rPr lang="en-US" altLang="ko-KR" sz="1600" b="0" dirty="0" smtClean="0"/>
              <a:t>        add = FALSE, </a:t>
            </a:r>
            <a:r>
              <a:rPr lang="en-US" altLang="ko-KR" sz="1600" b="0" dirty="0" err="1" smtClean="0"/>
              <a:t>args.legend</a:t>
            </a:r>
            <a:r>
              <a:rPr lang="en-US" altLang="ko-KR" sz="1600" b="0" dirty="0" smtClean="0"/>
              <a:t> = NULL, ...)</a:t>
            </a:r>
            <a:endParaRPr lang="ko-KR" altLang="en-US" sz="1600" b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88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막대차트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11560" y="1340768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시각화를 위한 데이터 셋 가져오기</a:t>
            </a:r>
          </a:p>
        </p:txBody>
      </p:sp>
      <p:sp>
        <p:nvSpPr>
          <p:cNvPr id="134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8072" y="1988840"/>
            <a:ext cx="8316416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# </a:t>
            </a:r>
            <a:r>
              <a:rPr lang="ko-KR" altLang="en-US" dirty="0" smtClean="0"/>
              <a:t>막대차트 데이터 생성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chart_data</a:t>
            </a:r>
            <a:r>
              <a:rPr lang="en-US" altLang="ko-KR" dirty="0" smtClean="0"/>
              <a:t> &lt;- c(305,450, 320, 460, 330, 480, 380, 520)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names(</a:t>
            </a:r>
            <a:r>
              <a:rPr lang="en-US" altLang="ko-KR" dirty="0" err="1" smtClean="0"/>
              <a:t>chart_data</a:t>
            </a:r>
            <a:r>
              <a:rPr lang="en-US" altLang="ko-KR" dirty="0" smtClean="0"/>
              <a:t>) &lt;- c("2014 1</a:t>
            </a:r>
            <a:r>
              <a:rPr lang="ko-KR" altLang="en-US" dirty="0" smtClean="0"/>
              <a:t>분기</a:t>
            </a:r>
            <a:r>
              <a:rPr lang="en-US" altLang="ko-KR" dirty="0" smtClean="0"/>
              <a:t>","2015 1</a:t>
            </a:r>
            <a:r>
              <a:rPr lang="ko-KR" altLang="en-US" dirty="0" smtClean="0"/>
              <a:t>분기</a:t>
            </a:r>
            <a:r>
              <a:rPr lang="en-US" altLang="ko-KR" dirty="0" smtClean="0"/>
              <a:t>","2014 2</a:t>
            </a:r>
            <a:r>
              <a:rPr lang="ko-KR" altLang="en-US" dirty="0" smtClean="0"/>
              <a:t>분기</a:t>
            </a:r>
            <a:r>
              <a:rPr lang="en-US" altLang="ko-KR" dirty="0" smtClean="0"/>
              <a:t>","2015 2</a:t>
            </a:r>
            <a:r>
              <a:rPr lang="ko-KR" altLang="en-US" dirty="0" smtClean="0"/>
              <a:t>분기</a:t>
            </a:r>
            <a:r>
              <a:rPr lang="en-US" altLang="ko-KR" dirty="0" smtClean="0"/>
              <a:t>","2014 3</a:t>
            </a:r>
            <a:r>
              <a:rPr lang="ko-KR" altLang="en-US" dirty="0" smtClean="0"/>
              <a:t>분기</a:t>
            </a:r>
            <a:r>
              <a:rPr lang="en-US" altLang="ko-KR" dirty="0" smtClean="0"/>
              <a:t>","2015 3</a:t>
            </a:r>
            <a:r>
              <a:rPr lang="ko-KR" altLang="en-US" dirty="0" smtClean="0"/>
              <a:t>분기</a:t>
            </a:r>
            <a:r>
              <a:rPr lang="en-US" altLang="ko-KR" dirty="0" smtClean="0"/>
              <a:t>","2014 4</a:t>
            </a:r>
            <a:r>
              <a:rPr lang="ko-KR" altLang="en-US" dirty="0" smtClean="0"/>
              <a:t>분기</a:t>
            </a:r>
            <a:r>
              <a:rPr lang="en-US" altLang="ko-KR" dirty="0" smtClean="0"/>
              <a:t>","2015 4</a:t>
            </a:r>
            <a:r>
              <a:rPr lang="ko-KR" altLang="en-US" dirty="0" smtClean="0"/>
              <a:t>분기</a:t>
            </a:r>
            <a:r>
              <a:rPr lang="en-US" altLang="ko-KR" dirty="0" smtClean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str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chart_data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chart_data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막대차트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951435" y="1556792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막대차트 시각화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2464" y="1916832"/>
            <a:ext cx="7776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# </a:t>
            </a:r>
            <a:r>
              <a:rPr lang="ko-KR" altLang="en-US" sz="1600" dirty="0" smtClean="0"/>
              <a:t>세로 막대 차트 </a:t>
            </a:r>
          </a:p>
          <a:p>
            <a:r>
              <a:rPr lang="en-US" altLang="ko-KR" sz="1600" dirty="0" err="1" smtClean="0"/>
              <a:t>barplot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chart_data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ylim</a:t>
            </a:r>
            <a:r>
              <a:rPr lang="en-US" altLang="ko-KR" sz="1600" dirty="0" smtClean="0"/>
              <a:t>=c(0,600),  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col</a:t>
            </a:r>
            <a:r>
              <a:rPr lang="en-US" altLang="ko-KR" sz="1600" dirty="0" smtClean="0"/>
              <a:t>=rainbow(8), main ="2014</a:t>
            </a:r>
            <a:r>
              <a:rPr lang="ko-KR" altLang="en-US" sz="1600" dirty="0" smtClean="0"/>
              <a:t>년도 </a:t>
            </a:r>
            <a:r>
              <a:rPr lang="en-US" altLang="ko-KR" sz="1600" dirty="0" err="1" smtClean="0"/>
              <a:t>vs</a:t>
            </a:r>
            <a:r>
              <a:rPr lang="en-US" altLang="ko-KR" sz="1600" dirty="0" smtClean="0"/>
              <a:t> 2015</a:t>
            </a:r>
            <a:r>
              <a:rPr lang="ko-KR" altLang="en-US" sz="1600" dirty="0" smtClean="0"/>
              <a:t>년도 분기별 매출현황 비교</a:t>
            </a:r>
            <a:r>
              <a:rPr lang="en-US" altLang="ko-KR" sz="1600" dirty="0" smtClean="0"/>
              <a:t>") </a:t>
            </a:r>
          </a:p>
          <a:p>
            <a:r>
              <a:rPr lang="en-US" altLang="ko-KR" sz="1600" dirty="0" err="1" smtClean="0"/>
              <a:t>barplot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chart_data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ylim</a:t>
            </a:r>
            <a:r>
              <a:rPr lang="en-US" altLang="ko-KR" sz="1600" dirty="0" smtClean="0"/>
              <a:t>=c(0,600), </a:t>
            </a:r>
            <a:r>
              <a:rPr lang="en-US" altLang="ko-KR" sz="1600" dirty="0" err="1" smtClean="0"/>
              <a:t>ylab</a:t>
            </a:r>
            <a:r>
              <a:rPr lang="en-US" altLang="ko-KR" sz="1600" dirty="0" smtClean="0"/>
              <a:t>="</a:t>
            </a:r>
            <a:r>
              <a:rPr lang="ko-KR" altLang="en-US" sz="1600" dirty="0" smtClean="0"/>
              <a:t>매출액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단위</a:t>
            </a:r>
            <a:r>
              <a:rPr lang="en-US" altLang="ko-KR" sz="1600" dirty="0" smtClean="0"/>
              <a:t>:</a:t>
            </a:r>
            <a:r>
              <a:rPr lang="ko-KR" altLang="en-US" sz="1600" dirty="0" err="1" smtClean="0"/>
              <a:t>만워</a:t>
            </a:r>
            <a:r>
              <a:rPr lang="en-US" altLang="ko-KR" sz="1600" dirty="0" smtClean="0"/>
              <a:t>)", </a:t>
            </a:r>
            <a:r>
              <a:rPr lang="en-US" altLang="ko-KR" sz="1600" dirty="0" err="1" smtClean="0"/>
              <a:t>xlab</a:t>
            </a:r>
            <a:r>
              <a:rPr lang="en-US" altLang="ko-KR" sz="1600" dirty="0" smtClean="0"/>
              <a:t>="</a:t>
            </a:r>
            <a:r>
              <a:rPr lang="ko-KR" altLang="en-US" sz="1600" dirty="0" err="1" smtClean="0"/>
              <a:t>년도별</a:t>
            </a:r>
            <a:r>
              <a:rPr lang="ko-KR" altLang="en-US" sz="1600" dirty="0" smtClean="0"/>
              <a:t> 분기현황</a:t>
            </a:r>
            <a:r>
              <a:rPr lang="en-US" altLang="ko-KR" sz="1600" dirty="0" smtClean="0"/>
              <a:t>",  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col</a:t>
            </a:r>
            <a:r>
              <a:rPr lang="en-US" altLang="ko-KR" sz="1600" dirty="0" smtClean="0"/>
              <a:t>=rainbow(8), main ="2014</a:t>
            </a:r>
            <a:r>
              <a:rPr lang="ko-KR" altLang="en-US" sz="1600" dirty="0" smtClean="0"/>
              <a:t>년도 </a:t>
            </a:r>
            <a:r>
              <a:rPr lang="en-US" altLang="ko-KR" sz="1600" dirty="0" err="1" smtClean="0"/>
              <a:t>vs</a:t>
            </a:r>
            <a:r>
              <a:rPr lang="en-US" altLang="ko-KR" sz="1600" dirty="0" smtClean="0"/>
              <a:t> 2015</a:t>
            </a:r>
            <a:r>
              <a:rPr lang="ko-KR" altLang="en-US" sz="1600" dirty="0" smtClean="0"/>
              <a:t>년도 분기별 매출현황 비교</a:t>
            </a:r>
            <a:r>
              <a:rPr lang="en-US" altLang="ko-KR" sz="1600" dirty="0" smtClean="0"/>
              <a:t>")</a:t>
            </a:r>
            <a:endParaRPr lang="ko-KR" altLang="en-US" sz="1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645024"/>
            <a:ext cx="420238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막대차트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683568" y="1412776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가로막대 차트 시각화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1829142"/>
            <a:ext cx="7416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barplot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chart_data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xlim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=c(0,600),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horiz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=TRUE, </a:t>
            </a:r>
          </a:p>
          <a:p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xlab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매출액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단위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600" b="0" dirty="0" err="1" smtClean="0">
                <a:latin typeface="맑은 고딕" pitchFamily="50" charset="-127"/>
                <a:ea typeface="맑은 고딕" pitchFamily="50" charset="-127"/>
              </a:rPr>
              <a:t>만워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)",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ylab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ko-KR" altLang="en-US" sz="1600" b="0" dirty="0" err="1" smtClean="0">
                <a:latin typeface="맑은 고딕" pitchFamily="50" charset="-127"/>
                <a:ea typeface="맑은 고딕" pitchFamily="50" charset="-127"/>
              </a:rPr>
              <a:t>년도별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 분기현황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",  </a:t>
            </a:r>
          </a:p>
          <a:p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=rainbow(8), </a:t>
            </a:r>
          </a:p>
          <a:p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       main ="2014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년도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vs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2015</a:t>
            </a:r>
            <a:r>
              <a:rPr lang="ko-KR" altLang="en-US" sz="1600" b="0" dirty="0" smtClean="0">
                <a:latin typeface="맑은 고딕" pitchFamily="50" charset="-127"/>
                <a:ea typeface="맑은 고딕" pitchFamily="50" charset="-127"/>
              </a:rPr>
              <a:t>년도 분기별 매출현황 비교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")</a:t>
            </a:r>
            <a:endParaRPr lang="ko-K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068960"/>
            <a:ext cx="4404915" cy="2895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막대차트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55576" y="1926124"/>
            <a:ext cx="74168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par(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mfrow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=c(1,2)) # 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행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열 그래프 보기</a:t>
            </a:r>
          </a:p>
          <a:p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barplot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VADeaths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beside=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T,col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=rainbow(5), 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    main="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미국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버지니아주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하위계층 사망비율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legend(19, 71, c("50-54","55-59","60-64","65-69","70-74"),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cex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=0.8, fill=rainbow(5))</a:t>
            </a:r>
          </a:p>
          <a:p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barplot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VADeaths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beside=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F,col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=rainbow(5))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title(main ="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미국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버지니아주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하위계층 사망비율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",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font.main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=4) </a:t>
            </a: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legend(3.8, 200, c("50-54","55-59","60-64","65-69","70-74"), </a:t>
            </a:r>
            <a:r>
              <a:rPr lang="en-US" altLang="ko-KR" sz="1600" dirty="0" err="1" smtClean="0">
                <a:latin typeface="맑은 고딕" pitchFamily="50" charset="-127"/>
                <a:ea typeface="맑은 고딕" pitchFamily="50" charset="-127"/>
              </a:rPr>
              <a:t>cex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=0.8, fill=rainbow(5) 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83568" y="1556792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행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차트 그리기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158" y="3426544"/>
            <a:ext cx="746125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점 차트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884491" y="1412776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점 차트 시각화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87624" y="2718798"/>
            <a:ext cx="6552728" cy="230832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help(</a:t>
            </a:r>
            <a:r>
              <a:rPr lang="en-US" altLang="ko-KR" dirty="0" err="1" smtClean="0"/>
              <a:t>dotchart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dotchart</a:t>
            </a:r>
            <a:r>
              <a:rPr lang="en-US" altLang="ko-KR" dirty="0" smtClean="0"/>
              <a:t>(x, labels = NULL, groups = NULL, </a:t>
            </a:r>
            <a:r>
              <a:rPr lang="en-US" altLang="ko-KR" dirty="0" err="1" smtClean="0"/>
              <a:t>gdata</a:t>
            </a:r>
            <a:r>
              <a:rPr lang="en-US" altLang="ko-KR" dirty="0" smtClean="0"/>
              <a:t> = NULL,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cex</a:t>
            </a:r>
            <a:r>
              <a:rPr lang="en-US" altLang="ko-KR" dirty="0" smtClean="0"/>
              <a:t> = par("</a:t>
            </a:r>
            <a:r>
              <a:rPr lang="en-US" altLang="ko-KR" dirty="0" err="1" smtClean="0"/>
              <a:t>cex</a:t>
            </a:r>
            <a:r>
              <a:rPr lang="en-US" altLang="ko-KR" dirty="0" smtClean="0"/>
              <a:t>"), pt.cex = </a:t>
            </a:r>
            <a:r>
              <a:rPr lang="en-US" altLang="ko-KR" dirty="0" err="1" smtClean="0"/>
              <a:t>cex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pch</a:t>
            </a:r>
            <a:r>
              <a:rPr lang="en-US" altLang="ko-KR" dirty="0" smtClean="0"/>
              <a:t> = 21, </a:t>
            </a:r>
            <a:r>
              <a:rPr lang="en-US" altLang="ko-KR" dirty="0" err="1" smtClean="0"/>
              <a:t>gpch</a:t>
            </a:r>
            <a:r>
              <a:rPr lang="en-US" altLang="ko-KR" dirty="0" smtClean="0"/>
              <a:t> = 21, </a:t>
            </a:r>
            <a:r>
              <a:rPr lang="en-US" altLang="ko-KR" dirty="0" err="1" smtClean="0"/>
              <a:t>bg</a:t>
            </a:r>
            <a:r>
              <a:rPr lang="en-US" altLang="ko-KR" dirty="0" smtClean="0"/>
              <a:t> = par("</a:t>
            </a:r>
            <a:r>
              <a:rPr lang="en-US" altLang="ko-KR" dirty="0" err="1" smtClean="0"/>
              <a:t>bg</a:t>
            </a:r>
            <a:r>
              <a:rPr lang="en-US" altLang="ko-KR" dirty="0" smtClean="0"/>
              <a:t>"),</a:t>
            </a:r>
          </a:p>
          <a:p>
            <a:r>
              <a:rPr lang="en-US" altLang="ko-KR" dirty="0" smtClean="0"/>
              <a:t>         color = par("</a:t>
            </a:r>
            <a:r>
              <a:rPr lang="en-US" altLang="ko-KR" dirty="0" err="1" smtClean="0"/>
              <a:t>fg</a:t>
            </a:r>
            <a:r>
              <a:rPr lang="en-US" altLang="ko-KR" dirty="0" smtClean="0"/>
              <a:t>"), </a:t>
            </a:r>
            <a:r>
              <a:rPr lang="en-US" altLang="ko-KR" dirty="0" err="1" smtClean="0"/>
              <a:t>gcolor</a:t>
            </a:r>
            <a:r>
              <a:rPr lang="en-US" altLang="ko-KR" dirty="0" smtClean="0"/>
              <a:t> = par("</a:t>
            </a:r>
            <a:r>
              <a:rPr lang="en-US" altLang="ko-KR" dirty="0" err="1" smtClean="0"/>
              <a:t>fg</a:t>
            </a:r>
            <a:r>
              <a:rPr lang="en-US" altLang="ko-KR" dirty="0" smtClean="0"/>
              <a:t>"), </a:t>
            </a:r>
            <a:r>
              <a:rPr lang="en-US" altLang="ko-KR" dirty="0" err="1" smtClean="0"/>
              <a:t>lcolor</a:t>
            </a:r>
            <a:r>
              <a:rPr lang="en-US" altLang="ko-KR" dirty="0" smtClean="0"/>
              <a:t> = "gray",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xlim</a:t>
            </a:r>
            <a:r>
              <a:rPr lang="en-US" altLang="ko-KR" dirty="0" smtClean="0"/>
              <a:t> = range(x[</a:t>
            </a:r>
            <a:r>
              <a:rPr lang="en-US" altLang="ko-KR" dirty="0" err="1" smtClean="0"/>
              <a:t>is.finite</a:t>
            </a:r>
            <a:r>
              <a:rPr lang="en-US" altLang="ko-KR" dirty="0" smtClean="0"/>
              <a:t>(x)]),</a:t>
            </a:r>
          </a:p>
          <a:p>
            <a:r>
              <a:rPr lang="en-US" altLang="ko-KR" dirty="0" smtClean="0"/>
              <a:t>         main = NULL, </a:t>
            </a:r>
            <a:r>
              <a:rPr lang="en-US" altLang="ko-KR" dirty="0" err="1" smtClean="0"/>
              <a:t>xlab</a:t>
            </a:r>
            <a:r>
              <a:rPr lang="en-US" altLang="ko-KR" dirty="0" smtClean="0"/>
              <a:t> = NULL, </a:t>
            </a:r>
            <a:r>
              <a:rPr lang="en-US" altLang="ko-KR" dirty="0" err="1" smtClean="0"/>
              <a:t>ylab</a:t>
            </a:r>
            <a:r>
              <a:rPr lang="en-US" altLang="ko-KR" dirty="0" smtClean="0"/>
              <a:t> = NULL, ...)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15616" y="2060848"/>
            <a:ext cx="56886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dotchart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형식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점 차트 그리기 함수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9315</TotalTime>
  <Words>1833</Words>
  <Application>Microsoft Office PowerPoint</Application>
  <PresentationFormat>화면 슬라이드 쇼(4:3)</PresentationFormat>
  <Paragraphs>268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HY견고딕</vt:lpstr>
      <vt:lpstr>굴림</vt:lpstr>
      <vt:lpstr>궁서체</vt:lpstr>
      <vt:lpstr>맑은 고딕</vt:lpstr>
      <vt:lpstr>Arial</vt:lpstr>
      <vt:lpstr>Wingdings</vt:lpstr>
      <vt:lpstr>예제 프레젠테이션 슬라이드(7)</vt:lpstr>
      <vt:lpstr>1_기본 디자인</vt:lpstr>
      <vt:lpstr>8_디자인 사용자 지정</vt:lpstr>
      <vt:lpstr>PowerPoint 프레젠테이션</vt:lpstr>
      <vt:lpstr>5. 데이터 시각화</vt:lpstr>
      <vt:lpstr>1. 이산변수 시각화</vt:lpstr>
      <vt:lpstr>1) 막대차트</vt:lpstr>
      <vt:lpstr>1) 막대차트</vt:lpstr>
      <vt:lpstr>1) 막대차트</vt:lpstr>
      <vt:lpstr>1) 막대차트</vt:lpstr>
      <vt:lpstr>1) 막대차트</vt:lpstr>
      <vt:lpstr>2) 점 차트</vt:lpstr>
      <vt:lpstr>2) 점 차트</vt:lpstr>
      <vt:lpstr>3) 파이 차트</vt:lpstr>
      <vt:lpstr>3) 파이 차트</vt:lpstr>
      <vt:lpstr>2. 연속형 변수 시각화</vt:lpstr>
      <vt:lpstr>1) 상자 그래프</vt:lpstr>
      <vt:lpstr>2) 히스토그램</vt:lpstr>
      <vt:lpstr>2) 히스토그램</vt:lpstr>
      <vt:lpstr>2. 연속변수 시각화</vt:lpstr>
      <vt:lpstr>2) 히스토그램</vt:lpstr>
      <vt:lpstr>3) 산점도</vt:lpstr>
      <vt:lpstr>3) 산점도</vt:lpstr>
      <vt:lpstr>3) 산점도</vt:lpstr>
      <vt:lpstr>3. 중복 데이터 시각화</vt:lpstr>
      <vt:lpstr>3. 중복 데이터 시각화</vt:lpstr>
      <vt:lpstr>4. 변수 간 산점도 matrix</vt:lpstr>
      <vt:lpstr>4. 변수 간 산점도 matrix</vt:lpstr>
      <vt:lpstr>5. 차트 결과 파일 저장</vt:lpstr>
      <vt:lpstr>6. 변수와 시각화 도구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Windows User</cp:lastModifiedBy>
  <cp:revision>660</cp:revision>
  <cp:lastPrinted>2012-04-23T01:56:26Z</cp:lastPrinted>
  <dcterms:created xsi:type="dcterms:W3CDTF">2011-03-07T07:43:24Z</dcterms:created>
  <dcterms:modified xsi:type="dcterms:W3CDTF">2020-09-22T12:32:26Z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