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756" r:id="rId3"/>
  </p:sldMasterIdLst>
  <p:notesMasterIdLst>
    <p:notesMasterId r:id="rId20"/>
  </p:notesMasterIdLst>
  <p:handoutMasterIdLst>
    <p:handoutMasterId r:id="rId21"/>
  </p:handoutMasterIdLst>
  <p:sldIdLst>
    <p:sldId id="75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9" r:id="rId16"/>
    <p:sldId id="780" r:id="rId17"/>
    <p:sldId id="781" r:id="rId18"/>
    <p:sldId id="786" r:id="rId19"/>
  </p:sldIdLst>
  <p:sldSz cx="9144000" cy="6858000" type="screen4x3"/>
  <p:notesSz cx="6797675" cy="9928225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9B"/>
    <a:srgbClr val="FF9999"/>
    <a:srgbClr val="FF9933"/>
    <a:srgbClr val="FF9900"/>
    <a:srgbClr val="0038A8"/>
    <a:srgbClr val="0E05CB"/>
    <a:srgbClr val="FF6600"/>
    <a:srgbClr val="6F6F6F"/>
    <a:srgbClr val="89B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3664" autoAdjust="0"/>
  </p:normalViewPr>
  <p:slideViewPr>
    <p:cSldViewPr>
      <p:cViewPr varScale="1">
        <p:scale>
          <a:sx n="76" d="100"/>
          <a:sy n="76" d="100"/>
        </p:scale>
        <p:origin x="105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2066072"/>
            <a:ext cx="7200800" cy="2400657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핸들링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(Data Handling)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수집한 원형 데이터를 데이터 분석의 목적에 맞게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가공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처리하는 과정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리모델링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관련 패키지 학습 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관련함수 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err="1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, reshape, reshape2</a:t>
            </a:r>
            <a:endParaRPr lang="ko-KR" altLang="en-US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4985881"/>
            <a:ext cx="7200800" cy="132343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분석에서 가장 많은 시간을 차지하는 것은 데이터를 분석에 필요한 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형태로 만드는 데이터 전처리 과정이다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 데이터 분석 업무에서는 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모델링이나 시각화에 적합한 형태의 데이터를 얻기 위해서는 복잡한 과정을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거치게 된다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분석 프로젝트에 절반 이상의 시간이 데이터 전처리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작업에 소요된다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4643844"/>
            <a:ext cx="1005403" cy="33855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읽어보기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03998"/>
            <a:ext cx="860444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5. 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summarise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이용한 집계</a:t>
            </a:r>
            <a:endParaRPr lang="ko-KR" altLang="en-US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n(), sum(), mean(),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median()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함수 사용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기초 통계량</a:t>
            </a: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summarise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n()) #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n() :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 리턴 함수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출발지연시간 계산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summarise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n(), delay=mean(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DepDelay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na.rm = TRUE))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Source: local data frame [1 x 1] -&gt;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결과는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frame</a:t>
            </a:r>
          </a:p>
          <a:p>
            <a:pPr marL="914400" lvl="1" indent="-457200"/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delay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#1 227496 9.444951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12776"/>
            <a:ext cx="8712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6.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group_by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기준변수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이용한 그룹화</a:t>
            </a: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프레임을 대상으로 기준변수로 그룹화</a:t>
            </a: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1" indent="-457200"/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예문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항공기별로 비행편수가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편 이상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비행 거리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2,000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마일 이내의     </a:t>
            </a: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연착시간</a:t>
            </a:r>
          </a:p>
          <a:p>
            <a:pPr marL="914400" lvl="1" indent="-457200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비행편수를 구하기 위해서 항공기별 그룹화</a:t>
            </a: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 &lt;-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group_by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TailNum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TailNum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항공기 일련번호 그룹</a:t>
            </a: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</a:t>
            </a:r>
          </a:p>
          <a:p>
            <a:pPr marL="914400" lvl="1" indent="-457200"/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항공기별 필요한 변수 요약</a:t>
            </a:r>
          </a:p>
          <a:p>
            <a:pPr marL="914400" lvl="1" indent="-457200"/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planesInfo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summarise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(planes, count = n(), dist=mean(Distance, na.rm=T), </a:t>
            </a: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delay=mean(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na.rm = T))</a:t>
            </a:r>
          </a:p>
          <a:p>
            <a:pPr marL="914400" lvl="1" indent="-457200"/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planesInfo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1" indent="-457200"/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#Source: local data frame [3,320 x 4]</a:t>
            </a:r>
          </a:p>
          <a:p>
            <a:pPr marL="914400" lvl="1" indent="-457200"/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TailNum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count     dist          delay</a:t>
            </a:r>
          </a:p>
          <a:p>
            <a:pPr marL="914400" lvl="1" indent="-457200"/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항공기   비행편수  평균비행거리  평균연착시간</a:t>
            </a:r>
          </a:p>
          <a:p>
            <a:pPr marL="914400" lvl="1" indent="-457200"/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#1            795       938.7157         NA</a:t>
            </a:r>
          </a:p>
          <a:p>
            <a:pPr marL="914400" lvl="1" indent="-457200"/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#2   N0EGMQ    40      1095.2500   1.918919</a:t>
            </a:r>
            <a:endParaRPr lang="ko-KR" altLang="en-US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628800"/>
            <a:ext cx="78488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planesInfo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 Classes ‘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tbl_df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planesInfo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객체에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count, dist, delay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변수가 추가됨</a:t>
            </a:r>
          </a:p>
          <a:p>
            <a:pPr marL="457200" indent="-457200">
              <a:lnSpc>
                <a:spcPct val="150000"/>
              </a:lnSpc>
            </a:pPr>
            <a:endParaRPr lang="ko-KR" altLang="en-US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planesInfo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대상으로 조건 지정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 &lt;- filter(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planesInfo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count &gt; 20, dist &lt; 2000)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</a:p>
          <a:p>
            <a:pPr marL="457200" indent="-457200"/>
            <a:r>
              <a:rPr lang="pt-BR" altLang="ko-KR" sz="1400" b="0" dirty="0" smtClean="0">
                <a:solidFill>
                  <a:srgbClr val="000000"/>
                </a:solidFill>
              </a:rPr>
              <a:t>Source: local data frame [1,526 x 4]</a:t>
            </a:r>
          </a:p>
          <a:p>
            <a:pPr marL="457200" indent="-457200"/>
            <a:endParaRPr lang="pt-BR" altLang="ko-KR" sz="1400" b="0" dirty="0" smtClean="0">
              <a:solidFill>
                <a:srgbClr val="000000"/>
              </a:solidFill>
            </a:endParaRPr>
          </a:p>
          <a:p>
            <a:pPr marL="457200" indent="-457200"/>
            <a:r>
              <a:rPr lang="pt-BR" altLang="ko-KR" sz="1400" b="0" dirty="0" smtClean="0">
                <a:solidFill>
                  <a:srgbClr val="000000"/>
                </a:solidFill>
              </a:rPr>
              <a:t>   TailNum count      dist     delay</a:t>
            </a:r>
          </a:p>
          <a:p>
            <a:pPr marL="457200" indent="-457200"/>
            <a:r>
              <a:rPr lang="pt-BR" altLang="ko-KR" sz="1400" b="0" dirty="0" smtClean="0">
                <a:solidFill>
                  <a:srgbClr val="000000"/>
                </a:solidFill>
              </a:rPr>
              <a:t>1            795  938.7157        NA</a:t>
            </a:r>
          </a:p>
          <a:p>
            <a:pPr marL="457200" indent="-457200"/>
            <a:r>
              <a:rPr lang="pt-BR" altLang="ko-KR" sz="1400" b="0" dirty="0" smtClean="0">
                <a:solidFill>
                  <a:srgbClr val="000000"/>
                </a:solidFill>
              </a:rPr>
              <a:t>2   N0EGMQ    40 1095.2500  1.918919</a:t>
            </a:r>
          </a:p>
          <a:p>
            <a:pPr marL="457200" indent="-457200"/>
            <a:r>
              <a:rPr lang="pt-BR" altLang="ko-KR" sz="1400" b="0" dirty="0" smtClean="0">
                <a:solidFill>
                  <a:srgbClr val="000000"/>
                </a:solidFill>
              </a:rPr>
              <a:t>3   N10156   317  801.7192  8.199357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512" y="1545173"/>
            <a:ext cx="7739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reshape2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활용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긴 형식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&lt;-&gt;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넓은 형식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reshape2 is a reboot of the reshape package.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reboot :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기본골격만을 대상으로 패키지 개발 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reshape2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주요 함수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dcast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긴 형식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넓은 형식으로 모양 변경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melt() :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넓은 형식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긴 형식으로 모양 변경</a:t>
            </a:r>
            <a:endParaRPr lang="ko-KR" altLang="en-US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512" y="1412776"/>
            <a:ext cx="7739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('reshape2')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library(reshape2)</a:t>
            </a:r>
          </a:p>
          <a:p>
            <a:pPr marL="457200" indent="-457200"/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'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긴 형식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'(Long format)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넓은 형식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'(wide format)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데이터 모양 변경</a:t>
            </a:r>
          </a:p>
          <a:p>
            <a:pPr marL="457200" indent="-457200"/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read.csv("c:/Rwork/Part-II/data.csv")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'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넓은 형식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'(wide format)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변형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wide &lt;-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dcast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(data,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Customer_ID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~ Date, sum)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dcast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(wide frame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앞변수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뒤변수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데이터셋을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대상으로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앞변수와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뒤변수의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값이 같은 경우 함수 적용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/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data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대상으로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Customer_ID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변수가 같은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Buy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변수에 합계 계산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Using Buy as value column: use value.var to override. -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정리 대상 변수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(Buy)</a:t>
            </a:r>
          </a:p>
          <a:p>
            <a:pPr marL="457200" indent="-457200"/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wide # Buy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변수에 함수 적용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&lt;–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정리대상 변수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554753"/>
            <a:ext cx="2088232" cy="5078313"/>
          </a:xfrm>
          <a:prstGeom prst="rect">
            <a:avLst/>
          </a:prstGeom>
          <a:ln>
            <a:solidFill>
              <a:srgbClr val="0038A8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Date 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Customer_ID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Buy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1  20140101       1   3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2  20140101       2   4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3  20140102       1   2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4  20140102       4   6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5  20140102       5   1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6  20140103       1   5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7  20140103       2   1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8  20140103       4   8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9  20140103       5   5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10 20140104       1   5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11 20140104       2   8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12 20140104       3   5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13 20140105       5   6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14 20140106       2   6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15 20140106       3   6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16 20140107       1   9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17 20140107       5   7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56248" y="2154624"/>
            <a:ext cx="6372000" cy="1200329"/>
          </a:xfrm>
          <a:prstGeom prst="rect">
            <a:avLst/>
          </a:prstGeom>
          <a:ln>
            <a:solidFill>
              <a:srgbClr val="0038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Customer_ID</a:t>
            </a:r>
            <a:r>
              <a:rPr lang="en-US" altLang="ko-KR" sz="1200" dirty="0" smtClean="0">
                <a:solidFill>
                  <a:srgbClr val="000000"/>
                </a:solidFill>
              </a:rPr>
              <a:t> 20140101 20140102 20140103 20140104 20140105 20140106 20140107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</a:rPr>
              <a:t>1                    1                3               2               5               5              0              0               9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</a:rPr>
              <a:t>2                    2                4               0               1               8              0              6               0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</a:rPr>
              <a:t>3                    3                0               0               0               5              0              6               0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</a:rPr>
              <a:t>4                    4                0               6               8               0              0              0               0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</a:rPr>
              <a:t>5                    5                0               1               5               0              6              0               7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hape 9"/>
          <p:cNvCxnSpPr>
            <a:stCxn id="7" idx="3"/>
            <a:endCxn id="8" idx="2"/>
          </p:cNvCxnSpPr>
          <p:nvPr/>
        </p:nvCxnSpPr>
        <p:spPr bwMode="auto">
          <a:xfrm flipV="1">
            <a:off x="2339752" y="3354953"/>
            <a:ext cx="3402496" cy="7389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512" y="1553592"/>
            <a:ext cx="7739912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melt()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이용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넓은 형식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긴 형식 변경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melt(long frame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 </a:t>
            </a: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id='</a:t>
            </a: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열이름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변수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데이터셋을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대상으로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지정된 변수 기준으로 긴 형식 모양 변경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 &lt;- melt(wide, id='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Customer_ID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</a:p>
          <a:p>
            <a:pPr marL="457200" indent="-457200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# x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컬럼명을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확인한 후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Date, Buy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이름으로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컬럼명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dirty="0" err="1" smtClean="0">
                <a:solidFill>
                  <a:srgbClr val="000000"/>
                </a:solidFill>
              </a:rPr>
              <a:t>colnames</a:t>
            </a:r>
            <a:r>
              <a:rPr lang="en-US" altLang="ko-KR" sz="1600" dirty="0" smtClean="0">
                <a:solidFill>
                  <a:srgbClr val="000000"/>
                </a:solidFill>
              </a:rPr>
              <a:t>(x)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</a:rPr>
              <a:t>name &lt;- c("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UserID</a:t>
            </a:r>
            <a:r>
              <a:rPr lang="en-US" altLang="ko-KR" sz="1600" dirty="0" smtClean="0">
                <a:solidFill>
                  <a:srgbClr val="000000"/>
                </a:solidFill>
              </a:rPr>
              <a:t>", "Date", "Buy")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dirty="0" err="1" smtClean="0">
                <a:solidFill>
                  <a:srgbClr val="000000"/>
                </a:solidFill>
              </a:rPr>
              <a:t>colnames</a:t>
            </a:r>
            <a:r>
              <a:rPr lang="en-US" altLang="ko-KR" sz="1600" dirty="0" smtClean="0">
                <a:solidFill>
                  <a:srgbClr val="000000"/>
                </a:solidFill>
              </a:rPr>
              <a:t>(x) &lt;- name   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</a:rPr>
              <a:t>head(x)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512" y="1528331"/>
            <a:ext cx="7739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활용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분석에 필요한 형태로 만드는 데이터 전처리 관련 함수 제공 패키지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패키지의 주요 함수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ko-KR" sz="2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tbl_df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화면창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크기 만큼만 데이터 제공 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filter() :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조건식에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맞는 데이터 추출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subset() 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select() :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열의 추출 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data[, c(“Year”, “Month”)] 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mutate() :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 추가 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transform() 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arrange() :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order(), sort() 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altLang="ko-KR" sz="2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summarise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집계 </a:t>
            </a:r>
            <a:endParaRPr lang="ko-KR" altLang="en-US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5445224"/>
            <a:ext cx="6336704" cy="83099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Hadley Wickham </a:t>
            </a:r>
            <a:r>
              <a:rPr lang="ko-KR" altLang="en-US" sz="1600" dirty="0" smtClean="0">
                <a:solidFill>
                  <a:srgbClr val="000000"/>
                </a:solidFill>
              </a:rPr>
              <a:t>개발 패키지 </a:t>
            </a:r>
            <a:r>
              <a:rPr lang="en-US" altLang="ko-KR" sz="1600" dirty="0" smtClean="0">
                <a:solidFill>
                  <a:srgbClr val="000000"/>
                </a:solidFill>
              </a:rPr>
              <a:t>:  ggplot2,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plyr</a:t>
            </a:r>
            <a:r>
              <a:rPr lang="en-US" altLang="ko-KR" sz="1600" dirty="0" smtClean="0">
                <a:solidFill>
                  <a:srgbClr val="000000"/>
                </a:solidFill>
              </a:rPr>
              <a:t>, reshape2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0000"/>
                </a:solidFill>
              </a:rPr>
              <a:t>plyr</a:t>
            </a:r>
            <a:r>
              <a:rPr lang="ko-KR" altLang="en-US" sz="1600" dirty="0" smtClean="0">
                <a:solidFill>
                  <a:srgbClr val="000000"/>
                </a:solidFill>
              </a:rPr>
              <a:t>은 </a:t>
            </a:r>
            <a:r>
              <a:rPr lang="en-US" altLang="ko-KR" sz="1600" dirty="0" smtClean="0">
                <a:solidFill>
                  <a:srgbClr val="000000"/>
                </a:solidFill>
              </a:rPr>
              <a:t>R</a:t>
            </a:r>
            <a:r>
              <a:rPr lang="ko-KR" altLang="en-US" sz="1600" dirty="0" smtClean="0">
                <a:solidFill>
                  <a:srgbClr val="000000"/>
                </a:solidFill>
              </a:rPr>
              <a:t>로 개발</a:t>
            </a:r>
            <a:r>
              <a:rPr lang="en-US" altLang="ko-KR" sz="1600" dirty="0" smtClean="0">
                <a:solidFill>
                  <a:srgbClr val="00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dplyr</a:t>
            </a:r>
            <a:r>
              <a:rPr lang="ko-KR" altLang="en-US" sz="1600" dirty="0" smtClean="0">
                <a:solidFill>
                  <a:srgbClr val="000000"/>
                </a:solidFill>
              </a:rPr>
              <a:t>은 </a:t>
            </a:r>
            <a:r>
              <a:rPr lang="en-US" altLang="ko-KR" sz="1600" dirty="0" smtClean="0">
                <a:solidFill>
                  <a:srgbClr val="000000"/>
                </a:solidFill>
              </a:rPr>
              <a:t>C++ </a:t>
            </a:r>
            <a:r>
              <a:rPr lang="ko-KR" altLang="en-US" sz="1600" dirty="0" smtClean="0">
                <a:solidFill>
                  <a:srgbClr val="000000"/>
                </a:solidFill>
              </a:rPr>
              <a:t>개발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빠른 처리 속도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512" y="1528331"/>
            <a:ext cx="773991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패키지와 데이터 셋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(c("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dplyr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2011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년도 미국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휴스턴에서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출발하는 모든 비행기의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이착륙기록이 수록된 것으로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227,496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건의 이착륙기록에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대해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항목을 수집한 데이터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</a:t>
            </a:r>
            <a:endParaRPr lang="ko-KR" altLang="en-US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633846"/>
            <a:ext cx="74888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dim(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차원보기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[1] 227496     21</a:t>
            </a:r>
          </a:p>
          <a:p>
            <a:pPr marL="457200" indent="-457200"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tbl_df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데이터셋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화면창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크기 만큼 데이터 제공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tbl_df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Source: local data frame [227,496 x 21]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512" y="1722404"/>
            <a:ext cx="8027944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filter(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이용 데이터 추출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1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 데이터 추출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 Month == 1,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DayofMonth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 1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and(, or &amp;)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Source: local data frame [552 x 21]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1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혹은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데이터 추출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Month == 1 | Month == 2) # or(|)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Source: local data frame [36,038 x 21]</a:t>
            </a:r>
            <a:endParaRPr lang="ko-KR" altLang="en-US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512" y="1573049"/>
            <a:ext cx="773991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arrange()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이용한 오름차순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내림차순 정렬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endParaRPr lang="ko-KR" altLang="en-US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도착시간 오름차순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arrange(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Year, Month,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ArrTime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)</a:t>
            </a:r>
          </a:p>
          <a:p>
            <a:pPr marL="914400" lvl="1" indent="-457200"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Month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 내림차순 정렬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arrange(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(Month))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528331"/>
            <a:ext cx="8604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3. select(), mutate()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이용한 열 조작</a:t>
            </a: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Year, Month,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DayOfWeek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열을 추출</a:t>
            </a:r>
          </a:p>
          <a:p>
            <a:pPr marL="914400" lvl="1" indent="-4572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Year, Month,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DayOfWeek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/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Month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 내림차순 정렬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Year, Month,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AirTime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추출</a:t>
            </a:r>
          </a:p>
          <a:p>
            <a:pPr marL="914400" lvl="1" indent="-4572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select(arrange(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(Month)),Year, Month,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AirTime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/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Year~DayOfWeek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추출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(Year, Month,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DayofMonth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DayofWeek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Year:DayOfWeek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/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Year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DayOfWeek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제외한 나머지 열 추출</a:t>
            </a:r>
          </a:p>
          <a:p>
            <a:pPr marL="914400" lvl="1" indent="-457200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-(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Year:DayOfWeek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528331"/>
            <a:ext cx="8136904" cy="346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4. mutate()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이용하여 열 추가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gain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추가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gain_per_hour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계산에 사용할 수 있음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mutate(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gain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DepDelay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b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gain_per_hour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gain/(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AirTime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/60))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 만든 열을 같은 함수 안에서 바로 사용 가능</a:t>
            </a: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  ...   ...        ...       ...     ...     ...           ...       ...     ...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Variables not shown: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ActualElapsedTime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AirTime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DepDelay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Origin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chr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chr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Distance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TaxiIn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TaxiOut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Cancelled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CancellationCode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chr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Diverted (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gain 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gain_per_hour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(dbl)</a:t>
            </a:r>
            <a:endParaRPr lang="ko-KR" altLang="en-US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 조작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563757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 추가된 열을 같은 함수 안에서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select()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함수로 보기</a:t>
            </a:r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주의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생성된 열은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추가되지 않음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추가된 열 결과 보기</a:t>
            </a:r>
          </a:p>
          <a:p>
            <a:pPr marL="457200" indent="-457200"/>
            <a:endParaRPr lang="ko-KR" altLang="en-US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select(mutate(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hflights_df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gain =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DepDelay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gain_per_hour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gain/(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AirTime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/60)),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Year, Month,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DepDelay,gain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gain_per_hour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/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#Source: local data frame [227,496 x 6]</a:t>
            </a:r>
          </a:p>
          <a:p>
            <a:pPr marL="457200" indent="-457200"/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#Year Month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ArrDelay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DepDelay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gain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gain_per_hour</a:t>
            </a:r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#1  2011     1      -10        0  -10    -15.000000</a:t>
            </a:r>
          </a:p>
          <a:p>
            <a:pPr marL="457200" indent="-457200"/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#2  2011     1       -9        1  -10    -13.333333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9204</TotalTime>
  <Words>1388</Words>
  <Application>Microsoft Office PowerPoint</Application>
  <PresentationFormat>화면 슬라이드 쇼(4:3)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굴림</vt:lpstr>
      <vt:lpstr>궁서체</vt:lpstr>
      <vt:lpstr>맑은 고딕</vt:lpstr>
      <vt:lpstr>Arial</vt:lpstr>
      <vt:lpstr>Wingdings</vt:lpstr>
      <vt:lpstr>1_기본 디자인</vt:lpstr>
      <vt:lpstr>8_디자인 사용자 지정</vt:lpstr>
      <vt:lpstr>1_예제 프레젠테이션 슬라이드(7)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  <vt:lpstr>6. 데이터 조작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652</cp:revision>
  <cp:lastPrinted>2012-04-23T01:56:26Z</cp:lastPrinted>
  <dcterms:created xsi:type="dcterms:W3CDTF">2011-03-07T07:43:24Z</dcterms:created>
  <dcterms:modified xsi:type="dcterms:W3CDTF">2020-09-22T12:31:48Z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