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744" r:id="rId3"/>
  </p:sldMasterIdLst>
  <p:notesMasterIdLst>
    <p:notesMasterId r:id="rId30"/>
  </p:notesMasterIdLst>
  <p:handoutMasterIdLst>
    <p:handoutMasterId r:id="rId31"/>
  </p:handoutMasterIdLst>
  <p:sldIdLst>
    <p:sldId id="627" r:id="rId4"/>
    <p:sldId id="628" r:id="rId5"/>
    <p:sldId id="855" r:id="rId6"/>
    <p:sldId id="856" r:id="rId7"/>
    <p:sldId id="854" r:id="rId8"/>
    <p:sldId id="851" r:id="rId9"/>
    <p:sldId id="852" r:id="rId10"/>
    <p:sldId id="853" r:id="rId11"/>
    <p:sldId id="727" r:id="rId12"/>
    <p:sldId id="729" r:id="rId13"/>
    <p:sldId id="554" r:id="rId14"/>
    <p:sldId id="460" r:id="rId15"/>
    <p:sldId id="732" r:id="rId16"/>
    <p:sldId id="730" r:id="rId17"/>
    <p:sldId id="733" r:id="rId18"/>
    <p:sldId id="731" r:id="rId19"/>
    <p:sldId id="462" r:id="rId20"/>
    <p:sldId id="461" r:id="rId21"/>
    <p:sldId id="463" r:id="rId22"/>
    <p:sldId id="845" r:id="rId23"/>
    <p:sldId id="846" r:id="rId24"/>
    <p:sldId id="847" r:id="rId25"/>
    <p:sldId id="844" r:id="rId26"/>
    <p:sldId id="848" r:id="rId27"/>
    <p:sldId id="849" r:id="rId28"/>
    <p:sldId id="850" r:id="rId29"/>
  </p:sldIdLst>
  <p:sldSz cx="9144000" cy="6858000" type="screen4x3"/>
  <p:notesSz cx="6797675" cy="9928225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9B"/>
    <a:srgbClr val="FF9999"/>
    <a:srgbClr val="FF9933"/>
    <a:srgbClr val="FF9900"/>
    <a:srgbClr val="0038A8"/>
    <a:srgbClr val="0E05CB"/>
    <a:srgbClr val="FF6600"/>
    <a:srgbClr val="6F6F6F"/>
    <a:srgbClr val="89B0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77584" autoAdjust="0"/>
  </p:normalViewPr>
  <p:slideViewPr>
    <p:cSldViewPr>
      <p:cViewPr varScale="1">
        <p:scale>
          <a:sx n="59" d="100"/>
          <a:sy n="59" d="100"/>
        </p:scale>
        <p:origin x="156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706" y="-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9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/>
          </a:p>
        </p:txBody>
      </p:sp>
      <p:sp>
        <p:nvSpPr>
          <p:cNvPr id="13" name="Oval 109" descr="j0305903"/>
          <p:cNvSpPr>
            <a:spLocks noChangeArrowheads="1"/>
          </p:cNvSpPr>
          <p:nvPr userDrawn="1"/>
        </p:nvSpPr>
        <p:spPr bwMode="gray">
          <a:xfrm>
            <a:off x="539552" y="116736"/>
            <a:ext cx="936000" cy="936000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EDA &amp;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정제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602113" y="2106465"/>
            <a:ext cx="8318489" cy="3416320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EDA?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수집 데이터 이해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결측값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(NA)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처리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이상치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극단치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코딩 변경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정제된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탐색적 분석을 위한 시각화 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파생변수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563888" y="2276872"/>
            <a:ext cx="5148464" cy="2736303"/>
            <a:chOff x="1317043" y="3200979"/>
            <a:chExt cx="7841160" cy="2964253"/>
          </a:xfrm>
        </p:grpSpPr>
        <p:sp>
          <p:nvSpPr>
            <p:cNvPr id="43" name="모서리가 둥근 직사각형 42"/>
            <p:cNvSpPr/>
            <p:nvPr/>
          </p:nvSpPr>
          <p:spPr bwMode="auto">
            <a:xfrm>
              <a:off x="1317043" y="3200979"/>
              <a:ext cx="1584175" cy="56078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수집 데이터</a:t>
              </a:r>
              <a:endPara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 bwMode="auto">
            <a:xfrm>
              <a:off x="2359086" y="4449085"/>
              <a:ext cx="1809335" cy="64738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/>
                <a:t>수집 데이터 이해 </a:t>
              </a:r>
              <a:endPara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 bwMode="auto">
            <a:xfrm>
              <a:off x="4552525" y="4449085"/>
              <a:ext cx="2247962" cy="648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데이터 전처리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(</a:t>
              </a:r>
              <a:r>
                <a:rPr kumimoji="0" lang="ko-KR" altLang="en-US" sz="14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결측치</a:t>
              </a:r>
              <a:r>
                <a:rPr kumimoji="0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, </a:t>
              </a:r>
              <a:r>
                <a:rPr kumimoji="0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이상치</a:t>
              </a:r>
              <a:r>
                <a:rPr kumimoji="0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)</a:t>
              </a:r>
              <a:endPara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 bwMode="auto">
            <a:xfrm>
              <a:off x="7339533" y="4449085"/>
              <a:ext cx="1764000" cy="64738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/>
                <a:t>정제 </a:t>
              </a:r>
              <a:r>
                <a:rPr lang="ko-KR" altLang="en-US" sz="1400" dirty="0" err="1" smtClean="0"/>
                <a:t>데이터셋</a:t>
              </a:r>
              <a:endPara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7" name="꺾인 연결선 46"/>
            <p:cNvCxnSpPr>
              <a:stCxn id="43" idx="2"/>
              <a:endCxn id="44" idx="1"/>
            </p:cNvCxnSpPr>
            <p:nvPr/>
          </p:nvCxnSpPr>
          <p:spPr bwMode="auto">
            <a:xfrm rot="16200000" flipH="1">
              <a:off x="1728603" y="4142292"/>
              <a:ext cx="1011011" cy="249955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직선 화살표 연결선 47"/>
            <p:cNvCxnSpPr>
              <a:stCxn id="44" idx="3"/>
              <a:endCxn id="45" idx="1"/>
            </p:cNvCxnSpPr>
            <p:nvPr/>
          </p:nvCxnSpPr>
          <p:spPr bwMode="auto">
            <a:xfrm>
              <a:off x="4168422" y="4772777"/>
              <a:ext cx="384103" cy="3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직선 화살표 연결선 48"/>
            <p:cNvCxnSpPr>
              <a:stCxn id="45" idx="3"/>
              <a:endCxn id="46" idx="1"/>
            </p:cNvCxnSpPr>
            <p:nvPr/>
          </p:nvCxnSpPr>
          <p:spPr bwMode="auto">
            <a:xfrm flipV="1">
              <a:off x="6800487" y="4772777"/>
              <a:ext cx="539046" cy="3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직사각형 49"/>
            <p:cNvSpPr/>
            <p:nvPr/>
          </p:nvSpPr>
          <p:spPr bwMode="auto">
            <a:xfrm>
              <a:off x="7521699" y="3356992"/>
              <a:ext cx="1636504" cy="72008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탐색적 </a:t>
              </a:r>
              <a:r>
                <a:rPr lang="ko-KR" altLang="en-US" sz="1400" dirty="0" smtClean="0"/>
                <a:t>자료</a:t>
              </a:r>
              <a:r>
                <a:rPr kumimoji="0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분석</a:t>
              </a:r>
              <a:endPara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(EDA)</a:t>
              </a:r>
              <a:endPara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1" name="꺾인 연결선 50"/>
            <p:cNvCxnSpPr>
              <a:stCxn id="50" idx="1"/>
              <a:endCxn id="45" idx="0"/>
            </p:cNvCxnSpPr>
            <p:nvPr/>
          </p:nvCxnSpPr>
          <p:spPr bwMode="auto">
            <a:xfrm rot="10800000" flipV="1">
              <a:off x="5676506" y="3717032"/>
              <a:ext cx="1845193" cy="732053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꺾인 연결선 51"/>
            <p:cNvCxnSpPr>
              <a:stCxn id="46" idx="0"/>
              <a:endCxn id="50" idx="2"/>
            </p:cNvCxnSpPr>
            <p:nvPr/>
          </p:nvCxnSpPr>
          <p:spPr bwMode="auto">
            <a:xfrm rot="5400000" flipH="1" flipV="1">
              <a:off x="8094737" y="4203871"/>
              <a:ext cx="372013" cy="11841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모서리가 둥근 직사각형 52"/>
            <p:cNvSpPr/>
            <p:nvPr/>
          </p:nvSpPr>
          <p:spPr bwMode="auto">
            <a:xfrm>
              <a:off x="7458671" y="5517232"/>
              <a:ext cx="1535194" cy="648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기계학습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모델</a:t>
              </a:r>
              <a:endPara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54" name="직선 화살표 연결선 53"/>
            <p:cNvCxnSpPr>
              <a:stCxn id="46" idx="2"/>
              <a:endCxn id="53" idx="0"/>
            </p:cNvCxnSpPr>
            <p:nvPr/>
          </p:nvCxnSpPr>
          <p:spPr bwMode="auto">
            <a:xfrm>
              <a:off x="8221534" y="5096468"/>
              <a:ext cx="4734" cy="4207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5" name="꺾인 연결선 54"/>
          <p:cNvCxnSpPr>
            <a:stCxn id="50" idx="1"/>
            <a:endCxn id="44" idx="0"/>
          </p:cNvCxnSpPr>
          <p:nvPr/>
        </p:nvCxnSpPr>
        <p:spPr bwMode="auto">
          <a:xfrm rot="10800000" flipV="1">
            <a:off x="4842088" y="2753241"/>
            <a:ext cx="2795744" cy="67575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단계</a:t>
            </a:r>
            <a:r>
              <a:rPr lang="en-US" altLang="ko-KR" dirty="0"/>
              <a:t>1. </a:t>
            </a:r>
            <a:r>
              <a:rPr lang="ko-KR" altLang="en-US" dirty="0"/>
              <a:t>수집 데이터 이해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928662" y="1500174"/>
            <a:ext cx="7572428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# dataset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데이터 중 변수를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개 이상 조회하는 경우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dataset[c("job","price")]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dataset[c(2,6)] # gender, price</a:t>
            </a:r>
          </a:p>
          <a:p>
            <a:pPr>
              <a:lnSpc>
                <a:spcPct val="150000"/>
              </a:lnSpc>
            </a:pP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dataset[c(1,2,3)] #resident,gender,age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dataset[c(1:3)] #resident,gender,age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dataset[c(2,4:6,3,1)] #gender,age,position,price,job,resident</a:t>
            </a:r>
          </a:p>
          <a:p>
            <a:pPr>
              <a:lnSpc>
                <a:spcPct val="150000"/>
              </a:lnSpc>
            </a:pP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# dataset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데이터 중 특정 행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열을 지정해 조회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dataset[,c(2:4)] #2~4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(gender job age)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-&gt; test[c(2:4)]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과 동일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dataset[c(2:4),] #2~4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행 전체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dataset[-c(1:100),] # 1~100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행 제외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결측치</a:t>
            </a:r>
            <a:r>
              <a:rPr lang="en-US" altLang="ko-KR" dirty="0" smtClean="0"/>
              <a:t>(NA) </a:t>
            </a:r>
            <a:r>
              <a:rPr lang="ko-KR" altLang="en-US" dirty="0" smtClean="0"/>
              <a:t>발견과 처리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99592" y="1556792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결측치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(NA)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처리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summary(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dataset$price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결측치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확인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-&gt; NA's - 30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sum(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dataset$price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# NA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출력</a:t>
            </a:r>
          </a:p>
          <a:p>
            <a:pPr marL="914400" lvl="1" indent="-457200">
              <a:spcBef>
                <a:spcPts val="600"/>
              </a:spcBef>
            </a:pP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결측데이터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제거 방법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sum(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dataset$price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na.rm=T) # 2362.9</a:t>
            </a:r>
          </a:p>
          <a:p>
            <a:pPr marL="914400" lvl="1" indent="-457200">
              <a:spcBef>
                <a:spcPts val="600"/>
              </a:spcBef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결측데이터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제거 방법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 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price2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na.omit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dataset$price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# price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있는 모든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NA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제거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sum(price2) # 2362.9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length(price2) # 270 -&gt; 30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 제거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이상치 발견과 정제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11560" y="1556792"/>
            <a:ext cx="8208912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이상치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극단치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발견과 정제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spcBef>
                <a:spcPts val="600"/>
              </a:spcBef>
            </a:pP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spcBef>
                <a:spcPts val="600"/>
              </a:spcBef>
              <a:buAutoNum type="arabicParenBoth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범주형 변수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극단치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처리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gender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outlier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확인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gender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dataset$gender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hist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(gender)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히스토그램으로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outlier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확인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table(gender)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빈도수로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outlier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확인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pie(table(gender))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파이 차트로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outlier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785926"/>
            <a:ext cx="2670265" cy="22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이상치 발견과 </a:t>
            </a:r>
            <a:r>
              <a:rPr lang="ko-KR" altLang="en-US" dirty="0" smtClean="0"/>
              <a:t>정제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504496" y="1556792"/>
            <a:ext cx="85320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성별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정제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subset()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 이용 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 &lt;- subset(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data,data$gender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== 1 |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data$gender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== 2)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 # gender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변수 데이터 정제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length(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data$gender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# 232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 정제됨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pie(table(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data$gender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))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483768" y="2852936"/>
            <a:ext cx="5514020" cy="3800660"/>
            <a:chOff x="2483768" y="2852936"/>
            <a:chExt cx="5514020" cy="3800660"/>
          </a:xfrm>
        </p:grpSpPr>
        <p:pic>
          <p:nvPicPr>
            <p:cNvPr id="8" name="그림 7" descr="Rplot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431" r="20833" b="5007"/>
            <a:stretch>
              <a:fillRect/>
            </a:stretch>
          </p:blipFill>
          <p:spPr>
            <a:xfrm>
              <a:off x="5868144" y="2852936"/>
              <a:ext cx="2129644" cy="2216484"/>
            </a:xfrm>
            <a:prstGeom prst="rect">
              <a:avLst/>
            </a:prstGeom>
          </p:spPr>
        </p:pic>
        <p:pic>
          <p:nvPicPr>
            <p:cNvPr id="9" name="그림 8" descr="Rplot20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295" t="16652" r="20937" b="19472"/>
            <a:stretch>
              <a:fillRect/>
            </a:stretch>
          </p:blipFill>
          <p:spPr>
            <a:xfrm>
              <a:off x="2483768" y="4221088"/>
              <a:ext cx="2448272" cy="2432508"/>
            </a:xfrm>
            <a:prstGeom prst="rect">
              <a:avLst/>
            </a:prstGeom>
          </p:spPr>
        </p:pic>
        <p:cxnSp>
          <p:nvCxnSpPr>
            <p:cNvPr id="10" name="Shape 9"/>
            <p:cNvCxnSpPr>
              <a:stCxn id="8" idx="1"/>
              <a:endCxn id="9" idx="3"/>
            </p:cNvCxnSpPr>
            <p:nvPr/>
          </p:nvCxnSpPr>
          <p:spPr bwMode="auto">
            <a:xfrm rot="10800000" flipV="1">
              <a:off x="4932040" y="3961178"/>
              <a:ext cx="936104" cy="147616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이상치 발견과 </a:t>
            </a:r>
            <a:r>
              <a:rPr lang="ko-KR" altLang="en-US" dirty="0" smtClean="0"/>
              <a:t>정체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11560" y="1556792"/>
            <a:ext cx="82089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연속형 변수 극단치 처리</a:t>
            </a:r>
          </a:p>
          <a:p>
            <a:pPr marL="914400" lvl="1" indent="-457200">
              <a:spcBef>
                <a:spcPts val="600"/>
              </a:spcBef>
            </a:pP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# price outlier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확인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dataset$price #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세부 데이터 보기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length(dataset$price) #300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(NA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포함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plot(dataset$price) #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산점도 형태 전반적인 가격분포 보기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summary(dataset$price) # -457~675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범위확인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이상치 발견과 </a:t>
            </a:r>
            <a:r>
              <a:rPr lang="ko-KR" altLang="en-US" dirty="0" smtClean="0"/>
              <a:t>정체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11560" y="1556792"/>
            <a:ext cx="8208912" cy="1931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# price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변수 정제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(2~8) </a:t>
            </a: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&lt;- subset(dataset, dataset$price &gt;= 2 &amp; dataset$price &lt;= 8)</a:t>
            </a: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length(data$price) #251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(49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개 정제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stem(data$price) #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줄기와 잎 도표보기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42976" y="3609240"/>
            <a:ext cx="6072230" cy="2605842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400" b="0" smtClean="0"/>
              <a:t>The decimal point is at the |</a:t>
            </a:r>
          </a:p>
          <a:p>
            <a:pPr>
              <a:lnSpc>
                <a:spcPts val="1400"/>
              </a:lnSpc>
            </a:pPr>
            <a:endParaRPr lang="en-US" altLang="ko-KR" sz="1400" b="0" smtClean="0"/>
          </a:p>
          <a:p>
            <a:pPr>
              <a:lnSpc>
                <a:spcPts val="1400"/>
              </a:lnSpc>
            </a:pPr>
            <a:r>
              <a:rPr lang="en-US" altLang="ko-KR" sz="1400" b="0" smtClean="0"/>
              <a:t>  2 | 133</a:t>
            </a:r>
          </a:p>
          <a:p>
            <a:pPr>
              <a:lnSpc>
                <a:spcPts val="1400"/>
              </a:lnSpc>
            </a:pPr>
            <a:r>
              <a:rPr lang="en-US" altLang="ko-KR" sz="1400" b="0" smtClean="0"/>
              <a:t>  2 | </a:t>
            </a:r>
          </a:p>
          <a:p>
            <a:pPr>
              <a:lnSpc>
                <a:spcPts val="1400"/>
              </a:lnSpc>
            </a:pPr>
            <a:r>
              <a:rPr lang="en-US" altLang="ko-KR" sz="1400" b="0" smtClean="0"/>
              <a:t>  3 | 000003344</a:t>
            </a:r>
          </a:p>
          <a:p>
            <a:pPr>
              <a:lnSpc>
                <a:spcPts val="1400"/>
              </a:lnSpc>
            </a:pPr>
            <a:r>
              <a:rPr lang="en-US" altLang="ko-KR" sz="1400" b="0" smtClean="0"/>
              <a:t>  3 | 555589</a:t>
            </a:r>
          </a:p>
          <a:p>
            <a:pPr>
              <a:lnSpc>
                <a:spcPts val="1400"/>
              </a:lnSpc>
            </a:pPr>
            <a:r>
              <a:rPr lang="en-US" altLang="ko-KR" sz="1400" b="0" smtClean="0"/>
              <a:t>  4 | 0000000000000011111111122233333444</a:t>
            </a:r>
          </a:p>
          <a:p>
            <a:pPr>
              <a:lnSpc>
                <a:spcPts val="1400"/>
              </a:lnSpc>
            </a:pPr>
            <a:r>
              <a:rPr lang="en-US" altLang="ko-KR" sz="1400" b="0" smtClean="0"/>
              <a:t>  4 | 566666777889999</a:t>
            </a:r>
          </a:p>
          <a:p>
            <a:pPr>
              <a:lnSpc>
                <a:spcPts val="1400"/>
              </a:lnSpc>
            </a:pPr>
            <a:r>
              <a:rPr lang="en-US" altLang="ko-KR" sz="1400" b="0" smtClean="0"/>
              <a:t>  5 | 000000000000000000111111111112222222223333344444</a:t>
            </a:r>
          </a:p>
          <a:p>
            <a:pPr>
              <a:lnSpc>
                <a:spcPts val="1400"/>
              </a:lnSpc>
            </a:pPr>
            <a:r>
              <a:rPr lang="en-US" altLang="ko-KR" sz="1400" b="0" smtClean="0"/>
              <a:t>  5 | 5555555556677777788899</a:t>
            </a:r>
          </a:p>
          <a:p>
            <a:pPr>
              <a:lnSpc>
                <a:spcPts val="1400"/>
              </a:lnSpc>
            </a:pPr>
            <a:r>
              <a:rPr lang="en-US" altLang="ko-KR" sz="1400" b="0" smtClean="0"/>
              <a:t>  6 | 000000000001111112222222222222333333333333334444444</a:t>
            </a:r>
          </a:p>
          <a:p>
            <a:pPr>
              <a:lnSpc>
                <a:spcPts val="1400"/>
              </a:lnSpc>
            </a:pPr>
            <a:r>
              <a:rPr lang="en-US" altLang="ko-KR" sz="1400" b="0" smtClean="0"/>
              <a:t>  6 | 5555777777788889999</a:t>
            </a:r>
          </a:p>
          <a:p>
            <a:pPr>
              <a:lnSpc>
                <a:spcPts val="1400"/>
              </a:lnSpc>
            </a:pPr>
            <a:r>
              <a:rPr lang="en-US" altLang="ko-KR" sz="1400" b="0" smtClean="0"/>
              <a:t>  7 | 000111122</a:t>
            </a:r>
          </a:p>
          <a:p>
            <a:pPr>
              <a:lnSpc>
                <a:spcPts val="1400"/>
              </a:lnSpc>
            </a:pPr>
            <a:r>
              <a:rPr lang="en-US" altLang="ko-KR" sz="1400" b="0" smtClean="0"/>
              <a:t>  7 | 7799</a:t>
            </a:r>
            <a:endParaRPr lang="ko-KR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이상치 발견과 정체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11560" y="1556792"/>
            <a:ext cx="820891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# age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NA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발견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summary(data$age) # Min(20), Max(69), NA(16)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length(data$age) # 251</a:t>
            </a:r>
          </a:p>
          <a:p>
            <a:pPr marL="914400" lvl="1" indent="-457200">
              <a:spcBef>
                <a:spcPts val="600"/>
              </a:spcBef>
            </a:pP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# age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변수 정제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(20~69)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&lt;- subset(data,data$age &gt;= 20 &amp; data$age &lt;= 69)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length(data$age) # 235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(16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정제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# box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플로팅으로 평균연령 분석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boxplot(data$age) # 45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대 중반 평균 연령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3857628"/>
            <a:ext cx="277842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코딩 변경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628800"/>
            <a:ext cx="8208912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코딩변경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변수변환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리코딩 하기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데이터의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가독성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척도 변경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최초 코딩 내용 변경을 목적으로 수행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문자열로 리코딩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청년층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중년층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장년층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data$age2[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data$age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&lt;= 30] &lt;-"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청년층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marL="914400" lvl="1" indent="-4572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data$age2[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data$age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&gt; 30 &amp;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data$age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&lt;=45] &lt;-"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중년층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marL="914400" lvl="1" indent="-4572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data$age2[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data$age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&gt; 45] &lt;-"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장년층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marL="914400" lvl="1" indent="-457200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head(data) # data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테이블 전체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age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age2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비교</a:t>
            </a:r>
          </a:p>
          <a:p>
            <a:pPr marL="914400" lvl="1" indent="-4572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head(data[c("age","age2")]) # 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개만 지정</a:t>
            </a:r>
          </a:p>
          <a:p>
            <a:pPr marL="914400" lvl="1" indent="-457200"/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age  age2</a:t>
            </a:r>
          </a:p>
          <a:p>
            <a:pPr marL="914400" lvl="1" indent="-457200"/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26 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청년층</a:t>
            </a:r>
          </a:p>
          <a:p>
            <a:pPr marL="914400" lvl="1" indent="-4572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head(data) # dataset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테이블 전체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age2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생성</a:t>
            </a:r>
          </a:p>
          <a:p>
            <a:pPr marL="914400" lvl="1" indent="-4572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head(data[c("age","age2")]) # 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개만 지정</a:t>
            </a:r>
          </a:p>
          <a:p>
            <a:pPr marL="914400" lvl="1" indent="-457200"/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age  age2  age3</a:t>
            </a:r>
          </a:p>
          <a:p>
            <a:pPr marL="914400" lvl="1" indent="-457200"/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26 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청년층 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 변경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575060"/>
            <a:ext cx="8208912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코딩변경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역코딩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긍정순서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(1 -&gt; 5, 5 -&gt; 1 )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data$survey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survey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data$survey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csurvey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&lt;- 6-survey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csurvey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survey  #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역코딩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결과와 비교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data$survey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csurvey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# data set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survery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변수 수정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head(data) # survey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결과 확인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9632" y="4565446"/>
            <a:ext cx="4572000" cy="1815882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>
            <a:spAutoFit/>
          </a:bodyPr>
          <a:lstStyle/>
          <a:p>
            <a:r>
              <a:rPr lang="en-US" altLang="ko-KR" sz="1600" b="0" dirty="0" smtClean="0"/>
              <a:t> resident gender job age position price survey</a:t>
            </a:r>
          </a:p>
          <a:p>
            <a:r>
              <a:rPr lang="en-US" altLang="ko-KR" sz="1600" b="0" dirty="0" smtClean="0"/>
              <a:t>1        1      1   1  26        2   5.1      1</a:t>
            </a:r>
          </a:p>
          <a:p>
            <a:r>
              <a:rPr lang="en-US" altLang="ko-KR" sz="1600" b="0" dirty="0" smtClean="0"/>
              <a:t>2        2      1   2  54        5   4.2      2</a:t>
            </a:r>
          </a:p>
          <a:p>
            <a:r>
              <a:rPr lang="en-US" altLang="ko-KR" sz="1600" b="0" dirty="0" smtClean="0"/>
              <a:t>3       NA      1   2  41        4   4.7      4</a:t>
            </a:r>
          </a:p>
          <a:p>
            <a:r>
              <a:rPr lang="en-US" altLang="ko-KR" sz="1600" b="0" dirty="0" smtClean="0"/>
              <a:t>4        4      2  NA  45        4   3.5      2</a:t>
            </a:r>
          </a:p>
          <a:p>
            <a:r>
              <a:rPr lang="en-US" altLang="ko-KR" sz="1600" b="0" dirty="0" smtClean="0"/>
              <a:t>5        5      1   3  62        5   5.0      1</a:t>
            </a:r>
          </a:p>
          <a:p>
            <a:r>
              <a:rPr lang="en-US" altLang="ko-KR" sz="1600" b="0" dirty="0" smtClean="0"/>
              <a:t>6        3      1   2  57       NA   5.4      2</a:t>
            </a:r>
            <a:endParaRPr lang="ko-KR" alt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정제 데이터 저장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576504" y="1556792"/>
            <a:ext cx="853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정제된 데이터 저장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setwd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("C:/Rwork/Part-II")</a:t>
            </a:r>
          </a:p>
          <a:p>
            <a:pPr marL="914400" lvl="1" indent="-457200">
              <a:lnSpc>
                <a:spcPct val="150000"/>
              </a:lnSpc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(1)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정제된 데이터 저장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write.csv(dataset2,"cleanData.csv", quote=F,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row.names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=F) </a:t>
            </a:r>
          </a:p>
          <a:p>
            <a:pPr marL="914400" lvl="1" indent="-457200">
              <a:lnSpc>
                <a:spcPct val="150000"/>
              </a:lnSpc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(2)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저장된 파일 불러오기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확인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new_data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 read.csv("cleanData.csv", header=TRUE)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new_data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dim(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new_data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# 248  13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EDA?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656670"/>
            <a:ext cx="806489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b="0" dirty="0" smtClean="0"/>
              <a:t>1. EDA </a:t>
            </a:r>
            <a:r>
              <a:rPr lang="ko-KR" altLang="en-US" sz="2000" b="0" dirty="0" smtClean="0"/>
              <a:t>란</a:t>
            </a:r>
            <a:r>
              <a:rPr lang="en-US" altLang="ko-KR" sz="2000" b="0" dirty="0" smtClean="0"/>
              <a:t>?</a:t>
            </a:r>
            <a:endParaRPr lang="en-US" altLang="ko-KR" sz="2000" b="0" u="sng" dirty="0" smtClean="0"/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2000" b="0" dirty="0" smtClean="0"/>
              <a:t>탐색적 데이터 분석</a:t>
            </a:r>
            <a:r>
              <a:rPr lang="en-US" altLang="ko-KR" sz="2000" b="0" dirty="0" smtClean="0"/>
              <a:t>(</a:t>
            </a:r>
            <a:r>
              <a:rPr lang="en-US" altLang="ko-KR" sz="2000" b="0" dirty="0"/>
              <a:t>Exploratory Data </a:t>
            </a:r>
            <a:r>
              <a:rPr lang="en-US" altLang="ko-KR" sz="2000" b="0" dirty="0" smtClean="0"/>
              <a:t>Analysis)</a:t>
            </a: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2000" b="0" dirty="0" smtClean="0"/>
              <a:t>수집 데이터를 다양한 각도에서 관찰하고 이해하는 과정</a:t>
            </a:r>
            <a:endParaRPr lang="en-US" altLang="ko-KR" sz="2000" b="0" dirty="0" smtClean="0"/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2000" b="0" dirty="0" smtClean="0"/>
              <a:t>그래프나 통계적 방법으로 자료를 직관적으로 파악하는 과정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변수 간의 관계 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576504" y="1556792"/>
            <a:ext cx="8532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변수 간의 관계 분석을 위한 시각화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명목척도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범주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서열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명목척도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범주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서열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 -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거주지역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성별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거주지역과 성별 칼럼 시각화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resident_gender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&lt;- table(new_data$resident2, new_data$gender2)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gender_resident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&lt;- table(new_data$gender2, new_data$resident2)</a:t>
            </a:r>
          </a:p>
          <a:p>
            <a:pPr marL="457200" indent="-457200">
              <a:lnSpc>
                <a:spcPct val="150000"/>
              </a:lnSpc>
            </a:pPr>
            <a:endParaRPr lang="en-US" altLang="ko-KR" sz="16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성별에 따른 거주지역 분포 현황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barplot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resident_gender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beside=T,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horiz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=T,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= rainbow(5),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       legend =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row.names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resident_gender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       main = '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성별에 따른 거주지역 분포 현황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')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row.names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resident_gender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행 이름</a:t>
            </a:r>
            <a:endParaRPr lang="en-US" altLang="ko-KR" sz="16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7" y="3573016"/>
            <a:ext cx="2088232" cy="307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변수 간의 관계 분석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576504" y="1556792"/>
            <a:ext cx="853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비율척도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연속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명목척도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범주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서열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나이와 직업유형에 따른 시각화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("lattice")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library(lattice)</a:t>
            </a:r>
          </a:p>
          <a:p>
            <a:pPr marL="457200" indent="-457200">
              <a:lnSpc>
                <a:spcPct val="150000"/>
              </a:lnSpc>
            </a:pPr>
            <a:endParaRPr lang="en-US" altLang="ko-KR" sz="16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나이와 직업유형 데이터 분포 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densityplot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 ~ age, data=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new_data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groups = job2,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plot.points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=T,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auto.key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= T)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plot.points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=T :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밀도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auto.key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= T :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범례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844824"/>
            <a:ext cx="2960737" cy="436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변수 간의 관계 분석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576504" y="1556792"/>
            <a:ext cx="47875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비율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연속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),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명목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범주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서열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명목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범주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서열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구매비용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연속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 : x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칼럼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직급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서열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):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성별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범주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):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그룹  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densityplot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(~ price | factor(gender2), data=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new_data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           groups = position2,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plot.points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=T,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auto.key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= T)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groups = gender2 :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한 격자에 나타날 그룹 칼럼 지정 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844824"/>
            <a:ext cx="2960737" cy="436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err="1" smtClean="0"/>
              <a:t>파생변수</a:t>
            </a:r>
            <a:r>
              <a:rPr lang="ko-KR" altLang="en-US" dirty="0" smtClean="0"/>
              <a:t> 만들기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576504" y="1556792"/>
            <a:ext cx="85320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파생변수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만들기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기존 변수로 새로운 변수 생성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사칙연산 적용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1:N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관계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-&gt; 1:1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관계 변수 생성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id :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주건환경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주택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빌라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아파트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오피스텔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-&gt; 4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개의 칼럼 추가 </a:t>
            </a:r>
          </a:p>
          <a:p>
            <a:pPr marL="914400" lvl="1" indent="-457200">
              <a:lnSpc>
                <a:spcPct val="150000"/>
              </a:lnSpc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파생변수</a:t>
            </a:r>
            <a:r>
              <a:rPr lang="ko-KR" altLang="en-US" dirty="0"/>
              <a:t> </a:t>
            </a:r>
            <a:r>
              <a:rPr lang="ko-KR" altLang="en-US" dirty="0" smtClean="0"/>
              <a:t>만들기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576504" y="1556792"/>
            <a:ext cx="853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파생변수에 생성을 위한 테이블 구조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59632" y="2737029"/>
            <a:ext cx="2357718" cy="1584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user_id</a:t>
            </a:r>
            <a:endParaRPr kumimoji="0" lang="en-US" altLang="ko-KR" sz="1800" b="1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gender</a:t>
            </a:r>
          </a:p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age</a:t>
            </a:r>
          </a:p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house_type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resident</a:t>
            </a:r>
          </a:p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job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19924" y="2665020"/>
            <a:ext cx="2363876" cy="110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user_id</a:t>
            </a:r>
            <a:endParaRPr kumimoji="0" lang="en-US" altLang="ko-KR" sz="1800" b="1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product_type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pay_method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price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9924" y="4825261"/>
            <a:ext cx="2363876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user_id</a:t>
            </a:r>
            <a:endParaRPr kumimoji="0" lang="en-US" altLang="ko-KR" sz="1800" b="1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return_code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5926654" y="3745141"/>
            <a:ext cx="1497106" cy="277904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1 : N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0" name="TextBox 9"/>
          <p:cNvSpPr txBox="1"/>
          <p:nvPr/>
        </p:nvSpPr>
        <p:spPr>
          <a:xfrm>
            <a:off x="5911592" y="5545341"/>
            <a:ext cx="1497106" cy="259923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1 : N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1" name="TextBox 10"/>
          <p:cNvSpPr txBox="1"/>
          <p:nvPr/>
        </p:nvSpPr>
        <p:spPr>
          <a:xfrm>
            <a:off x="1501671" y="4393213"/>
            <a:ext cx="1846730" cy="277904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1 : </a:t>
            </a:r>
            <a:r>
              <a:rPr lang="en-US" altLang="ko-KR" sz="1800" kern="0" noProof="0" dirty="0" smtClean="0">
                <a:solidFill>
                  <a:sysClr val="windowText" lastClr="000000"/>
                </a:solidFill>
                <a:latin typeface="Calibri"/>
                <a:ea typeface="맑은 고딕"/>
              </a:rPr>
              <a:t>N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cxnSp>
        <p:nvCxnSpPr>
          <p:cNvPr id="22" name="꺾인 연결선 21"/>
          <p:cNvCxnSpPr>
            <a:stCxn id="16" idx="3"/>
            <a:endCxn id="17" idx="1"/>
          </p:cNvCxnSpPr>
          <p:nvPr/>
        </p:nvCxnSpPr>
        <p:spPr>
          <a:xfrm flipV="1">
            <a:off x="3617350" y="3218257"/>
            <a:ext cx="1802574" cy="31086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꺾인 연결선 22"/>
          <p:cNvCxnSpPr>
            <a:stCxn id="16" idx="3"/>
            <a:endCxn id="18" idx="1"/>
          </p:cNvCxnSpPr>
          <p:nvPr/>
        </p:nvCxnSpPr>
        <p:spPr>
          <a:xfrm>
            <a:off x="3617350" y="3529117"/>
            <a:ext cx="1802574" cy="1656184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8" name="직사각형 27"/>
          <p:cNvSpPr/>
          <p:nvPr/>
        </p:nvSpPr>
        <p:spPr>
          <a:xfrm>
            <a:off x="1259632" y="2304981"/>
            <a:ext cx="2210862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 smtClean="0">
                <a:latin typeface="Calibri"/>
                <a:ea typeface="맑은 고딕"/>
              </a:rPr>
              <a:t>고객정보(</a:t>
            </a:r>
            <a:r>
              <a:rPr lang="en-US" altLang="ko-KR" kern="0" dirty="0" err="1" smtClean="0">
                <a:latin typeface="Calibri"/>
                <a:ea typeface="맑은 고딕"/>
              </a:rPr>
              <a:t>user_data</a:t>
            </a:r>
            <a:r>
              <a:rPr lang="en-US" altLang="ko-KR" kern="0" dirty="0" smtClean="0">
                <a:latin typeface="Calibri"/>
                <a:ea typeface="맑은 고딕"/>
              </a:rPr>
              <a:t>)</a:t>
            </a:r>
            <a:endParaRPr lang="en-US" altLang="ko-KR" kern="0" dirty="0">
              <a:latin typeface="Calibri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494645" y="2329032"/>
            <a:ext cx="2145139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 smtClean="0">
                <a:latin typeface="Calibri"/>
                <a:ea typeface="맑은 고딕"/>
              </a:rPr>
              <a:t>지불정보</a:t>
            </a:r>
            <a:r>
              <a:rPr lang="en-US" altLang="ko-KR" kern="0" dirty="0" smtClean="0">
                <a:latin typeface="Calibri"/>
                <a:ea typeface="맑은 고딕"/>
              </a:rPr>
              <a:t>(</a:t>
            </a:r>
            <a:r>
              <a:rPr lang="en-US" altLang="ko-KR" kern="0" dirty="0" err="1" smtClean="0">
                <a:latin typeface="Calibri"/>
                <a:ea typeface="맑은 고딕"/>
              </a:rPr>
              <a:t>pay_data</a:t>
            </a:r>
            <a:r>
              <a:rPr lang="en-US" altLang="ko-KR" kern="0" dirty="0" smtClean="0">
                <a:latin typeface="Calibri"/>
                <a:ea typeface="맑은 고딕"/>
              </a:rPr>
              <a:t>)</a:t>
            </a:r>
            <a:endParaRPr lang="en-US" altLang="ko-KR" kern="0" dirty="0">
              <a:latin typeface="Calibri"/>
              <a:ea typeface="맑은 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407536" y="4393213"/>
            <a:ext cx="2404824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 smtClean="0">
                <a:latin typeface="Calibri"/>
                <a:ea typeface="맑은 고딕"/>
              </a:rPr>
              <a:t>반품정보</a:t>
            </a:r>
            <a:r>
              <a:rPr lang="en-US" altLang="ko-KR" kern="0" dirty="0" smtClean="0">
                <a:latin typeface="Calibri"/>
                <a:ea typeface="맑은 고딕"/>
              </a:rPr>
              <a:t>(</a:t>
            </a:r>
            <a:r>
              <a:rPr lang="en-US" altLang="ko-KR" kern="0" dirty="0" err="1" smtClean="0">
                <a:latin typeface="Calibri"/>
                <a:ea typeface="맑은 고딕"/>
              </a:rPr>
              <a:t>return_data</a:t>
            </a:r>
            <a:r>
              <a:rPr lang="en-US" altLang="ko-KR" kern="0" dirty="0" smtClean="0">
                <a:latin typeface="Calibri"/>
                <a:ea typeface="맑은 고딕"/>
              </a:rPr>
              <a:t>)</a:t>
            </a:r>
            <a:endParaRPr lang="en-US" altLang="ko-KR" kern="0" dirty="0">
              <a:latin typeface="Calibri"/>
              <a:ea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파생변수</a:t>
            </a:r>
            <a:r>
              <a:rPr lang="ko-KR" altLang="en-US" dirty="0"/>
              <a:t> 만들기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539992" y="1412776"/>
            <a:ext cx="853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고객정보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user_data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23167" r="32104" b="54667"/>
          <a:stretch>
            <a:fillRect/>
          </a:stretch>
        </p:blipFill>
        <p:spPr bwMode="auto">
          <a:xfrm>
            <a:off x="179512" y="1988840"/>
            <a:ext cx="87129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파생변수</a:t>
            </a:r>
            <a:r>
              <a:rPr lang="ko-KR" altLang="en-US" dirty="0"/>
              <a:t> 만들기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26</a:t>
            </a:fld>
            <a:endParaRPr lang="en-US" altLang="ko-KR"/>
          </a:p>
        </p:txBody>
      </p:sp>
      <p:sp>
        <p:nvSpPr>
          <p:cNvPr id="15" name="직사각형 14"/>
          <p:cNvSpPr/>
          <p:nvPr/>
        </p:nvSpPr>
        <p:spPr>
          <a:xfrm>
            <a:off x="539992" y="1988840"/>
            <a:ext cx="853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지불정보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pay_data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t="23167" r="38655" b="60500"/>
          <a:stretch>
            <a:fillRect/>
          </a:stretch>
        </p:blipFill>
        <p:spPr bwMode="auto">
          <a:xfrm>
            <a:off x="611560" y="2564904"/>
            <a:ext cx="741682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539552" y="3573016"/>
            <a:ext cx="853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반품정보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return_data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t="23167" r="49971" b="62833"/>
          <a:stretch>
            <a:fillRect/>
          </a:stretch>
        </p:blipFill>
        <p:spPr bwMode="auto">
          <a:xfrm>
            <a:off x="683568" y="4077072"/>
            <a:ext cx="60486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EDA?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656670"/>
            <a:ext cx="80648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b="0" dirty="0"/>
              <a:t>2</a:t>
            </a:r>
            <a:r>
              <a:rPr lang="en-US" altLang="ko-KR" sz="2000" b="0" dirty="0" smtClean="0"/>
              <a:t>. EDA </a:t>
            </a:r>
            <a:r>
              <a:rPr lang="ko-KR" altLang="en-US" sz="2000" b="0" dirty="0" smtClean="0"/>
              <a:t>필요성</a:t>
            </a:r>
            <a:endParaRPr lang="en-US" altLang="ko-KR" sz="2000" b="0" u="sng" dirty="0" smtClean="0"/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ko-KR" altLang="en-US" sz="2000" b="0" dirty="0" smtClean="0"/>
              <a:t>데이터의 분포와 통계를 파악하여 데이터가 갖고 있는 특성을 이해</a:t>
            </a:r>
            <a:r>
              <a:rPr lang="en-US" altLang="ko-KR" sz="2000" b="0" dirty="0" smtClean="0"/>
              <a:t>, </a:t>
            </a:r>
            <a:r>
              <a:rPr lang="ko-KR" altLang="en-US" sz="2000" b="0" dirty="0" smtClean="0"/>
              <a:t>잠재적인 문제 발견</a:t>
            </a:r>
            <a:r>
              <a:rPr lang="en-US" altLang="ko-KR" sz="2000" b="0" dirty="0" smtClean="0"/>
              <a:t> </a:t>
            </a:r>
            <a:endParaRPr lang="en-US" altLang="ko-KR" sz="2000" b="0" dirty="0"/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ko-KR" altLang="en-US" sz="2000" b="0" dirty="0" smtClean="0"/>
              <a:t>분석 전에 발견이 어려운 문제를 다양한 문제점을 발견하고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이를 바탕으로 </a:t>
            </a:r>
            <a:r>
              <a:rPr lang="ko-KR" altLang="en-US" sz="2000" b="0" dirty="0" smtClean="0"/>
              <a:t>기존 가설 수정 또는 새로운 가설 수립</a:t>
            </a:r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33839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EDA?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656670"/>
            <a:ext cx="80648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b="0" dirty="0" smtClean="0"/>
              <a:t>3. EDA </a:t>
            </a:r>
            <a:r>
              <a:rPr lang="ko-KR" altLang="en-US" sz="2000" b="0" dirty="0" smtClean="0"/>
              <a:t>과정</a:t>
            </a:r>
            <a:endParaRPr lang="en-US" altLang="ko-KR" sz="2000" b="0" u="sng" dirty="0" smtClean="0"/>
          </a:p>
          <a:p>
            <a:pPr marL="914400" lvl="1" indent="-4572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2000" b="0" dirty="0" smtClean="0"/>
              <a:t>분석의 목적과 변수 특징 확인</a:t>
            </a:r>
            <a:r>
              <a:rPr lang="en-US" altLang="ko-KR" sz="2000" b="0" dirty="0" smtClean="0"/>
              <a:t> </a:t>
            </a: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2000" b="0" dirty="0" smtClean="0"/>
              <a:t>셀 수 없는 변수</a:t>
            </a:r>
            <a:r>
              <a:rPr lang="en-US" altLang="ko-KR" sz="2000" b="0" dirty="0" smtClean="0"/>
              <a:t>(Categorical), </a:t>
            </a:r>
            <a:r>
              <a:rPr lang="ko-KR" altLang="en-US" sz="2000" b="0" dirty="0" smtClean="0"/>
              <a:t>셀 수 있는 변수</a:t>
            </a:r>
            <a:r>
              <a:rPr lang="en-US" altLang="ko-KR" sz="2000" b="0" dirty="0" smtClean="0"/>
              <a:t>(Numerical)</a:t>
            </a:r>
            <a:r>
              <a:rPr lang="ko-KR" altLang="en-US" sz="2000" b="0" dirty="0" smtClean="0"/>
              <a:t> </a:t>
            </a:r>
            <a:endParaRPr lang="en-US" altLang="ko-KR" sz="2000" b="0" dirty="0"/>
          </a:p>
          <a:p>
            <a:pPr marL="914400" lvl="1" indent="-4572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2000" b="0" dirty="0" smtClean="0"/>
              <a:t>데이터 셋 확인 및 전처리</a:t>
            </a:r>
            <a:endParaRPr lang="en-US" altLang="ko-KR" sz="2000" b="0" dirty="0" smtClean="0"/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2000" b="0" dirty="0" err="1" smtClean="0"/>
              <a:t>결측치</a:t>
            </a:r>
            <a:r>
              <a:rPr lang="en-US" altLang="ko-KR" sz="2000" b="0" dirty="0" smtClean="0"/>
              <a:t>, </a:t>
            </a:r>
            <a:r>
              <a:rPr lang="ko-KR" altLang="en-US" sz="2000" b="0" dirty="0" smtClean="0"/>
              <a:t>이상치 확인 및 정제</a:t>
            </a:r>
            <a:endParaRPr lang="en-US" altLang="ko-KR" sz="2000" b="0" dirty="0" smtClean="0"/>
          </a:p>
          <a:p>
            <a:pPr marL="914400" lvl="1" indent="-4572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2000" b="0" dirty="0" smtClean="0"/>
              <a:t>데이터 개별 변수 값 관찰</a:t>
            </a:r>
            <a:endParaRPr lang="en-US" altLang="ko-KR" sz="2000" b="0" dirty="0" smtClean="0"/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2000" b="0" dirty="0" smtClean="0"/>
              <a:t>통계</a:t>
            </a:r>
            <a:r>
              <a:rPr lang="en-US" altLang="ko-KR" sz="2000" b="0" dirty="0" smtClean="0"/>
              <a:t>, </a:t>
            </a:r>
            <a:r>
              <a:rPr lang="ko-KR" altLang="en-US" sz="2000" b="0" dirty="0" smtClean="0"/>
              <a:t>일반 시각화</a:t>
            </a:r>
            <a:endParaRPr lang="en-US" altLang="ko-KR" sz="2000" b="0" dirty="0" smtClean="0"/>
          </a:p>
          <a:p>
            <a:pPr marL="914400" lvl="1" indent="-4572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2000" b="0" dirty="0" smtClean="0"/>
              <a:t>변수 간의 관계에 초점을 맞춰 변수 패턴 발견</a:t>
            </a:r>
            <a:endParaRPr lang="en-US" altLang="ko-KR" sz="2000" b="0" dirty="0" smtClean="0"/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2000" b="0" dirty="0" smtClean="0"/>
              <a:t>상관관계</a:t>
            </a:r>
            <a:r>
              <a:rPr lang="en-US" altLang="ko-KR" sz="2000" b="0" dirty="0" smtClean="0"/>
              <a:t>, </a:t>
            </a:r>
            <a:r>
              <a:rPr lang="ko-KR" altLang="en-US" sz="2000" b="0" dirty="0" smtClean="0"/>
              <a:t>고급 시각화 </a:t>
            </a:r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19679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수집 데이터 이해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656670"/>
            <a:ext cx="806489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2000" b="0" dirty="0" smtClean="0"/>
              <a:t>분석 전에 </a:t>
            </a:r>
            <a:r>
              <a:rPr lang="ko-KR" altLang="en-US" sz="2000" b="0" u="sng" dirty="0" smtClean="0"/>
              <a:t>수집 데이터</a:t>
            </a:r>
            <a:r>
              <a:rPr lang="en-US" altLang="ko-KR" sz="2000" b="0" u="sng" dirty="0" smtClean="0"/>
              <a:t>(</a:t>
            </a:r>
            <a:r>
              <a:rPr lang="ko-KR" altLang="en-US" sz="2000" b="0" u="sng" dirty="0" smtClean="0"/>
              <a:t>명세서</a:t>
            </a:r>
            <a:r>
              <a:rPr lang="en-US" altLang="ko-KR" sz="2000" b="0" u="sng" dirty="0" smtClean="0"/>
              <a:t>)</a:t>
            </a:r>
            <a:r>
              <a:rPr lang="ko-KR" altLang="en-US" sz="2000" b="0" u="sng" dirty="0" smtClean="0"/>
              <a:t>를 면밀히 살펴보고</a:t>
            </a:r>
            <a:r>
              <a:rPr lang="en-US" altLang="ko-KR" sz="2000" b="0" u="sng" dirty="0" smtClean="0"/>
              <a:t>, </a:t>
            </a:r>
            <a:r>
              <a:rPr lang="ko-KR" altLang="en-US" sz="2000" b="0" u="sng" dirty="0" smtClean="0"/>
              <a:t>이해하는 단계</a:t>
            </a:r>
            <a:endParaRPr lang="en-US" altLang="ko-KR" sz="2000" b="0" u="sng" dirty="0" smtClean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2000" b="0" dirty="0" smtClean="0"/>
              <a:t>자료구조</a:t>
            </a:r>
            <a:r>
              <a:rPr lang="en-US" altLang="ko-KR" sz="2000" b="0" dirty="0" smtClean="0"/>
              <a:t>, </a:t>
            </a:r>
            <a:r>
              <a:rPr lang="ko-KR" altLang="en-US" sz="2000" b="0" dirty="0" smtClean="0"/>
              <a:t>관측치 길이</a:t>
            </a:r>
            <a:r>
              <a:rPr lang="en-US" altLang="ko-KR" sz="2000" b="0" dirty="0" smtClean="0"/>
              <a:t>, </a:t>
            </a:r>
            <a:r>
              <a:rPr lang="ko-KR" altLang="en-US" sz="2000" b="0" dirty="0" smtClean="0"/>
              <a:t>변수 구성</a:t>
            </a:r>
            <a:endParaRPr lang="en-US" altLang="ko-KR" sz="2000" b="0" dirty="0" smtClean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2000" b="0" dirty="0" smtClean="0"/>
              <a:t>각 </a:t>
            </a:r>
            <a:r>
              <a:rPr lang="ko-KR" altLang="en-US" sz="2000" b="0" u="sng" dirty="0" smtClean="0"/>
              <a:t>변수 의미</a:t>
            </a:r>
            <a:r>
              <a:rPr lang="en-US" altLang="ko-KR" sz="2000" b="0" u="sng" dirty="0" smtClean="0"/>
              <a:t>, </a:t>
            </a:r>
            <a:r>
              <a:rPr lang="ko-KR" altLang="en-US" sz="2000" b="0" u="sng" dirty="0" smtClean="0"/>
              <a:t>측정 방법</a:t>
            </a:r>
            <a:r>
              <a:rPr lang="en-US" altLang="ko-KR" sz="2000" b="0" u="sng" dirty="0" smtClean="0"/>
              <a:t>, </a:t>
            </a:r>
            <a:r>
              <a:rPr lang="ko-KR" altLang="en-US" sz="2000" b="0" u="sng" dirty="0" smtClean="0"/>
              <a:t>척도 유형</a:t>
            </a:r>
            <a:r>
              <a:rPr lang="en-US" altLang="ko-KR" sz="2000" b="0" dirty="0" smtClean="0"/>
              <a:t>(</a:t>
            </a:r>
            <a:r>
              <a:rPr lang="ko-KR" altLang="en-US" sz="2000" b="0" dirty="0" smtClean="0"/>
              <a:t>명목</a:t>
            </a:r>
            <a:r>
              <a:rPr lang="en-US" altLang="ko-KR" sz="2000" b="0" dirty="0" smtClean="0"/>
              <a:t>,</a:t>
            </a:r>
            <a:r>
              <a:rPr lang="ko-KR" altLang="en-US" sz="2000" b="0" dirty="0" smtClean="0"/>
              <a:t>서열</a:t>
            </a:r>
            <a:r>
              <a:rPr lang="en-US" altLang="ko-KR" sz="2000" b="0" dirty="0" smtClean="0"/>
              <a:t>,</a:t>
            </a:r>
            <a:r>
              <a:rPr lang="ko-KR" altLang="en-US" sz="2000" b="0" dirty="0" smtClean="0"/>
              <a:t>비율</a:t>
            </a:r>
            <a:r>
              <a:rPr lang="en-US" altLang="ko-KR" sz="2000" b="0" dirty="0" smtClean="0"/>
              <a:t>,</a:t>
            </a:r>
            <a:r>
              <a:rPr lang="ko-KR" altLang="en-US" sz="2000" b="0" dirty="0" smtClean="0"/>
              <a:t>등간</a:t>
            </a:r>
            <a:r>
              <a:rPr lang="en-US" altLang="ko-KR" sz="2000" b="0" dirty="0" smtClean="0"/>
              <a:t>)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2000" b="0" dirty="0" smtClean="0"/>
              <a:t>실제 명세서  또는 의미대로 코딩 되었는지 확인</a:t>
            </a:r>
            <a:endParaRPr lang="en-US" altLang="ko-KR" sz="2000" b="0" dirty="0" smtClean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2000" b="0" dirty="0" smtClean="0"/>
              <a:t>데이터로부터 </a:t>
            </a:r>
            <a:r>
              <a:rPr lang="ko-KR" altLang="en-US" sz="2000" b="0" dirty="0"/>
              <a:t>좋은 </a:t>
            </a:r>
            <a:r>
              <a:rPr lang="ko-KR" altLang="en-US" sz="2000" b="0" dirty="0" err="1" smtClean="0"/>
              <a:t>인사이트</a:t>
            </a:r>
            <a:r>
              <a:rPr lang="en-US" altLang="ko-KR" sz="2000" b="0" dirty="0" smtClean="0"/>
              <a:t>(insight)</a:t>
            </a:r>
            <a:r>
              <a:rPr lang="ko-KR" altLang="en-US" sz="2000" b="0" dirty="0" smtClean="0"/>
              <a:t>를 </a:t>
            </a:r>
            <a:r>
              <a:rPr lang="ko-KR" altLang="en-US" sz="2000" b="0" dirty="0"/>
              <a:t>얻는 </a:t>
            </a:r>
            <a:r>
              <a:rPr lang="ko-KR" altLang="en-US" sz="2000" b="0" dirty="0" smtClean="0"/>
              <a:t>출발점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6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수집 데이터 이해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27584" y="1602373"/>
            <a:ext cx="806489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셋 특징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dataset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셋 전체 보기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View(dataset)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별도의 데이터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뷰어창에서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출력됨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head(dataset)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앞부분 데이터 셋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tail(dataset)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끝부분 데이터 셋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head(dataset, 10)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앞부분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names(dataset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attributes(dataset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names(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열이름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), class,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row.names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행이름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(dataset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구조 보기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수집 데이터 이해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3254803" y="2339588"/>
            <a:ext cx="26853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data Mart(dataset.csv)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27584" y="1844824"/>
            <a:ext cx="5709320" cy="5040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척도</a:t>
            </a:r>
            <a:r>
              <a:rPr lang="en-US" altLang="ko-KR" sz="1800" dirty="0" smtClean="0"/>
              <a:t>(Scale) </a:t>
            </a:r>
            <a:r>
              <a:rPr lang="ko-KR" altLang="en-US" sz="1800" dirty="0" smtClean="0"/>
              <a:t>실습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42918"/>
              </p:ext>
            </p:extLst>
          </p:nvPr>
        </p:nvGraphicFramePr>
        <p:xfrm>
          <a:off x="971600" y="2737728"/>
          <a:ext cx="78488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68">
                  <a:extLst>
                    <a:ext uri="{9D8B030D-6E8A-4147-A177-3AD203B41FA5}">
                      <a16:colId xmlns:a16="http://schemas.microsoft.com/office/drawing/2014/main" val="153564522"/>
                    </a:ext>
                  </a:extLst>
                </a:gridCol>
                <a:gridCol w="1121268">
                  <a:extLst>
                    <a:ext uri="{9D8B030D-6E8A-4147-A177-3AD203B41FA5}">
                      <a16:colId xmlns:a16="http://schemas.microsoft.com/office/drawing/2014/main" val="1645448130"/>
                    </a:ext>
                  </a:extLst>
                </a:gridCol>
                <a:gridCol w="1121268">
                  <a:extLst>
                    <a:ext uri="{9D8B030D-6E8A-4147-A177-3AD203B41FA5}">
                      <a16:colId xmlns:a16="http://schemas.microsoft.com/office/drawing/2014/main" val="316966109"/>
                    </a:ext>
                  </a:extLst>
                </a:gridCol>
                <a:gridCol w="1121268">
                  <a:extLst>
                    <a:ext uri="{9D8B030D-6E8A-4147-A177-3AD203B41FA5}">
                      <a16:colId xmlns:a16="http://schemas.microsoft.com/office/drawing/2014/main" val="3608808306"/>
                    </a:ext>
                  </a:extLst>
                </a:gridCol>
                <a:gridCol w="1121268">
                  <a:extLst>
                    <a:ext uri="{9D8B030D-6E8A-4147-A177-3AD203B41FA5}">
                      <a16:colId xmlns:a16="http://schemas.microsoft.com/office/drawing/2014/main" val="2374040509"/>
                    </a:ext>
                  </a:extLst>
                </a:gridCol>
                <a:gridCol w="1121268">
                  <a:extLst>
                    <a:ext uri="{9D8B030D-6E8A-4147-A177-3AD203B41FA5}">
                      <a16:colId xmlns:a16="http://schemas.microsoft.com/office/drawing/2014/main" val="3875998297"/>
                    </a:ext>
                  </a:extLst>
                </a:gridCol>
                <a:gridCol w="1121268">
                  <a:extLst>
                    <a:ext uri="{9D8B030D-6E8A-4147-A177-3AD203B41FA5}">
                      <a16:colId xmlns:a16="http://schemas.microsoft.com/office/drawing/2014/main" val="425614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resident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gender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survey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5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거주지역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구매가격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만족도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7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0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1~5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</a:t>
                      </a:r>
                      <a:r>
                        <a:rPr lang="en-US" altLang="ko-KR" baseline="0" dirty="0" smtClean="0"/>
                        <a:t>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1~3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20~69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1~5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err="1" smtClean="0"/>
                        <a:t>점척도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183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55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단계</a:t>
            </a:r>
            <a:r>
              <a:rPr lang="en-US" altLang="ko-KR" dirty="0"/>
              <a:t>1. </a:t>
            </a:r>
            <a:r>
              <a:rPr lang="ko-KR" altLang="en-US" dirty="0"/>
              <a:t>수집 데이터 이해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395536" y="1600201"/>
            <a:ext cx="8229600" cy="118072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척도</a:t>
            </a:r>
            <a:r>
              <a:rPr lang="en-US" altLang="ko-KR" sz="1800" dirty="0" smtClean="0"/>
              <a:t>(Scale)</a:t>
            </a:r>
          </a:p>
          <a:p>
            <a:pPr lvl="1"/>
            <a:r>
              <a:rPr lang="ko-KR" altLang="en-US" sz="1800" dirty="0" smtClean="0"/>
              <a:t>변수에 값을 부여하는 방법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변수 측정 단위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응답자가 선택할 수 있는 질문 항목</a:t>
            </a:r>
            <a:r>
              <a:rPr lang="en-US" altLang="ko-KR" sz="1800" dirty="0" smtClean="0"/>
              <a:t>)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94511"/>
              </p:ext>
            </p:extLst>
          </p:nvPr>
        </p:nvGraphicFramePr>
        <p:xfrm>
          <a:off x="683568" y="2924944"/>
          <a:ext cx="8064896" cy="28803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7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정성적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질적 척도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범주형 변수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정량적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양적 척도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연속형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변수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1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명목척도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이름이나 범주를 대표하는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의미 없는 숫자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①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남자 ② 여자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등간척도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속성에 대한 각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수준 간의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간격이 동일한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가감산 연산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연소득이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어디에 해당되십니까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1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서열척도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측정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대상 간의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높고 낮음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순서에 대한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의미 없는 숫자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좋아하는 순위를 표시하시오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비율척도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등간척도의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특성에 절대원점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(0)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 존재하고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비율계산이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가능한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숫자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사칙연산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나이가 몇 세 입니까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02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단계</a:t>
            </a:r>
            <a:r>
              <a:rPr lang="en-US" altLang="ko-KR" dirty="0"/>
              <a:t>1. </a:t>
            </a:r>
            <a:r>
              <a:rPr lang="ko-KR" altLang="en-US" dirty="0"/>
              <a:t>수집 데이터 이해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714348" y="1571612"/>
            <a:ext cx="75724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데이터 셋 조회 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#dataset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데이터 중 특정변수 조회</a:t>
            </a:r>
          </a:p>
          <a:p>
            <a:pPr lvl="1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dataset$age # [1] [27] [148] age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값의 색인</a:t>
            </a:r>
          </a:p>
          <a:p>
            <a:pPr lvl="1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dataset$resident</a:t>
            </a:r>
          </a:p>
          <a:p>
            <a:pPr lvl="1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length(dataset$age) # data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-300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개 </a:t>
            </a:r>
          </a:p>
          <a:p>
            <a:pPr lvl="1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x &lt;- dataset$gender #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결과를 변수에 저장</a:t>
            </a:r>
          </a:p>
          <a:p>
            <a:pPr lvl="1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y &lt;- dataset$price</a:t>
            </a:r>
          </a:p>
          <a:p>
            <a:pPr lvl="1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x;y</a:t>
            </a:r>
          </a:p>
          <a:p>
            <a:pPr lvl="1"/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plot(dataset$price) #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산점도 형태 전반적인 가격분포 보기</a:t>
            </a:r>
          </a:p>
          <a:p>
            <a:pPr lvl="1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# $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기호 대신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[""]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기호를 이용한 특정변수 조회</a:t>
            </a:r>
          </a:p>
          <a:p>
            <a:pPr lvl="1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dataset["gender"] </a:t>
            </a:r>
          </a:p>
          <a:p>
            <a:pPr lvl="1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dataset["price"]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071678"/>
            <a:ext cx="308307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9403</TotalTime>
  <Words>1611</Words>
  <Application>Microsoft Office PowerPoint</Application>
  <PresentationFormat>화면 슬라이드 쇼(4:3)</PresentationFormat>
  <Paragraphs>325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HY견고딕</vt:lpstr>
      <vt:lpstr>굴림</vt:lpstr>
      <vt:lpstr>궁서체</vt:lpstr>
      <vt:lpstr>맑은 고딕</vt:lpstr>
      <vt:lpstr>Arial</vt:lpstr>
      <vt:lpstr>Calibri</vt:lpstr>
      <vt:lpstr>Wingdings</vt:lpstr>
      <vt:lpstr>예제 프레젠테이션 슬라이드(7)</vt:lpstr>
      <vt:lpstr>1_기본 디자인</vt:lpstr>
      <vt:lpstr>8_디자인 사용자 지정</vt:lpstr>
      <vt:lpstr>7. EDA &amp; Data 정제</vt:lpstr>
      <vt:lpstr>EDA?</vt:lpstr>
      <vt:lpstr>EDA?</vt:lpstr>
      <vt:lpstr>EDA?</vt:lpstr>
      <vt:lpstr>단계1. 수집 데이터 이해</vt:lpstr>
      <vt:lpstr>단계1. 수집 데이터 이해</vt:lpstr>
      <vt:lpstr>단계1. 수집 데이터 이해</vt:lpstr>
      <vt:lpstr>단계1. 수집 데이터 이해</vt:lpstr>
      <vt:lpstr>단계1. 수집 데이터 이해</vt:lpstr>
      <vt:lpstr>단계1. 수집 데이터 이해</vt:lpstr>
      <vt:lpstr>2. 결측치(NA) 발견과 처리</vt:lpstr>
      <vt:lpstr>3. 이상치 발견과 정제</vt:lpstr>
      <vt:lpstr>3. 이상치 발견과 정제</vt:lpstr>
      <vt:lpstr>3. 이상치 발견과 정체</vt:lpstr>
      <vt:lpstr>3. 이상치 발견과 정체</vt:lpstr>
      <vt:lpstr>3. 이상치 발견과 정체</vt:lpstr>
      <vt:lpstr>4. 코딩 변경</vt:lpstr>
      <vt:lpstr>4. 코딩 변경</vt:lpstr>
      <vt:lpstr>5. 정제 데이터 저장</vt:lpstr>
      <vt:lpstr>6. 변수 간의 관계 분석</vt:lpstr>
      <vt:lpstr>6. 변수 간의 관계 분석</vt:lpstr>
      <vt:lpstr>6. 변수 간의 관계 분석</vt:lpstr>
      <vt:lpstr>7. 파생변수 만들기</vt:lpstr>
      <vt:lpstr>7. 파생변수 만들기</vt:lpstr>
      <vt:lpstr>7. 파생변수 만들기</vt:lpstr>
      <vt:lpstr>7. 파생변수 만들기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Windows User</cp:lastModifiedBy>
  <cp:revision>673</cp:revision>
  <cp:lastPrinted>2012-04-23T01:56:26Z</cp:lastPrinted>
  <dcterms:created xsi:type="dcterms:W3CDTF">2011-03-07T07:43:24Z</dcterms:created>
  <dcterms:modified xsi:type="dcterms:W3CDTF">2020-09-22T12:31:06Z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