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</p:sldMasterIdLst>
  <p:notesMasterIdLst>
    <p:notesMasterId r:id="rId12"/>
  </p:notesMasterIdLst>
  <p:handoutMasterIdLst>
    <p:handoutMasterId r:id="rId13"/>
  </p:handoutMasterIdLst>
  <p:sldIdLst>
    <p:sldId id="677" r:id="rId4"/>
    <p:sldId id="736" r:id="rId5"/>
    <p:sldId id="737" r:id="rId6"/>
    <p:sldId id="686" r:id="rId7"/>
    <p:sldId id="472" r:id="rId8"/>
    <p:sldId id="685" r:id="rId9"/>
    <p:sldId id="687" r:id="rId10"/>
    <p:sldId id="688" r:id="rId11"/>
  </p:sldIdLst>
  <p:sldSz cx="9144000" cy="6858000" type="screen4x3"/>
  <p:notesSz cx="6797675" cy="9928225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9B"/>
    <a:srgbClr val="FF9999"/>
    <a:srgbClr val="FF9933"/>
    <a:srgbClr val="FF9900"/>
    <a:srgbClr val="0038A8"/>
    <a:srgbClr val="0E05CB"/>
    <a:srgbClr val="FF6600"/>
    <a:srgbClr val="6F6F6F"/>
    <a:srgbClr val="89B0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3664" autoAdjust="0"/>
  </p:normalViewPr>
  <p:slideViewPr>
    <p:cSldViewPr>
      <p:cViewPr varScale="1">
        <p:scale>
          <a:sx n="76" d="100"/>
          <a:sy n="76" d="100"/>
        </p:scale>
        <p:origin x="105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sp>
        <p:nvSpPr>
          <p:cNvPr id="13" name="Oval 109" descr="j0305903"/>
          <p:cNvSpPr>
            <a:spLocks noChangeArrowheads="1"/>
          </p:cNvSpPr>
          <p:nvPr userDrawn="1"/>
        </p:nvSpPr>
        <p:spPr bwMode="gray">
          <a:xfrm>
            <a:off x="539552" y="116736"/>
            <a:ext cx="936000" cy="936000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043608" y="2174776"/>
            <a:ext cx="7200800" cy="1331455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정형 데이터 처리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Oracle DB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처리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DB(RDB)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연결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ODBC, JDBC, DBI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Oracle/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실습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33400"/>
            <a:ext cx="7668344" cy="685800"/>
          </a:xfrm>
        </p:spPr>
        <p:txBody>
          <a:bodyPr/>
          <a:lstStyle/>
          <a:p>
            <a:r>
              <a:rPr lang="en-US" altLang="ko-KR" sz="3600" dirty="0" smtClean="0"/>
              <a:t>9-1. </a:t>
            </a:r>
            <a:r>
              <a:rPr lang="ko-KR" altLang="en-US" sz="3600" dirty="0" smtClean="0"/>
              <a:t>정형 데이터 처리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대각선 방향의 모서리가 둥근 사각형 16"/>
          <p:cNvSpPr/>
          <p:nvPr/>
        </p:nvSpPr>
        <p:spPr bwMode="auto">
          <a:xfrm>
            <a:off x="467544" y="2492896"/>
            <a:ext cx="3672408" cy="3240360"/>
          </a:xfrm>
          <a:prstGeom prst="round2DiagRect">
            <a:avLst>
              <a:gd name="adj1" fmla="val 9276"/>
              <a:gd name="adj2" fmla="val 0"/>
            </a:avLst>
          </a:prstGeom>
          <a:solidFill>
            <a:srgbClr val="FFCD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33400"/>
            <a:ext cx="7668344" cy="685800"/>
          </a:xfrm>
        </p:spPr>
        <p:txBody>
          <a:bodyPr/>
          <a:lstStyle/>
          <a:p>
            <a:r>
              <a:rPr lang="en-US" altLang="ko-KR" sz="3600" dirty="0" smtClean="0"/>
              <a:t>9. </a:t>
            </a:r>
            <a:r>
              <a:rPr lang="ko-KR" altLang="en-US" sz="3600" dirty="0" smtClean="0"/>
              <a:t>정형 데이터 처리</a:t>
            </a:r>
            <a:endParaRPr lang="ko-KR" altLang="en-US" sz="3600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556792"/>
            <a:ext cx="433965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정형과 비정형 데이터 처리 과정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다중 문서 7"/>
          <p:cNvSpPr/>
          <p:nvPr/>
        </p:nvSpPr>
        <p:spPr bwMode="auto">
          <a:xfrm>
            <a:off x="971600" y="2708920"/>
            <a:ext cx="1440160" cy="936104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비정형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다중 문서 8"/>
          <p:cNvSpPr/>
          <p:nvPr/>
        </p:nvSpPr>
        <p:spPr bwMode="auto">
          <a:xfrm>
            <a:off x="1475656" y="4653136"/>
            <a:ext cx="1440160" cy="936104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정형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다중 문서 9"/>
          <p:cNvSpPr/>
          <p:nvPr/>
        </p:nvSpPr>
        <p:spPr bwMode="auto">
          <a:xfrm>
            <a:off x="2411760" y="3573016"/>
            <a:ext cx="1440160" cy="936104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반정형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왼쪽/오른쪽 화살표 설명선 11"/>
          <p:cNvSpPr/>
          <p:nvPr/>
        </p:nvSpPr>
        <p:spPr bwMode="auto">
          <a:xfrm>
            <a:off x="4716016" y="2852936"/>
            <a:ext cx="1216152" cy="1152128"/>
          </a:xfrm>
          <a:prstGeom prst="leftRightArrowCallout">
            <a:avLst>
              <a:gd name="adj1" fmla="val 0"/>
              <a:gd name="adj2" fmla="val 17441"/>
              <a:gd name="adj3" fmla="val 25000"/>
              <a:gd name="adj4" fmla="val 48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전처리</a:t>
            </a:r>
          </a:p>
        </p:txBody>
      </p:sp>
      <p:cxnSp>
        <p:nvCxnSpPr>
          <p:cNvPr id="14" name="꺾인 연결선 13"/>
          <p:cNvCxnSpPr>
            <a:stCxn id="10" idx="3"/>
            <a:endCxn id="12" idx="1"/>
          </p:cNvCxnSpPr>
          <p:nvPr/>
        </p:nvCxnSpPr>
        <p:spPr bwMode="auto">
          <a:xfrm flipV="1">
            <a:off x="3851920" y="3429000"/>
            <a:ext cx="864096" cy="6120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꺾인 연결선 15"/>
          <p:cNvCxnSpPr>
            <a:stCxn id="8" idx="3"/>
            <a:endCxn id="12" idx="1"/>
          </p:cNvCxnSpPr>
          <p:nvPr/>
        </p:nvCxnSpPr>
        <p:spPr bwMode="auto">
          <a:xfrm>
            <a:off x="2411760" y="3176972"/>
            <a:ext cx="2304256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모서리가 둥근 직사각형 21"/>
          <p:cNvSpPr/>
          <p:nvPr/>
        </p:nvSpPr>
        <p:spPr bwMode="auto">
          <a:xfrm>
            <a:off x="6300192" y="2636912"/>
            <a:ext cx="1008112" cy="2852936"/>
          </a:xfrm>
          <a:prstGeom prst="roundRect">
            <a:avLst/>
          </a:prstGeom>
          <a:solidFill>
            <a:srgbClr val="FFCD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통계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패키지</a:t>
            </a:r>
          </a:p>
        </p:txBody>
      </p:sp>
      <p:cxnSp>
        <p:nvCxnSpPr>
          <p:cNvPr id="24" name="직선 화살표 연결선 23"/>
          <p:cNvCxnSpPr/>
          <p:nvPr/>
        </p:nvCxnSpPr>
        <p:spPr bwMode="auto">
          <a:xfrm>
            <a:off x="2843808" y="5013176"/>
            <a:ext cx="3456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7308304" y="4077072"/>
            <a:ext cx="50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모서리가 둥근 직사각형 26"/>
          <p:cNvSpPr/>
          <p:nvPr/>
        </p:nvSpPr>
        <p:spPr bwMode="auto">
          <a:xfrm>
            <a:off x="7812360" y="2636912"/>
            <a:ext cx="1008112" cy="28529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추론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통계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규칙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 bwMode="auto">
          <a:xfrm>
            <a:off x="5940152" y="3429000"/>
            <a:ext cx="360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 bwMode="auto">
          <a:xfrm>
            <a:off x="827584" y="2492896"/>
            <a:ext cx="7488832" cy="4104456"/>
          </a:xfrm>
          <a:prstGeom prst="roundRect">
            <a:avLst>
              <a:gd name="adj" fmla="val 6349"/>
            </a:avLst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33400"/>
            <a:ext cx="7668344" cy="685800"/>
          </a:xfrm>
        </p:spPr>
        <p:txBody>
          <a:bodyPr/>
          <a:lstStyle/>
          <a:p>
            <a:r>
              <a:rPr lang="en-US" altLang="ko-KR" sz="3600" dirty="0" smtClean="0"/>
              <a:t>9. </a:t>
            </a:r>
            <a:r>
              <a:rPr lang="ko-KR" altLang="en-US" sz="3600" dirty="0" smtClean="0"/>
              <a:t>정형 데이터 처리</a:t>
            </a:r>
            <a:endParaRPr lang="ko-KR" altLang="en-US" sz="3600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412776"/>
            <a:ext cx="46730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관계형데이터베이스의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테이블 구조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259632" y="3284984"/>
            <a:ext cx="12961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제품번호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2699792" y="3284984"/>
            <a:ext cx="12961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제품명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4139952" y="3284984"/>
            <a:ext cx="12961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수량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5652120" y="3284984"/>
            <a:ext cx="12961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단가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1259632" y="3933056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k0001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259632" y="4581128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k0002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259632" y="5229200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k0003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699792" y="3933056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냉장고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2699792" y="4581128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세탁기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2699792" y="5229200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HDTV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139952" y="3933056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139952" y="4581128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139952" y="5229200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652120" y="3933056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800000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652120" y="4581128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750000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652120" y="5229200"/>
            <a:ext cx="129614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1500000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꺾인 연결선 43"/>
          <p:cNvCxnSpPr>
            <a:stCxn id="20" idx="0"/>
            <a:endCxn id="25" idx="0"/>
          </p:cNvCxnSpPr>
          <p:nvPr/>
        </p:nvCxnSpPr>
        <p:spPr bwMode="auto">
          <a:xfrm rot="5400000" flipH="1" flipV="1">
            <a:off x="4103948" y="1088740"/>
            <a:ext cx="12700" cy="439248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꺾인 연결선 45"/>
          <p:cNvCxnSpPr>
            <a:stCxn id="25" idx="0"/>
            <a:endCxn id="23" idx="0"/>
          </p:cNvCxnSpPr>
          <p:nvPr/>
        </p:nvCxnSpPr>
        <p:spPr bwMode="auto">
          <a:xfrm rot="16200000" flipV="1">
            <a:off x="5544108" y="2528900"/>
            <a:ext cx="12700" cy="151216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꺾인 연결선 47"/>
          <p:cNvCxnSpPr>
            <a:stCxn id="20" idx="0"/>
            <a:endCxn id="21" idx="0"/>
          </p:cNvCxnSpPr>
          <p:nvPr/>
        </p:nvCxnSpPr>
        <p:spPr bwMode="auto">
          <a:xfrm rot="5400000" flipH="1" flipV="1">
            <a:off x="2627784" y="2564904"/>
            <a:ext cx="12700" cy="144016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2771800" y="25649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도메인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꺾인 연결선 54"/>
          <p:cNvCxnSpPr>
            <a:stCxn id="40" idx="3"/>
            <a:endCxn id="38" idx="3"/>
          </p:cNvCxnSpPr>
          <p:nvPr/>
        </p:nvCxnSpPr>
        <p:spPr bwMode="auto">
          <a:xfrm flipV="1">
            <a:off x="6948264" y="4221088"/>
            <a:ext cx="12700" cy="1296144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직선 화살표 연결선 56"/>
          <p:cNvCxnSpPr>
            <a:endCxn id="39" idx="3"/>
          </p:cNvCxnSpPr>
          <p:nvPr/>
        </p:nvCxnSpPr>
        <p:spPr bwMode="auto">
          <a:xfrm flipH="1">
            <a:off x="6948264" y="4869160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7236296" y="46531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레코드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572000" y="5301208"/>
            <a:ext cx="432048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11960" y="60840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속성 값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Shape 61"/>
          <p:cNvCxnSpPr>
            <a:stCxn id="59" idx="3"/>
            <a:endCxn id="60" idx="0"/>
          </p:cNvCxnSpPr>
          <p:nvPr/>
        </p:nvCxnSpPr>
        <p:spPr bwMode="auto">
          <a:xfrm flipH="1">
            <a:off x="4824028" y="5517232"/>
            <a:ext cx="180020" cy="566772"/>
          </a:xfrm>
          <a:prstGeom prst="bentConnector4">
            <a:avLst>
              <a:gd name="adj1" fmla="val -126986"/>
              <a:gd name="adj2" fmla="val 690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모서리가 둥근 직사각형 62"/>
          <p:cNvSpPr/>
          <p:nvPr/>
        </p:nvSpPr>
        <p:spPr bwMode="auto">
          <a:xfrm>
            <a:off x="1403648" y="3356992"/>
            <a:ext cx="1008112" cy="25922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60932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Shape 66"/>
          <p:cNvCxnSpPr>
            <a:stCxn id="63" idx="2"/>
            <a:endCxn id="65" idx="1"/>
          </p:cNvCxnSpPr>
          <p:nvPr/>
        </p:nvCxnSpPr>
        <p:spPr bwMode="auto">
          <a:xfrm rot="16200000" flipH="1">
            <a:off x="1923383" y="5933601"/>
            <a:ext cx="328682" cy="36004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3563888" y="2132856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재고관리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en-US" altLang="ko-KR" sz="3600" dirty="0" smtClean="0"/>
              <a:t>9. </a:t>
            </a:r>
            <a:r>
              <a:rPr lang="ko-KR" altLang="en-US" sz="3600" dirty="0" smtClean="0"/>
              <a:t>정형 데이터 처리</a:t>
            </a:r>
            <a:endParaRPr lang="ko-KR" altLang="en-US" sz="3600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99592" y="2132856"/>
            <a:ext cx="7920880" cy="320087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0" dirty="0" smtClean="0">
                <a:latin typeface="맑은 고딕" pitchFamily="50" charset="-127"/>
                <a:ea typeface="맑은 고딕" pitchFamily="50" charset="-127"/>
              </a:rPr>
              <a:t>패키지 설치</a:t>
            </a:r>
          </a:p>
          <a:p>
            <a:pPr lvl="1"/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RJDBC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패키지를 사용하기 위해서는 우선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를 설치해야 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lvl="1"/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("DBI")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("RJDBC")</a:t>
            </a:r>
          </a:p>
          <a:p>
            <a:pPr lvl="1"/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패키지 로딩</a:t>
            </a:r>
          </a:p>
          <a:p>
            <a:pPr lvl="1"/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library(DBI)</a:t>
            </a:r>
          </a:p>
          <a:p>
            <a:pPr lvl="1"/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Sys.setenv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(JAVA_HOME='C:\\Program Files\\Java\\jre1.8.0_31')</a:t>
            </a:r>
          </a:p>
          <a:p>
            <a:pPr lvl="1"/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library(RJDBC) #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에 의존적이다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먼저 로딩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1588730"/>
            <a:ext cx="3695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정형 데이터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(RDB-Oracle)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en-US" altLang="ko-KR" sz="3600" dirty="0" smtClean="0"/>
              <a:t>9. </a:t>
            </a:r>
            <a:r>
              <a:rPr lang="ko-KR" altLang="en-US" sz="3600" dirty="0" smtClean="0"/>
              <a:t>정형 데이터 처리</a:t>
            </a:r>
            <a:endParaRPr lang="ko-KR" altLang="en-US" sz="3600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971600" y="2420888"/>
            <a:ext cx="7200800" cy="3139321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 create table test(</a:t>
            </a:r>
          </a:p>
          <a:p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    id </a:t>
            </a:r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varchar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(20) primary key,</a:t>
            </a:r>
          </a:p>
          <a:p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    pass </a:t>
            </a:r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varchar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(20) not null,</a:t>
            </a:r>
          </a:p>
          <a:p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    name </a:t>
            </a:r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varchar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(20) not null,</a:t>
            </a:r>
          </a:p>
          <a:p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    age number(2)</a:t>
            </a:r>
          </a:p>
          <a:p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    insert into test values('hong','1234','</a:t>
            </a:r>
            <a:r>
              <a:rPr lang="ko-KR" altLang="en-US" sz="2200" b="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',35);</a:t>
            </a:r>
          </a:p>
          <a:p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    insert into test values('lee','1234','</a:t>
            </a:r>
            <a:r>
              <a:rPr lang="ko-KR" altLang="en-US" sz="2200" b="0" dirty="0" smtClean="0">
                <a:latin typeface="맑은 고딕" pitchFamily="50" charset="-127"/>
                <a:ea typeface="맑은 고딕" pitchFamily="50" charset="-127"/>
              </a:rPr>
              <a:t>이순신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',45);</a:t>
            </a:r>
            <a:endParaRPr lang="ko-KR" altLang="en-US" sz="2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1563" y="1588730"/>
            <a:ext cx="6348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Oracle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0" dirty="0" err="1" smtClean="0">
                <a:latin typeface="맑은 고딕" pitchFamily="50" charset="-127"/>
                <a:ea typeface="맑은 고딕" pitchFamily="50" charset="-127"/>
              </a:rPr>
              <a:t>DB:orcl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id: </a:t>
            </a:r>
            <a:r>
              <a:rPr lang="en-US" altLang="ko-KR" sz="2000" b="0" dirty="0" err="1" smtClean="0">
                <a:latin typeface="맑은 고딕" pitchFamily="50" charset="-127"/>
                <a:ea typeface="맑은 고딕" pitchFamily="50" charset="-127"/>
              </a:rPr>
              <a:t>scott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password: tiger)</a:t>
            </a:r>
          </a:p>
          <a:p>
            <a:pPr marL="457200" indent="-457200">
              <a:buFont typeface="+mj-ea"/>
              <a:buAutoNum type="circleNumDbPlain" startAt="2"/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table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레코드 추가 정형 데이터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(RDB-Oracle)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5580112" y="2348880"/>
            <a:ext cx="3168000" cy="1370432"/>
          </a:xfrm>
          <a:prstGeom prst="flowChartMagneticDisk">
            <a:avLst/>
          </a:prstGeom>
          <a:solidFill>
            <a:srgbClr val="92D050"/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94158" y="3679185"/>
            <a:ext cx="275430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DB( ORCL)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868456" y="2812239"/>
            <a:ext cx="2808000" cy="645792"/>
            <a:chOff x="7020272" y="1916832"/>
            <a:chExt cx="2916000" cy="645792"/>
          </a:xfrm>
        </p:grpSpPr>
        <p:sp>
          <p:nvSpPr>
            <p:cNvPr id="13" name="직사각형 12"/>
            <p:cNvSpPr/>
            <p:nvPr/>
          </p:nvSpPr>
          <p:spPr>
            <a:xfrm>
              <a:off x="7020272" y="1916832"/>
              <a:ext cx="2916000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test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7020272" y="2274022"/>
              <a:ext cx="2916000" cy="288602"/>
              <a:chOff x="6588224" y="3858198"/>
              <a:chExt cx="5718106" cy="28860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6588224" y="3858198"/>
                <a:ext cx="1469634" cy="2857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id</a:t>
                </a:r>
                <a:endParaRPr lang="ko-KR" altLang="en-US" sz="16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046386" y="3858198"/>
                <a:ext cx="1469634" cy="2857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pass</a:t>
                </a:r>
                <a:endParaRPr lang="ko-KR" altLang="en-US" sz="16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468544" y="3861048"/>
                <a:ext cx="1469634" cy="2857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name</a:t>
                </a:r>
                <a:endParaRPr lang="ko-KR" altLang="en-US" sz="16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836696" y="3861048"/>
                <a:ext cx="1469634" cy="2857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age</a:t>
                </a:r>
                <a:endParaRPr lang="ko-KR" altLang="en-US" sz="16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en-US" altLang="ko-KR" sz="3600" dirty="0" smtClean="0"/>
              <a:t>9. </a:t>
            </a:r>
            <a:r>
              <a:rPr lang="ko-KR" altLang="en-US" sz="3600" dirty="0" smtClean="0"/>
              <a:t>정형 데이터 처리</a:t>
            </a:r>
            <a:endParaRPr lang="ko-KR" altLang="en-US" sz="3600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611560" y="1484784"/>
            <a:ext cx="8064896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ea"/>
              <a:buAutoNum type="circleNumDbPlain" startAt="4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Oracle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연동   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driver  </a:t>
            </a:r>
          </a:p>
          <a:p>
            <a:pPr lvl="1">
              <a:spcBef>
                <a:spcPts val="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drv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&lt;-JDBC("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oracle.jdbc.driver.OracleDriver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             </a:t>
            </a:r>
          </a:p>
          <a:p>
            <a:pPr lvl="1">
              <a:spcBef>
                <a:spcPts val="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"C:/app/jinsung/product/11.2.0/dbhome_1/jdbc/lib/ojdbc6.jar")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db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연동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(driver,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url,uid,upwd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   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conn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&lt;-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dbConnect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drv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     </a:t>
            </a:r>
          </a:p>
          <a:p>
            <a:pPr lvl="1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jdbc:oracle:thin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:@//127.0.0.1:1521/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orcl","scott","tiger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query = "SELECT * FROM test"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dbGetQuery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conn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query)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    ID   PASS NAME  AGE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#1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hong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1234 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홍길동 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35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#2  lee   1234 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이순신 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45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en-US" altLang="ko-KR" sz="3600" dirty="0" smtClean="0"/>
              <a:t>9. </a:t>
            </a:r>
            <a:r>
              <a:rPr lang="ko-KR" altLang="en-US" sz="3600" dirty="0" smtClean="0"/>
              <a:t>정형 데이터 처리</a:t>
            </a:r>
            <a:endParaRPr lang="ko-KR" altLang="en-US" sz="3600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611560" y="1673800"/>
            <a:ext cx="8064896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id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내림차순 정렬</a:t>
            </a:r>
          </a:p>
          <a:p>
            <a:pPr lvl="1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query = "SELECT * FROM test order by id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desc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dbGetQuery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conn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query)</a:t>
            </a:r>
          </a:p>
          <a:p>
            <a:pPr lvl="1">
              <a:spcBef>
                <a:spcPts val="600"/>
              </a:spcBef>
            </a:pP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ID  PWD   NAME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#1 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yoogs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3333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유관순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#2   test 1111   test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#3 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leess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2222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이순신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#4 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kimys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4444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김유신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#5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honggd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1111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7596336" cy="685800"/>
          </a:xfrm>
        </p:spPr>
        <p:txBody>
          <a:bodyPr/>
          <a:lstStyle/>
          <a:p>
            <a:r>
              <a:rPr lang="en-US" altLang="ko-KR" sz="3600" dirty="0" smtClean="0"/>
              <a:t>9. </a:t>
            </a:r>
            <a:r>
              <a:rPr lang="ko-KR" altLang="en-US" sz="3600" dirty="0" smtClean="0"/>
              <a:t>정형 데이터 처리</a:t>
            </a:r>
            <a:endParaRPr lang="ko-KR" altLang="en-US" sz="3600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611560" y="1673800"/>
            <a:ext cx="806489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#####################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###################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library(DBI)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library(RJDBC)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drv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JDBC("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com.mysql.jdbc.Driver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", "/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/share/java/mysql-connector-java.jar",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identifier.quote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="`")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conn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dbConnect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drv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"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jdbc:mysql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://&lt;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db_ip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&gt;:&lt;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db_port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&gt;/&lt;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dbname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&gt;", "&lt;id&gt;", "&lt;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&gt;")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df.table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dbGetQuery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conn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"select * from DBTABLE")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df.table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#############################################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9206</TotalTime>
  <Words>438</Words>
  <Application>Microsoft Office PowerPoint</Application>
  <PresentationFormat>화면 슬라이드 쇼(4:3)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굴림</vt:lpstr>
      <vt:lpstr>궁서체</vt:lpstr>
      <vt:lpstr>맑은 고딕</vt:lpstr>
      <vt:lpstr>Arial</vt:lpstr>
      <vt:lpstr>Wingdings</vt:lpstr>
      <vt:lpstr>예제 프레젠테이션 슬라이드(7)</vt:lpstr>
      <vt:lpstr>1_기본 디자인</vt:lpstr>
      <vt:lpstr>8_디자인 사용자 지정</vt:lpstr>
      <vt:lpstr>9-1. 정형 데이터 처리</vt:lpstr>
      <vt:lpstr>9. 정형 데이터 처리</vt:lpstr>
      <vt:lpstr>9. 정형 데이터 처리</vt:lpstr>
      <vt:lpstr>9. 정형 데이터 처리</vt:lpstr>
      <vt:lpstr>9. 정형 데이터 처리</vt:lpstr>
      <vt:lpstr>9. 정형 데이터 처리</vt:lpstr>
      <vt:lpstr>9. 정형 데이터 처리</vt:lpstr>
      <vt:lpstr>9. 정형 데이터 처리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653</cp:revision>
  <cp:lastPrinted>2012-04-23T01:56:26Z</cp:lastPrinted>
  <dcterms:created xsi:type="dcterms:W3CDTF">2011-03-07T07:43:24Z</dcterms:created>
  <dcterms:modified xsi:type="dcterms:W3CDTF">2020-09-22T12:29:56Z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