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744" r:id="rId3"/>
  </p:sldMasterIdLst>
  <p:notesMasterIdLst>
    <p:notesMasterId r:id="rId32"/>
  </p:notesMasterIdLst>
  <p:handoutMasterIdLst>
    <p:handoutMasterId r:id="rId33"/>
  </p:handoutMasterIdLst>
  <p:sldIdLst>
    <p:sldId id="738" r:id="rId4"/>
    <p:sldId id="473" r:id="rId5"/>
    <p:sldId id="571" r:id="rId6"/>
    <p:sldId id="689" r:id="rId7"/>
    <p:sldId id="476" r:id="rId8"/>
    <p:sldId id="708" r:id="rId9"/>
    <p:sldId id="691" r:id="rId10"/>
    <p:sldId id="692" r:id="rId11"/>
    <p:sldId id="693" r:id="rId12"/>
    <p:sldId id="694" r:id="rId13"/>
    <p:sldId id="696" r:id="rId14"/>
    <p:sldId id="697" r:id="rId15"/>
    <p:sldId id="698" r:id="rId16"/>
    <p:sldId id="700" r:id="rId17"/>
    <p:sldId id="701" r:id="rId18"/>
    <p:sldId id="702" r:id="rId19"/>
    <p:sldId id="703" r:id="rId20"/>
    <p:sldId id="704" r:id="rId21"/>
    <p:sldId id="705" r:id="rId22"/>
    <p:sldId id="706" r:id="rId23"/>
    <p:sldId id="709" r:id="rId24"/>
    <p:sldId id="710" r:id="rId25"/>
    <p:sldId id="711" r:id="rId26"/>
    <p:sldId id="712" r:id="rId27"/>
    <p:sldId id="713" r:id="rId28"/>
    <p:sldId id="714" r:id="rId29"/>
    <p:sldId id="717" r:id="rId30"/>
    <p:sldId id="715" r:id="rId31"/>
  </p:sldIdLst>
  <p:sldSz cx="9144000" cy="6858000" type="screen4x3"/>
  <p:notesSz cx="6797675" cy="9928225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9B"/>
    <a:srgbClr val="FF9999"/>
    <a:srgbClr val="FF9933"/>
    <a:srgbClr val="FF9900"/>
    <a:srgbClr val="0038A8"/>
    <a:srgbClr val="0E05CB"/>
    <a:srgbClr val="FF6600"/>
    <a:srgbClr val="6F6F6F"/>
    <a:srgbClr val="89B0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3664" autoAdjust="0"/>
  </p:normalViewPr>
  <p:slideViewPr>
    <p:cSldViewPr>
      <p:cViewPr varScale="1">
        <p:scale>
          <a:sx n="76" d="100"/>
          <a:sy n="76" d="100"/>
        </p:scale>
        <p:origin x="105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/>
          </a:p>
        </p:txBody>
      </p:sp>
      <p:sp>
        <p:nvSpPr>
          <p:cNvPr id="13" name="Oval 109" descr="j0305903"/>
          <p:cNvSpPr>
            <a:spLocks noChangeArrowheads="1"/>
          </p:cNvSpPr>
          <p:nvPr userDrawn="1"/>
        </p:nvSpPr>
        <p:spPr bwMode="gray">
          <a:xfrm>
            <a:off x="539552" y="116736"/>
            <a:ext cx="936000" cy="936000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043608" y="2276872"/>
            <a:ext cx="7200800" cy="1384995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비정형 데이터 처리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마이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토픽분석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단어의 빈도수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연관어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분석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관련 단어 분석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33400"/>
            <a:ext cx="7668344" cy="685800"/>
          </a:xfrm>
        </p:spPr>
        <p:txBody>
          <a:bodyPr/>
          <a:lstStyle/>
          <a:p>
            <a:r>
              <a:rPr lang="en-US" altLang="ko-KR" sz="3600" dirty="0" smtClean="0"/>
              <a:t>9-2. </a:t>
            </a:r>
            <a:r>
              <a:rPr lang="ko-KR" altLang="en-US" sz="3600" dirty="0" smtClean="0"/>
              <a:t>비정형 데이터 처리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353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7584" y="1588730"/>
            <a:ext cx="5448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셋 대상 자료집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(documents)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생성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1 : </a:t>
            </a:r>
            <a:r>
              <a:rPr lang="ko-KR" altLang="en-US" sz="3600" dirty="0" err="1"/>
              <a:t>토픽분석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2075944"/>
            <a:ext cx="76328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Corpus( ) :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벡터 대상 자료집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(documents)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생성 함수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tm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패키지 제공</a:t>
            </a:r>
          </a:p>
          <a:p>
            <a:pPr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result.text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Corpus(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VectorSource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(data[1:100,4])) </a:t>
            </a: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4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번째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(abstract)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개 추출하여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corpus(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자료집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생성</a:t>
            </a:r>
          </a:p>
          <a:p>
            <a:pPr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result.text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&lt;&lt;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VCorpus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(documents: 100, metadata (corpus/indexed): 0/0)&gt;&gt;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3608" y="4581128"/>
            <a:ext cx="6480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result.text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[is.na(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result.text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)]   &lt;- ""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result.text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# documents: 100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4077072"/>
            <a:ext cx="6444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분석 대상 자료집을 대상으로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NA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공백으로 처리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7584" y="1588730"/>
            <a:ext cx="3313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세종 사전에 단어 추가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1 : </a:t>
            </a:r>
            <a:r>
              <a:rPr lang="ko-KR" altLang="en-US" sz="3600" dirty="0" err="1"/>
              <a:t>토픽분석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899592" y="2075944"/>
            <a:ext cx="81003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세종 사전 불러오기 </a:t>
            </a:r>
          </a:p>
          <a:p>
            <a:pPr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useSejongDic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#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87007 word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#Backup was just finished!</a:t>
            </a:r>
          </a:p>
          <a:p>
            <a:pPr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#87007 words were added to dic_user.txt</a:t>
            </a:r>
          </a:p>
          <a:p>
            <a:pPr>
              <a:spcBef>
                <a:spcPts val="600"/>
              </a:spcBef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세종 사전에 없는 단어 추가 </a:t>
            </a:r>
          </a:p>
          <a:p>
            <a:pPr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mergeUserDic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(c("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비정규직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","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빅데이터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한미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fta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"), c("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ncn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")))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ncn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–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명사지시코드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3 words were added to dic_user.txt.</a:t>
            </a:r>
          </a:p>
          <a:p>
            <a:pPr>
              <a:spcBef>
                <a:spcPts val="600"/>
              </a:spcBef>
            </a:pPr>
            <a:endParaRPr lang="ko-KR" altLang="en-US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588730"/>
            <a:ext cx="5198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단어추출 사용자 함수 정의 및 단어추출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1 : </a:t>
            </a:r>
            <a:r>
              <a:rPr lang="ko-KR" altLang="en-US" sz="3600" dirty="0" err="1"/>
              <a:t>토픽분석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611560" y="2075944"/>
            <a:ext cx="838842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(1)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함수 실행 순선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단어추출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문자변환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공백으로 합침</a:t>
            </a:r>
          </a:p>
          <a:p>
            <a:pPr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exNouns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&lt;- function(x) { paste(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extractNoun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as.character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(x)), collapse=" ")}</a:t>
            </a:r>
          </a:p>
          <a:p>
            <a:pPr>
              <a:spcBef>
                <a:spcPts val="600"/>
              </a:spcBef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(2)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exNouns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함수 이용 단어 추출 </a:t>
            </a: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sapply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적용 데이터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적용함수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-&gt;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요약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개를 대상으로 단어 추출</a:t>
            </a:r>
          </a:p>
          <a:p>
            <a:pPr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result_nouns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sapply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result.text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exNouns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벡터 타입으로 단어 추출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#Warning messages:</a:t>
            </a:r>
          </a:p>
          <a:p>
            <a:pPr>
              <a:spcBef>
                <a:spcPts val="600"/>
              </a:spcBef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(3)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단어 추출 결과</a:t>
            </a:r>
          </a:p>
          <a:p>
            <a:pPr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result_nouns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[1] 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1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번째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백터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요소 보기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[1] "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타인 도움 사람 호 도움 감사 빚 감정 이 보답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....</a:t>
            </a:r>
            <a:endParaRPr lang="ko-KR" altLang="en-US" sz="16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588730"/>
            <a:ext cx="5170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전처리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부호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불용어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제거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1 : </a:t>
            </a:r>
            <a:r>
              <a:rPr lang="ko-KR" altLang="en-US" sz="3600" dirty="0" err="1"/>
              <a:t>토픽분석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611560" y="2075944"/>
            <a:ext cx="838842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추출된 단어로 자료집 다시 생성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Corpus(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VectorSource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result_nouns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))</a:t>
            </a:r>
            <a:endParaRPr lang="ko-KR" altLang="en-US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&lt;&lt;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VCorpus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(documents: 100, metadata (corpus/indexed): 0/0)&gt;&gt;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tm_map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removePunctuation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문장부호 제거</a:t>
            </a: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tm_map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removeNumbers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수치 제거</a:t>
            </a: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tm_map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tolower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소문자 변경</a:t>
            </a: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tm_map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removeWords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stopwords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english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')) </a:t>
            </a: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불용어제거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 for, very, and, of, are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등</a:t>
            </a:r>
          </a:p>
          <a:p>
            <a:pPr>
              <a:spcBef>
                <a:spcPts val="600"/>
              </a:spcBef>
            </a:pPr>
            <a:endParaRPr lang="ko-KR" altLang="en-US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inspect(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[1:5]) 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데이터 전처리 결과 확인</a:t>
            </a:r>
            <a:endParaRPr lang="ko-KR" altLang="en-US" sz="16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588730"/>
            <a:ext cx="4249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단어 선별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단어 길이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 이상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en-US" altLang="ko-KR" sz="3600" dirty="0" smtClean="0"/>
              <a:t>9-2. </a:t>
            </a:r>
            <a:r>
              <a:rPr lang="ko-KR" altLang="en-US" sz="3600" dirty="0" smtClean="0"/>
              <a:t>비정형 데이터 처리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611560" y="2075944"/>
            <a:ext cx="838842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PlainTextDocument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함수를 이용하여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를 일반문서로 변경</a:t>
            </a:r>
          </a:p>
          <a:p>
            <a:pPr>
              <a:spcBef>
                <a:spcPts val="3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&lt;-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tm_map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PlainTextDocument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spcBef>
                <a:spcPts val="3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TermDocumentMatrix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일반텍스트문서를 대상으로 단어 선별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단어길이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개 이상인 단어만 선별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-&gt; matrix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변경</a:t>
            </a:r>
          </a:p>
          <a:p>
            <a:pPr>
              <a:spcBef>
                <a:spcPts val="3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myTdm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TermDocumentMatrix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myCorpus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control=list(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wordLengths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=c(2,Inf)))</a:t>
            </a:r>
          </a:p>
          <a:p>
            <a:pPr>
              <a:spcBef>
                <a:spcPts val="3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myTdm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(terms: 4791, documents: 100)&gt;&gt;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단어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: 4791, 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문서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: 100</a:t>
            </a:r>
          </a:p>
          <a:p>
            <a:pPr>
              <a:spcBef>
                <a:spcPts val="300"/>
              </a:spcBef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matrix -&gt;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변경</a:t>
            </a:r>
          </a:p>
          <a:p>
            <a:pPr>
              <a:spcBef>
                <a:spcPts val="3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mat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as.data.frame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as.matrix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myTdm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)) </a:t>
            </a:r>
          </a:p>
          <a:p>
            <a:pPr>
              <a:spcBef>
                <a:spcPts val="3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mat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dim(mat) # [1] 4791  100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588730"/>
            <a:ext cx="2969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단어 빈도수 구하기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1 : </a:t>
            </a:r>
            <a:r>
              <a:rPr lang="ko-KR" altLang="en-US" sz="3600" dirty="0" err="1"/>
              <a:t>토픽분석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971600" y="2075944"/>
            <a:ext cx="741682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단어 빈도수 구하기 및 내림차순 정렬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wordv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&lt;- sort(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rowSums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(mat), decreasing=TRUE) 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빈도수로 내림차순 정렬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wordv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[1:5] 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상위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개 단어 빈도수 보기 </a:t>
            </a:r>
            <a:endParaRPr lang="en-US" altLang="ko-KR" sz="16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연구 제품 결과 영향 기업 </a:t>
            </a:r>
          </a:p>
          <a:p>
            <a:pPr>
              <a:spcBef>
                <a:spcPts val="300"/>
              </a:spcBef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# 303  230  172  152  139</a:t>
            </a:r>
            <a:endParaRPr lang="en-US" altLang="ko-KR" sz="16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3568" y="3614246"/>
            <a:ext cx="3838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wordcloud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디자인 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4101460"/>
            <a:ext cx="7416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myName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&lt;- names(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wordv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단어 이름 생성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빈도수의 이름 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wordcloud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myName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wordv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단어구름 적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myName</a:t>
            </a:r>
            <a:endParaRPr lang="en-US" altLang="ko-KR" sz="16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6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x11( ) 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별도의 창을 띄우는 함수</a:t>
            </a:r>
            <a:endParaRPr lang="en-US" altLang="ko-KR" sz="16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1 : </a:t>
            </a:r>
            <a:r>
              <a:rPr lang="ko-KR" altLang="en-US" sz="3600" dirty="0" err="1"/>
              <a:t>토픽분석</a:t>
            </a:r>
            <a:endParaRPr lang="ko-KR" altLang="en-US" sz="3600" dirty="0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0499" y="1916832"/>
            <a:ext cx="551579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115616" y="1412776"/>
            <a:ext cx="3888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Wordcloud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디자인 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588730"/>
            <a:ext cx="6789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단어구름에 디자인 적용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빈도수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색상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랜덤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회전 등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1 : </a:t>
            </a:r>
            <a:r>
              <a:rPr lang="ko-KR" altLang="en-US" sz="3600" dirty="0" err="1"/>
              <a:t>토픽분석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971600" y="2075944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단어이름과 빈도수로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생성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d &lt;-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(word=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myName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freq=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wordv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(d) # word, freq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변수</a:t>
            </a:r>
          </a:p>
          <a:p>
            <a:pPr>
              <a:spcBef>
                <a:spcPts val="300"/>
              </a:spcBef>
            </a:pPr>
            <a:endParaRPr lang="ko-KR" altLang="en-US" sz="16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색상 지정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pal &lt;- brewer.pal(12,"Paired") # Set1~Set3</a:t>
            </a:r>
          </a:p>
          <a:p>
            <a:pPr>
              <a:spcBef>
                <a:spcPts val="300"/>
              </a:spcBef>
            </a:pPr>
            <a:endParaRPr lang="en-US" altLang="ko-KR" sz="16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폰트 </a:t>
            </a:r>
            <a:r>
              <a:rPr lang="ko-KR" altLang="en-US" sz="1600" b="0" dirty="0" err="1" smtClean="0">
                <a:latin typeface="맑은 고딕" pitchFamily="50" charset="-127"/>
                <a:ea typeface="맑은 고딕" pitchFamily="50" charset="-127"/>
              </a:rPr>
              <a:t>설정세팅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: "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sz="1600" b="0" dirty="0" err="1" smtClean="0">
                <a:latin typeface="맑은 고딕" pitchFamily="50" charset="-127"/>
                <a:ea typeface="맑은 고딕" pitchFamily="50" charset="-127"/>
              </a:rPr>
              <a:t>서울남산체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B"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windowsFonts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malgun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windowsFont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"))  #windows</a:t>
            </a:r>
          </a:p>
          <a:p>
            <a:pPr>
              <a:spcBef>
                <a:spcPts val="300"/>
              </a:spcBef>
            </a:pPr>
            <a:endParaRPr lang="en-US" altLang="ko-KR" sz="16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색상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빈도수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글꼴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회전 등 적용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wordcloud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d$word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d$freq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scale=c(5,1),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min.freq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=3,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random.order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=F,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rot.per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=.1, colors=pal, family="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malgun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>
              <a:spcBef>
                <a:spcPts val="300"/>
              </a:spcBef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wordcloud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단어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빈도수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, 5:1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비율 크기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최소빈도수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랜덤순서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회전비율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색상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파렛트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),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컬러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글꼴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1 : </a:t>
            </a:r>
            <a:r>
              <a:rPr lang="ko-KR" altLang="en-US" sz="3600" dirty="0" err="1"/>
              <a:t>토픽분석</a:t>
            </a:r>
            <a:endParaRPr lang="ko-KR" altLang="en-US" sz="3600" dirty="0"/>
          </a:p>
        </p:txBody>
      </p:sp>
      <p:sp>
        <p:nvSpPr>
          <p:cNvPr id="13" name="직사각형 12"/>
          <p:cNvSpPr/>
          <p:nvPr/>
        </p:nvSpPr>
        <p:spPr>
          <a:xfrm>
            <a:off x="1115616" y="1412776"/>
            <a:ext cx="3888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Wordcloud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디자인 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4286" y="1927858"/>
            <a:ext cx="5858034" cy="474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1 : </a:t>
            </a:r>
            <a:r>
              <a:rPr lang="ko-KR" altLang="en-US" sz="3600" dirty="0" err="1"/>
              <a:t>토픽분석</a:t>
            </a:r>
            <a:endParaRPr lang="ko-KR" altLang="en-US" sz="3600" dirty="0"/>
          </a:p>
        </p:txBody>
      </p:sp>
      <p:sp>
        <p:nvSpPr>
          <p:cNvPr id="13" name="직사각형 12"/>
          <p:cNvSpPr/>
          <p:nvPr/>
        </p:nvSpPr>
        <p:spPr>
          <a:xfrm>
            <a:off x="1115616" y="1412776"/>
            <a:ext cx="3269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brewer.pal()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색상 지정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916833"/>
            <a:ext cx="3096344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365104"/>
            <a:ext cx="309634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4365103"/>
            <a:ext cx="295232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0045" y="1916832"/>
            <a:ext cx="3045931" cy="205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331640" y="3933055"/>
            <a:ext cx="3744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pal &lt;- brewer.pal(12,"Paired")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80520" y="3933055"/>
            <a:ext cx="3419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pal &lt;- brewer.pal(12,"Set1") 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4680520" y="6258798"/>
            <a:ext cx="3419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pal &lt;- brewer.pal(12,"Set3") 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1296144" y="6258798"/>
            <a:ext cx="3419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pal &lt;- brewer.pal(12,"Set2") 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7" name="Picture 2" descr="http://cfile224.uf.daum.net/image/215E3042511CD0412A3845"/>
          <p:cNvPicPr>
            <a:picLocks noChangeAspect="1" noChangeArrowheads="1"/>
          </p:cNvPicPr>
          <p:nvPr/>
        </p:nvPicPr>
        <p:blipFill>
          <a:blip r:embed="rId2" cstate="print"/>
          <a:srcRect l="17332" t="8884" r="15818" b="13173"/>
          <a:stretch>
            <a:fillRect/>
          </a:stretch>
        </p:blipFill>
        <p:spPr bwMode="auto">
          <a:xfrm>
            <a:off x="539552" y="2276872"/>
            <a:ext cx="3735944" cy="35283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 descr="Rpl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132856"/>
            <a:ext cx="4672505" cy="39604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직사각형 8"/>
          <p:cNvSpPr/>
          <p:nvPr/>
        </p:nvSpPr>
        <p:spPr>
          <a:xfrm>
            <a:off x="827584" y="1484784"/>
            <a:ext cx="4907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비정형 데이터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마이닝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분석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en-US" altLang="ko-KR" sz="3600" dirty="0" smtClean="0"/>
              <a:t>9-2. </a:t>
            </a:r>
            <a:r>
              <a:rPr lang="ko-KR" altLang="en-US" sz="3600" dirty="0" smtClean="0"/>
              <a:t>비정형 데이터 처리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588730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차트 시각화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1 : </a:t>
            </a:r>
            <a:r>
              <a:rPr lang="ko-KR" altLang="en-US" sz="3600" dirty="0" err="1"/>
              <a:t>토픽분석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827584" y="2075944"/>
            <a:ext cx="7992888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word &lt;- head(sort(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wordv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decreasing=T), 20) 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상위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개 토픽추출 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pie(word,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=rainbow(10), radius=1) 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파이 차트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600" b="0" dirty="0" err="1" smtClean="0">
                <a:latin typeface="맑은 고딕" pitchFamily="50" charset="-127"/>
                <a:ea typeface="맑은 고딕" pitchFamily="50" charset="-127"/>
              </a:rPr>
              <a:t>무지개색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dirty="0" err="1" smtClean="0">
                <a:latin typeface="맑은 고딕" pitchFamily="50" charset="-127"/>
                <a:ea typeface="맑은 고딕" pitchFamily="50" charset="-127"/>
              </a:rPr>
              <a:t>원크기</a:t>
            </a:r>
            <a:endParaRPr lang="ko-KR" altLang="en-US" sz="16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pct &lt;- round(word/sum(word)*100, 1) 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백분율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names(word) 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키워드와 백분율 적용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lab &lt;- paste(names(word), "\n", pct, "%“)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140968"/>
            <a:ext cx="382547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135786" y="2682786"/>
            <a:ext cx="667362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##############################################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 –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연관어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분석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단어 연관성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                            #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         </a:t>
            </a:r>
            <a:r>
              <a:rPr lang="en-US" altLang="ko-KR" dirty="0" smtClean="0">
                <a:latin typeface="바탕"/>
                <a:ea typeface="바탕"/>
              </a:rPr>
              <a:t>√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시각화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연관어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네트워크 시각화와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근접중심성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##############################################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48680"/>
            <a:ext cx="7596336" cy="685800"/>
          </a:xfrm>
        </p:spPr>
        <p:txBody>
          <a:bodyPr/>
          <a:lstStyle/>
          <a:p>
            <a:r>
              <a:rPr lang="en-US" altLang="ko-KR" sz="3600" dirty="0" smtClean="0"/>
              <a:t>9-2. </a:t>
            </a:r>
            <a:r>
              <a:rPr lang="ko-KR" altLang="en-US" sz="3600" dirty="0" smtClean="0"/>
              <a:t>비정형 데이터 처리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52309" y="1588730"/>
            <a:ext cx="3417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 :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연관어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분석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결과물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2 : </a:t>
            </a:r>
            <a:r>
              <a:rPr lang="ko-KR" altLang="en-US" sz="3600" dirty="0" err="1"/>
              <a:t>연관어</a:t>
            </a:r>
            <a:r>
              <a:rPr lang="ko-KR" altLang="en-US" sz="3600" dirty="0"/>
              <a:t> 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7624" y="49411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연관어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분석 시각화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4" y="493187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연관어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중요도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중심성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시각화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l="23184" t="14115" r="20567" b="12011"/>
          <a:stretch>
            <a:fillRect/>
          </a:stretch>
        </p:blipFill>
        <p:spPr bwMode="auto">
          <a:xfrm>
            <a:off x="683568" y="2276872"/>
            <a:ext cx="3744416" cy="2592288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9071" y="2242457"/>
            <a:ext cx="3867385" cy="26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31162" y="1962413"/>
            <a:ext cx="8010142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Sys.setenv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(JAVA_HOME='C:\\Program Files\\Java\\jre1.8.0_31')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아래와 같은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Error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발생 시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Sys.setenv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함수로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경로 지정</a:t>
            </a:r>
          </a:p>
          <a:p>
            <a:pPr marL="457200" indent="-457200">
              <a:spcBef>
                <a:spcPts val="600"/>
              </a:spcBef>
            </a:pPr>
            <a:endParaRPr lang="ko-KR" altLang="en-US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(c("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KoNLP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arules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igraph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"))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KoNLP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라이브러리가 필요함</a:t>
            </a:r>
          </a:p>
          <a:p>
            <a:pPr marL="457200" indent="-457200">
              <a:spcBef>
                <a:spcPts val="600"/>
              </a:spcBef>
            </a:pPr>
            <a:endParaRPr lang="ko-KR" altLang="en-US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arules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연관규칙 라이브러리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igraph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2 : </a:t>
            </a:r>
            <a:r>
              <a:rPr lang="ko-KR" altLang="en-US" sz="3600" dirty="0" err="1"/>
              <a:t>연관어</a:t>
            </a:r>
            <a:r>
              <a:rPr lang="ko-KR" altLang="en-US" sz="3600" dirty="0"/>
              <a:t>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7168" y="1529209"/>
            <a:ext cx="376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연관어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분석을 위한 패키지 설치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7584" y="1588730"/>
            <a:ext cx="4354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데이터셋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(abstract.txt)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가져오기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2 : </a:t>
            </a:r>
            <a:r>
              <a:rPr lang="ko-KR" altLang="en-US" sz="3600" dirty="0" err="1"/>
              <a:t>연관어</a:t>
            </a:r>
            <a:r>
              <a:rPr lang="ko-KR" altLang="en-US" sz="3600" dirty="0"/>
              <a:t>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2132856"/>
            <a:ext cx="7632848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f &lt;- file("C:/Rwork/Part-II/abstractClean.txt", encoding="UTF-8")</a:t>
            </a: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fl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readLines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(f) </a:t>
            </a:r>
          </a:p>
          <a:p>
            <a:pPr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incomplete final line found on - Error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발생 시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UTF-8 </a:t>
            </a:r>
            <a:r>
              <a:rPr lang="ko-KR" altLang="en-US" sz="1600" b="0" dirty="0" err="1" smtClean="0">
                <a:latin typeface="맑은 고딕" pitchFamily="50" charset="-127"/>
                <a:ea typeface="맑은 고딕" pitchFamily="50" charset="-127"/>
              </a:rPr>
              <a:t>인코딩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 방식으로 재 저장</a:t>
            </a: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close(f) </a:t>
            </a: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head(fl, 10)</a:t>
            </a:r>
          </a:p>
          <a:p>
            <a:pPr>
              <a:spcBef>
                <a:spcPts val="600"/>
              </a:spcBef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400" b="0" dirty="0" smtClean="0"/>
              <a:t>[1] "﻿</a:t>
            </a:r>
            <a:r>
              <a:rPr lang="ko-KR" altLang="en-US" sz="1400" b="0" dirty="0" smtClean="0"/>
              <a:t>타인의 도움을 받은 사람은 받은 호의나 도움에 대해 감사를 느끼기도 하지만 빚을 졌다는 감정과 이에 보답을 해야 한다는 의무감을 느낀다</a:t>
            </a:r>
            <a:r>
              <a:rPr lang="en-US" altLang="ko-KR" sz="1400" b="0" dirty="0" smtClean="0"/>
              <a:t>. “</a:t>
            </a:r>
          </a:p>
          <a:p>
            <a:pPr>
              <a:spcBef>
                <a:spcPts val="600"/>
              </a:spcBef>
            </a:pPr>
            <a:r>
              <a:rPr lang="en-US" altLang="ko-KR" sz="1400" b="0" dirty="0" smtClean="0"/>
              <a:t>[2] "</a:t>
            </a:r>
            <a:r>
              <a:rPr lang="ko-KR" altLang="en-US" sz="1400" b="0" dirty="0" smtClean="0"/>
              <a:t>그리고 감사는 받은 도움에 대한 고마움과 이에 대한 호의의 차원에서 </a:t>
            </a:r>
            <a:r>
              <a:rPr lang="ko-KR" altLang="en-US" sz="1400" b="0" dirty="0" err="1" smtClean="0"/>
              <a:t>친사회적</a:t>
            </a:r>
            <a:r>
              <a:rPr lang="ko-KR" altLang="en-US" sz="1400" b="0" dirty="0" smtClean="0"/>
              <a:t> 결과를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신세는 받은 혜택을 되갚아야 된다는 의무감에 의해 </a:t>
            </a:r>
            <a:r>
              <a:rPr lang="ko-KR" altLang="en-US" sz="1400" b="0" dirty="0" err="1" smtClean="0"/>
              <a:t>친사회적</a:t>
            </a:r>
            <a:r>
              <a:rPr lang="ko-KR" altLang="en-US" sz="1400" b="0" dirty="0" smtClean="0"/>
              <a:t> 행동을 보이게 된다</a:t>
            </a:r>
            <a:r>
              <a:rPr lang="en-US" altLang="ko-KR" sz="1400" b="0" dirty="0" smtClean="0"/>
              <a:t>. “</a:t>
            </a:r>
          </a:p>
          <a:p>
            <a:pPr>
              <a:spcBef>
                <a:spcPts val="600"/>
              </a:spcBef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				:</a:t>
            </a:r>
          </a:p>
          <a:p>
            <a:pPr>
              <a:spcBef>
                <a:spcPts val="600"/>
              </a:spcBef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                                                        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endParaRPr lang="ko-KR" altLang="en-US" sz="14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7584" y="1484784"/>
            <a:ext cx="4160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단어추출 및 단어트랜잭션생성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2 : </a:t>
            </a:r>
            <a:r>
              <a:rPr lang="ko-KR" altLang="en-US" sz="3600" dirty="0" err="1"/>
              <a:t>연관어</a:t>
            </a:r>
            <a:r>
              <a:rPr lang="ko-KR" altLang="en-US" sz="3600" dirty="0"/>
              <a:t>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916832"/>
            <a:ext cx="78488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Map(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extractNoun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fl) 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단어 추출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KoNLP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제공 함수</a:t>
            </a: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unique(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중복제거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Warning messages:</a:t>
            </a:r>
            <a:endParaRPr lang="ko-KR" altLang="en-US" sz="16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sapply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unique) 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중복제거 </a:t>
            </a:r>
          </a:p>
          <a:p>
            <a:pPr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데이터 전처리</a:t>
            </a: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sapply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function(x) {Filter(function(y) + {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nchar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(y) &lt;= 4 &amp;&amp;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nchar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(y) &gt; 1 &amp;&amp;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is.hangul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(y)},x)} ) </a:t>
            </a: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Filter(function(x){length(x) &gt;= 2},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# 2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자 이상 단어 필터링</a:t>
            </a: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names(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&lt;- paste("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", 1:length(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), sep="") 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앞쪽에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문자열 붙임 </a:t>
            </a: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names(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wordtran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as(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"transactions") </a:t>
            </a: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wordtran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wordtab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crossTable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wordtran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교차표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작성</a:t>
            </a: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wordtab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26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7584" y="1571423"/>
            <a:ext cx="3201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단어간 연관규칙 산출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2 : </a:t>
            </a:r>
            <a:r>
              <a:rPr lang="ko-KR" altLang="en-US" sz="3600" dirty="0" err="1"/>
              <a:t>연관어</a:t>
            </a:r>
            <a:r>
              <a:rPr lang="ko-KR" altLang="en-US" sz="3600" dirty="0"/>
              <a:t>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2024664"/>
            <a:ext cx="7848872" cy="291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ares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apriori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wordtran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parameter=list(supp=0.07, conf=0.05))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inspect(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ares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rules &lt;- labels(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ares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ruleSep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=" ")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rules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sapply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(rules,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strsplit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" ",  USE.NAMES=F)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rulemat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do.call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rbind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", rules)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rulemat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27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27584" y="1934537"/>
            <a:ext cx="2448272" cy="433965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1200" b="0" dirty="0" smtClean="0"/>
              <a:t>      [,1]       [,2]        </a:t>
            </a:r>
          </a:p>
          <a:p>
            <a:r>
              <a:rPr lang="en-US" altLang="ko-KR" sz="1200" b="0" dirty="0" smtClean="0"/>
              <a:t> [1,] "{}"       "{</a:t>
            </a:r>
            <a:r>
              <a:rPr lang="ko-KR" altLang="en-US" sz="1200" b="0" dirty="0" smtClean="0"/>
              <a:t>사회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 [2,] "{}"       "{</a:t>
            </a:r>
            <a:r>
              <a:rPr lang="ko-KR" altLang="en-US" sz="1200" b="0" dirty="0" smtClean="0"/>
              <a:t>상호작용</a:t>
            </a:r>
            <a:r>
              <a:rPr lang="en-US" altLang="ko-KR" sz="1200" b="0" dirty="0" smtClean="0"/>
              <a:t>}"</a:t>
            </a:r>
          </a:p>
          <a:p>
            <a:r>
              <a:rPr lang="en-US" altLang="ko-KR" sz="1200" b="0" dirty="0" smtClean="0"/>
              <a:t> [3,] "{}"       "{</a:t>
            </a:r>
            <a:r>
              <a:rPr lang="ko-KR" altLang="en-US" sz="1200" b="0" dirty="0" smtClean="0"/>
              <a:t>감정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 [4,] "{}"       "{</a:t>
            </a:r>
            <a:r>
              <a:rPr lang="ko-KR" altLang="en-US" sz="1200" b="0" dirty="0" smtClean="0"/>
              <a:t>선택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 [5,] "{}"       "{</a:t>
            </a:r>
            <a:r>
              <a:rPr lang="ko-KR" altLang="en-US" sz="1200" b="0" dirty="0" smtClean="0"/>
              <a:t>하기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 [6,] "{}"       "{</a:t>
            </a:r>
            <a:r>
              <a:rPr lang="ko-KR" altLang="en-US" sz="1200" b="0" dirty="0" smtClean="0"/>
              <a:t>지각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 [7,] "{}"       "{</a:t>
            </a:r>
            <a:r>
              <a:rPr lang="ko-KR" altLang="en-US" sz="1200" b="0" dirty="0" smtClean="0"/>
              <a:t>고객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 [8,] "{}"       "{</a:t>
            </a:r>
            <a:r>
              <a:rPr lang="ko-KR" altLang="en-US" sz="1200" b="0" dirty="0" smtClean="0"/>
              <a:t>정보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 [9,] "{}"       "{</a:t>
            </a:r>
            <a:r>
              <a:rPr lang="ko-KR" altLang="en-US" sz="1200" b="0" dirty="0" smtClean="0"/>
              <a:t>확인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[10,] "{}"       "{</a:t>
            </a:r>
            <a:r>
              <a:rPr lang="ko-KR" altLang="en-US" sz="1200" b="0" dirty="0" smtClean="0"/>
              <a:t>이용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[11,] "{}"       "{</a:t>
            </a:r>
            <a:r>
              <a:rPr lang="ko-KR" altLang="en-US" sz="1200" b="0" dirty="0" smtClean="0"/>
              <a:t>만족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[12,] "{}"       "{</a:t>
            </a:r>
            <a:r>
              <a:rPr lang="ko-KR" altLang="en-US" sz="1200" b="0" dirty="0" smtClean="0"/>
              <a:t>특성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[13,] "{}"       "{</a:t>
            </a:r>
            <a:r>
              <a:rPr lang="ko-KR" altLang="en-US" sz="1200" b="0" dirty="0" smtClean="0"/>
              <a:t>시사점</a:t>
            </a:r>
            <a:r>
              <a:rPr lang="en-US" altLang="ko-KR" sz="1200" b="0" dirty="0" smtClean="0"/>
              <a:t>}"  </a:t>
            </a:r>
          </a:p>
          <a:p>
            <a:r>
              <a:rPr lang="en-US" altLang="ko-KR" sz="1200" b="0" dirty="0" smtClean="0"/>
              <a:t>[14,] "{}"       "{</a:t>
            </a:r>
            <a:r>
              <a:rPr lang="ko-KR" altLang="en-US" sz="1200" b="0" dirty="0" smtClean="0"/>
              <a:t>기존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[15,] "{}"       "{</a:t>
            </a:r>
            <a:r>
              <a:rPr lang="ko-KR" altLang="en-US" sz="1200" b="0" dirty="0" smtClean="0"/>
              <a:t>요인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[16,] "{}"       "{</a:t>
            </a:r>
            <a:r>
              <a:rPr lang="ko-KR" altLang="en-US" sz="1200" b="0" dirty="0" smtClean="0"/>
              <a:t>다양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[17,] "{}"       "{</a:t>
            </a:r>
            <a:r>
              <a:rPr lang="ko-KR" altLang="en-US" sz="1200" b="0" dirty="0" smtClean="0"/>
              <a:t>행동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[18,] "{}"       "{</a:t>
            </a:r>
            <a:r>
              <a:rPr lang="ko-KR" altLang="en-US" sz="1200" b="0" dirty="0" smtClean="0"/>
              <a:t>들이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[19,] "{}"       "{</a:t>
            </a:r>
            <a:r>
              <a:rPr lang="ko-KR" altLang="en-US" sz="1200" b="0" dirty="0" smtClean="0"/>
              <a:t>수준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[20,] "{}"       "{</a:t>
            </a:r>
            <a:r>
              <a:rPr lang="ko-KR" altLang="en-US" sz="1200" b="0" dirty="0" smtClean="0"/>
              <a:t>구매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[21,] "{}"       "{</a:t>
            </a:r>
            <a:r>
              <a:rPr lang="ko-KR" altLang="en-US" sz="1200" b="0" dirty="0" smtClean="0"/>
              <a:t>검증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[22,] "{}"       "{</a:t>
            </a:r>
            <a:r>
              <a:rPr lang="ko-KR" altLang="en-US" sz="1200" b="0" dirty="0" smtClean="0"/>
              <a:t>관계</a:t>
            </a:r>
            <a:r>
              <a:rPr lang="en-US" altLang="ko-KR" sz="1200" b="0" dirty="0" smtClean="0"/>
              <a:t>}"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91880" y="1916832"/>
            <a:ext cx="2448272" cy="433965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1200" b="0" dirty="0" smtClean="0"/>
              <a:t>[23,] "{}"       "{</a:t>
            </a:r>
            <a:r>
              <a:rPr lang="ko-KR" altLang="en-US" sz="1200" b="0" dirty="0" smtClean="0"/>
              <a:t>기업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[24,] "{}"       "{</a:t>
            </a:r>
            <a:r>
              <a:rPr lang="ko-KR" altLang="en-US" sz="1200" b="0" dirty="0" smtClean="0"/>
              <a:t>효과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[25,] "{}"       "{</a:t>
            </a:r>
            <a:r>
              <a:rPr lang="ko-KR" altLang="en-US" sz="1200" b="0" dirty="0" smtClean="0"/>
              <a:t>경우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[26,] "{}"       "{</a:t>
            </a:r>
            <a:r>
              <a:rPr lang="ko-KR" altLang="en-US" sz="1200" b="0" dirty="0" smtClean="0"/>
              <a:t>제시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[27,] "{}"       "{</a:t>
            </a:r>
            <a:r>
              <a:rPr lang="ko-KR" altLang="en-US" sz="1200" b="0" dirty="0" smtClean="0"/>
              <a:t>브랜드</a:t>
            </a:r>
            <a:r>
              <a:rPr lang="en-US" altLang="ko-KR" sz="1200" b="0" dirty="0" smtClean="0"/>
              <a:t>}"  </a:t>
            </a:r>
          </a:p>
          <a:p>
            <a:r>
              <a:rPr lang="en-US" altLang="ko-KR" sz="1200" b="0" dirty="0" smtClean="0"/>
              <a:t>[28,] "{}"       "{</a:t>
            </a:r>
            <a:r>
              <a:rPr lang="ko-KR" altLang="en-US" sz="1200" b="0" dirty="0" smtClean="0"/>
              <a:t>분석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[29,] "{}"       "{</a:t>
            </a:r>
            <a:r>
              <a:rPr lang="ko-KR" altLang="en-US" sz="1200" b="0" dirty="0" smtClean="0"/>
              <a:t>제품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[30,] "{}"       "{</a:t>
            </a:r>
            <a:r>
              <a:rPr lang="ko-KR" altLang="en-US" sz="1200" b="0" dirty="0" smtClean="0"/>
              <a:t>결과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[31,] "{}"       "{</a:t>
            </a:r>
            <a:r>
              <a:rPr lang="ko-KR" altLang="en-US" sz="1200" b="0" dirty="0" smtClean="0"/>
              <a:t>영향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[32,] "{}"       "{</a:t>
            </a:r>
            <a:r>
              <a:rPr lang="ko-KR" altLang="en-US" sz="1200" b="0" dirty="0" smtClean="0"/>
              <a:t>소비자</a:t>
            </a:r>
            <a:r>
              <a:rPr lang="en-US" altLang="ko-KR" sz="1200" b="0" dirty="0" smtClean="0"/>
              <a:t>}"  </a:t>
            </a:r>
          </a:p>
          <a:p>
            <a:r>
              <a:rPr lang="en-US" altLang="ko-KR" sz="1200" b="0" dirty="0" smtClean="0"/>
              <a:t>[33,] "{}"      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[34,] "{</a:t>
            </a:r>
            <a:r>
              <a:rPr lang="ko-KR" altLang="en-US" sz="1200" b="0" dirty="0" smtClean="0"/>
              <a:t>구매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[35,]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구매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[36,] "{</a:t>
            </a:r>
            <a:r>
              <a:rPr lang="ko-KR" altLang="en-US" sz="1200" b="0" dirty="0" smtClean="0"/>
              <a:t>검증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[37,]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검증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[38,] "{</a:t>
            </a:r>
            <a:r>
              <a:rPr lang="ko-KR" altLang="en-US" sz="1200" b="0" dirty="0" smtClean="0"/>
              <a:t>관계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[39,]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관계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[40,] "{</a:t>
            </a:r>
            <a:r>
              <a:rPr lang="ko-KR" altLang="en-US" sz="1200" b="0" dirty="0" smtClean="0"/>
              <a:t>경우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소비자</a:t>
            </a:r>
            <a:r>
              <a:rPr lang="en-US" altLang="ko-KR" sz="1200" b="0" dirty="0" smtClean="0"/>
              <a:t>}"  </a:t>
            </a:r>
          </a:p>
          <a:p>
            <a:r>
              <a:rPr lang="en-US" altLang="ko-KR" sz="1200" b="0" dirty="0" smtClean="0"/>
              <a:t>[41,] "{</a:t>
            </a:r>
            <a:r>
              <a:rPr lang="ko-KR" altLang="en-US" sz="1200" b="0" dirty="0" smtClean="0"/>
              <a:t>소비자</a:t>
            </a:r>
            <a:r>
              <a:rPr lang="en-US" altLang="ko-KR" sz="1200" b="0" dirty="0" smtClean="0"/>
              <a:t>}" "{</a:t>
            </a:r>
            <a:r>
              <a:rPr lang="ko-KR" altLang="en-US" sz="1200" b="0" dirty="0" smtClean="0"/>
              <a:t>경우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[42,] "{</a:t>
            </a:r>
            <a:r>
              <a:rPr lang="ko-KR" altLang="en-US" sz="1200" b="0" dirty="0" smtClean="0"/>
              <a:t>제시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[43,]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제시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[44,] "{</a:t>
            </a:r>
            <a:r>
              <a:rPr lang="ko-KR" altLang="en-US" sz="1200" b="0" dirty="0" smtClean="0"/>
              <a:t>브랜드</a:t>
            </a:r>
            <a:r>
              <a:rPr lang="en-US" altLang="ko-KR" sz="1200" b="0" dirty="0" smtClean="0"/>
              <a:t>}"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[45,]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브랜드</a:t>
            </a:r>
            <a:r>
              <a:rPr lang="en-US" altLang="ko-KR" sz="1200" b="0" dirty="0" smtClean="0"/>
              <a:t>}"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084168" y="1933600"/>
            <a:ext cx="2448272" cy="3600986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1200" b="0" dirty="0" smtClean="0"/>
              <a:t>[46,] "{</a:t>
            </a:r>
            <a:r>
              <a:rPr lang="ko-KR" altLang="en-US" sz="1200" b="0" dirty="0" smtClean="0"/>
              <a:t>분석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[47,]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분석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[48,] "{</a:t>
            </a:r>
            <a:r>
              <a:rPr lang="ko-KR" altLang="en-US" sz="1200" b="0" dirty="0" smtClean="0"/>
              <a:t>제품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소비자</a:t>
            </a:r>
            <a:r>
              <a:rPr lang="en-US" altLang="ko-KR" sz="1200" b="0" dirty="0" smtClean="0"/>
              <a:t>}"  </a:t>
            </a:r>
          </a:p>
          <a:p>
            <a:r>
              <a:rPr lang="en-US" altLang="ko-KR" sz="1200" b="0" dirty="0" smtClean="0"/>
              <a:t>[49,] "{</a:t>
            </a:r>
            <a:r>
              <a:rPr lang="ko-KR" altLang="en-US" sz="1200" b="0" dirty="0" smtClean="0"/>
              <a:t>소비자</a:t>
            </a:r>
            <a:r>
              <a:rPr lang="en-US" altLang="ko-KR" sz="1200" b="0" dirty="0" smtClean="0"/>
              <a:t>}" "{</a:t>
            </a:r>
            <a:r>
              <a:rPr lang="ko-KR" altLang="en-US" sz="1200" b="0" dirty="0" smtClean="0"/>
              <a:t>제품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[50,] "{</a:t>
            </a:r>
            <a:r>
              <a:rPr lang="ko-KR" altLang="en-US" sz="1200" b="0" dirty="0" smtClean="0"/>
              <a:t>제품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연구</a:t>
            </a:r>
          </a:p>
          <a:p>
            <a:r>
              <a:rPr lang="en-US" altLang="ko-KR" sz="1200" b="0" dirty="0" smtClean="0"/>
              <a:t>[50,] "{</a:t>
            </a:r>
            <a:r>
              <a:rPr lang="ko-KR" altLang="en-US" sz="1200" b="0" dirty="0" smtClean="0"/>
              <a:t>제품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[51,]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제품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[52,] "{</a:t>
            </a:r>
            <a:r>
              <a:rPr lang="ko-KR" altLang="en-US" sz="1200" b="0" dirty="0" smtClean="0"/>
              <a:t>결과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영향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[53,] "{</a:t>
            </a:r>
            <a:r>
              <a:rPr lang="ko-KR" altLang="en-US" sz="1200" b="0" dirty="0" smtClean="0"/>
              <a:t>영향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결과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[54,] "{</a:t>
            </a:r>
            <a:r>
              <a:rPr lang="ko-KR" altLang="en-US" sz="1200" b="0" dirty="0" smtClean="0"/>
              <a:t>결과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소비자</a:t>
            </a:r>
            <a:r>
              <a:rPr lang="en-US" altLang="ko-KR" sz="1200" b="0" dirty="0" smtClean="0"/>
              <a:t>}"  </a:t>
            </a:r>
          </a:p>
          <a:p>
            <a:r>
              <a:rPr lang="en-US" altLang="ko-KR" sz="1200" b="0" dirty="0" smtClean="0"/>
              <a:t>[55,] "{</a:t>
            </a:r>
            <a:r>
              <a:rPr lang="ko-KR" altLang="en-US" sz="1200" b="0" dirty="0" smtClean="0"/>
              <a:t>소비자</a:t>
            </a:r>
            <a:r>
              <a:rPr lang="en-US" altLang="ko-KR" sz="1200" b="0" dirty="0" smtClean="0"/>
              <a:t>}" "{</a:t>
            </a:r>
            <a:r>
              <a:rPr lang="ko-KR" altLang="en-US" sz="1200" b="0" dirty="0" smtClean="0"/>
              <a:t>결과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[56,] "{</a:t>
            </a:r>
            <a:r>
              <a:rPr lang="ko-KR" altLang="en-US" sz="1200" b="0" dirty="0" smtClean="0"/>
              <a:t>결과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[57,]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결과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[58,] "{</a:t>
            </a:r>
            <a:r>
              <a:rPr lang="ko-KR" altLang="en-US" sz="1200" b="0" dirty="0" smtClean="0"/>
              <a:t>영향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소비자</a:t>
            </a:r>
            <a:r>
              <a:rPr lang="en-US" altLang="ko-KR" sz="1200" b="0" dirty="0" smtClean="0"/>
              <a:t>}"  </a:t>
            </a:r>
          </a:p>
          <a:p>
            <a:r>
              <a:rPr lang="en-US" altLang="ko-KR" sz="1200" b="0" dirty="0" smtClean="0"/>
              <a:t>[59,] "{</a:t>
            </a:r>
            <a:r>
              <a:rPr lang="ko-KR" altLang="en-US" sz="1200" b="0" dirty="0" smtClean="0"/>
              <a:t>소비자</a:t>
            </a:r>
            <a:r>
              <a:rPr lang="en-US" altLang="ko-KR" sz="1200" b="0" dirty="0" smtClean="0"/>
              <a:t>}" "{</a:t>
            </a:r>
            <a:r>
              <a:rPr lang="ko-KR" altLang="en-US" sz="1200" b="0" dirty="0" smtClean="0"/>
              <a:t>영향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[60,] "{</a:t>
            </a:r>
            <a:r>
              <a:rPr lang="ko-KR" altLang="en-US" sz="1200" b="0" dirty="0" smtClean="0"/>
              <a:t>영향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[61,]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영향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[62,] "{</a:t>
            </a:r>
            <a:r>
              <a:rPr lang="ko-KR" altLang="en-US" sz="1200" b="0" dirty="0" smtClean="0"/>
              <a:t>소비자</a:t>
            </a:r>
            <a:r>
              <a:rPr lang="en-US" altLang="ko-KR" sz="1200" b="0" dirty="0" smtClean="0"/>
              <a:t>}"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 </a:t>
            </a:r>
          </a:p>
          <a:p>
            <a:r>
              <a:rPr lang="en-US" altLang="ko-KR" sz="1200" b="0" dirty="0" smtClean="0"/>
              <a:t>[63,] "{</a:t>
            </a:r>
            <a:r>
              <a:rPr lang="ko-KR" altLang="en-US" sz="1200" b="0" dirty="0" smtClean="0"/>
              <a:t>연구</a:t>
            </a:r>
            <a:r>
              <a:rPr lang="en-US" altLang="ko-KR" sz="1200" b="0" dirty="0" smtClean="0"/>
              <a:t>}"   "{</a:t>
            </a:r>
            <a:r>
              <a:rPr lang="ko-KR" altLang="en-US" sz="1200" b="0" dirty="0" smtClean="0"/>
              <a:t>소비자</a:t>
            </a:r>
            <a:r>
              <a:rPr lang="en-US" altLang="ko-KR" sz="1200" b="0" dirty="0" smtClean="0"/>
              <a:t>}" </a:t>
            </a:r>
            <a:endParaRPr lang="ko-KR" altLang="en-US" sz="1200" b="0" dirty="0"/>
          </a:p>
        </p:txBody>
      </p:sp>
      <p:sp>
        <p:nvSpPr>
          <p:cNvPr id="13" name="직사각형 12"/>
          <p:cNvSpPr/>
          <p:nvPr/>
        </p:nvSpPr>
        <p:spPr>
          <a:xfrm>
            <a:off x="827584" y="1412776"/>
            <a:ext cx="40831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연관규칙에 의한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연관어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결과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2 : </a:t>
            </a:r>
            <a:r>
              <a:rPr lang="ko-KR" altLang="en-US" sz="3600" dirty="0" err="1"/>
              <a:t>연관어</a:t>
            </a:r>
            <a:r>
              <a:rPr lang="ko-KR" altLang="en-US" sz="3600" dirty="0"/>
              <a:t> 분석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7584" y="1484784"/>
            <a:ext cx="2274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연관어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시각화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2 : </a:t>
            </a:r>
            <a:r>
              <a:rPr lang="ko-KR" altLang="en-US" sz="3600" dirty="0" err="1"/>
              <a:t>연관어</a:t>
            </a:r>
            <a:r>
              <a:rPr lang="ko-KR" altLang="en-US" sz="3600" dirty="0"/>
              <a:t>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938025"/>
            <a:ext cx="7848872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연관어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시각화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rulemat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[c(34:63),] 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연관규칙 결과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- {}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제거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(1~33)</a:t>
            </a:r>
          </a:p>
          <a:p>
            <a:pPr>
              <a:spcBef>
                <a:spcPts val="3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ruleg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graph.edgelist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rulemat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[c(34:63),], directed=F) </a:t>
            </a:r>
          </a:p>
          <a:p>
            <a:pPr>
              <a:spcBef>
                <a:spcPts val="3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ruleg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plot.igraph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ruleg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vertex.label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=V(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ruleg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)$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name,vertex.label.cex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=1.2, </a:t>
            </a:r>
          </a:p>
          <a:p>
            <a:pPr>
              <a:spcBef>
                <a:spcPts val="3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vertex.size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=30,layout=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layout.fruchterman.reingold.grid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정점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타원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크기 속성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vertex.label.cex</a:t>
            </a:r>
            <a:endParaRPr lang="en-US" altLang="ko-KR" sz="16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레이블 크기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vertext.size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6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 cstate="print"/>
          <a:srcRect l="21893" t="14077" r="18016" b="12879"/>
          <a:stretch>
            <a:fillRect/>
          </a:stretch>
        </p:blipFill>
        <p:spPr bwMode="auto">
          <a:xfrm>
            <a:off x="5004048" y="3645024"/>
            <a:ext cx="3096344" cy="30464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구름 모양 설명선 8"/>
          <p:cNvSpPr/>
          <p:nvPr/>
        </p:nvSpPr>
        <p:spPr bwMode="auto">
          <a:xfrm>
            <a:off x="2555776" y="4221088"/>
            <a:ext cx="2268000" cy="936104"/>
          </a:xfrm>
          <a:prstGeom prst="cloudCallout">
            <a:avLst>
              <a:gd name="adj1" fmla="val 70801"/>
              <a:gd name="adj2" fmla="val 39824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연구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단어 중심 네트워크 형성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827584" y="1588730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마이닝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특징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2051086"/>
            <a:ext cx="763284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Social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데이터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디지털데이터를 대상으로 미리 만들어 놓은 사전을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비교하여 단어의 빈도를 분석한다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한계점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사전 작성이 어려움</a:t>
            </a:r>
          </a:p>
          <a:p>
            <a:pPr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KoNLP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한글 자연어 처리 사전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세종사전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카이스트 개발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적용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상용프로그램 사용 권장</a:t>
            </a:r>
          </a:p>
          <a:p>
            <a:pPr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tm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영문 텍스트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마이닝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패키지</a:t>
            </a:r>
          </a:p>
          <a:p>
            <a:pPr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Crawling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시스템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전문 사이트 의뢰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수집</a:t>
            </a:r>
            <a:endParaRPr lang="ko-KR" altLang="en-US" dirty="0">
              <a:solidFill>
                <a:srgbClr val="6F6F6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en-US" altLang="ko-KR" sz="3600" dirty="0" smtClean="0"/>
              <a:t>9-2. </a:t>
            </a:r>
            <a:r>
              <a:rPr lang="ko-KR" altLang="en-US" sz="3600" dirty="0" smtClean="0"/>
              <a:t>비정형 데이터 처리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827584" y="1484784"/>
            <a:ext cx="4012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SNS /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문헌 데이터 분석 절차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1916832"/>
            <a:ext cx="6624736" cy="351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토픽분석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단어의 빈도수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형태소 분석으로 사전에 단어 추가</a:t>
            </a:r>
          </a:p>
          <a:p>
            <a:pPr>
              <a:spcBef>
                <a:spcPts val="300"/>
              </a:spcBef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사전과 텍스트 데이터 비교 </a:t>
            </a:r>
            <a:r>
              <a:rPr lang="ko-KR" altLang="en-US" sz="2000" dirty="0" smtClean="0">
                <a:latin typeface="바탕"/>
                <a:ea typeface="바탕"/>
              </a:rPr>
              <a:t>→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단어 빈도 분석</a:t>
            </a:r>
          </a:p>
          <a:p>
            <a:pPr>
              <a:spcBef>
                <a:spcPts val="300"/>
              </a:spcBef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시각화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Wordcloud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연관어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분석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관련 단어 분석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spcBef>
                <a:spcPts val="3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특정 단어의 연관단어 빈도 분석</a:t>
            </a:r>
          </a:p>
          <a:p>
            <a:pPr>
              <a:spcBef>
                <a:spcPts val="300"/>
              </a:spcBef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시각화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단어를 기준으로 망 형태로 시각화</a:t>
            </a:r>
          </a:p>
          <a:p>
            <a:pPr>
              <a:spcBef>
                <a:spcPts val="300"/>
              </a:spcBef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감성 분석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단어의 긍정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부정 분석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spcBef>
                <a:spcPts val="3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시각화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긍정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파랑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부정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빨강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불만고객 시각화</a:t>
            </a:r>
            <a:endParaRPr lang="ko-KR" altLang="en-US" sz="2000" dirty="0">
              <a:solidFill>
                <a:srgbClr val="6F6F6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558924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b="0" dirty="0" smtClean="0">
                <a:latin typeface="HY궁서" pitchFamily="18" charset="-127"/>
                <a:ea typeface="HY궁서" pitchFamily="18" charset="-127"/>
              </a:rPr>
              <a:t> 형태소 분석 </a:t>
            </a:r>
            <a:r>
              <a:rPr lang="en-US" altLang="ko-KR" b="0" dirty="0" smtClean="0">
                <a:latin typeface="HY궁서" pitchFamily="18" charset="-127"/>
                <a:ea typeface="HY궁서" pitchFamily="18" charset="-127"/>
              </a:rPr>
              <a:t>: </a:t>
            </a:r>
            <a:r>
              <a:rPr lang="ko-KR" altLang="en-US" b="0" dirty="0" smtClean="0">
                <a:latin typeface="HY궁서" pitchFamily="18" charset="-127"/>
                <a:ea typeface="HY궁서" pitchFamily="18" charset="-127"/>
              </a:rPr>
              <a:t>문장을 분해 가능한 최소한의 단위로 분리하는 작업</a:t>
            </a:r>
            <a:endParaRPr lang="ko-KR" altLang="en-US" b="0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en-US" altLang="ko-KR" sz="3600" dirty="0" smtClean="0"/>
              <a:t>9-2. </a:t>
            </a:r>
            <a:r>
              <a:rPr lang="ko-KR" altLang="en-US" sz="3600" dirty="0" smtClean="0"/>
              <a:t>비정형 데이터 처리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135786" y="2682786"/>
            <a:ext cx="65325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############################################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토픽분석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마이닝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                          #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         </a:t>
            </a:r>
            <a:r>
              <a:rPr lang="en-US" altLang="ko-KR" dirty="0" smtClean="0">
                <a:latin typeface="바탕"/>
                <a:ea typeface="바탕"/>
              </a:rPr>
              <a:t>√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시각화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단어 빈도수에 따른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WordCloud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#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############################################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48680"/>
            <a:ext cx="7596336" cy="685800"/>
          </a:xfrm>
        </p:spPr>
        <p:txBody>
          <a:bodyPr/>
          <a:lstStyle/>
          <a:p>
            <a:r>
              <a:rPr lang="en-US" altLang="ko-KR" sz="3600" dirty="0" smtClean="0"/>
              <a:t>9-2. </a:t>
            </a:r>
            <a:r>
              <a:rPr lang="ko-KR" altLang="en-US" sz="3600" dirty="0" smtClean="0"/>
              <a:t>비정형 데이터 처리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9" name="그림 8" descr="Rplot01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302" r="18593" b="14239"/>
          <a:stretch>
            <a:fillRect/>
          </a:stretch>
        </p:blipFill>
        <p:spPr>
          <a:xfrm>
            <a:off x="5004048" y="2276872"/>
            <a:ext cx="2596006" cy="25109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309" y="1588730"/>
            <a:ext cx="307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토픽분석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결과물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pPr marL="457200" indent="-457200"/>
            <a:r>
              <a:rPr lang="ko-KR" altLang="en-US" sz="3600" dirty="0"/>
              <a:t>단계</a:t>
            </a:r>
            <a:r>
              <a:rPr lang="en-US" altLang="ko-KR" sz="3600" dirty="0"/>
              <a:t>1 : </a:t>
            </a:r>
            <a:r>
              <a:rPr lang="ko-KR" altLang="en-US" sz="3600" dirty="0" err="1" smtClean="0"/>
              <a:t>토픽분석</a:t>
            </a:r>
            <a:endParaRPr lang="ko-KR" altLang="en-US" sz="3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39588"/>
            <a:ext cx="311375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47664" y="49318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단어구름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Wordcloud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4" y="49318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Pie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차트 시각화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31162" y="1908696"/>
            <a:ext cx="7557262" cy="4616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1. java install : http://www.oracle.com/index.html(Oracle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사이트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  -&gt;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프로그램 설치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(64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비트 환경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R(64bit) - java(64bit))</a:t>
            </a:r>
          </a:p>
          <a:p>
            <a:pPr marL="457200" indent="-457200">
              <a:spcBef>
                <a:spcPts val="600"/>
              </a:spcBef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R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사용을 위한 패키지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Sys.setenv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(JAVA_HOME='C:\\Program Files\\Java\\jre1.8.0_31')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로딩</a:t>
            </a:r>
          </a:p>
          <a:p>
            <a:pPr marL="457200" indent="-457200">
              <a:spcBef>
                <a:spcPts val="600"/>
              </a:spcBef>
            </a:pP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install.packages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(c("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KoNLP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 "tm", 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wordcloud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"))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KoNLP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한글처리 패키지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자바기반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패키지 설치되어야 함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tm -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600" b="0" dirty="0" err="1" smtClean="0">
                <a:latin typeface="맑은 고딕" pitchFamily="50" charset="-127"/>
                <a:ea typeface="맑은 고딕" pitchFamily="50" charset="-127"/>
              </a:rPr>
              <a:t>마이닝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 패키지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wordcloud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단어구름 패키지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결과 출력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1 : </a:t>
            </a:r>
            <a:r>
              <a:rPr lang="ko-KR" altLang="en-US" sz="3600" dirty="0" err="1"/>
              <a:t>토픽분석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757168" y="1475492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토픽분석을 위한 패키지 설치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937600" y="1772816"/>
            <a:ext cx="7306808" cy="28469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패키지 설치 확인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KoNLP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library(tm)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wordcloud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indent="-457200">
              <a:spcBef>
                <a:spcPts val="600"/>
              </a:spcBef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KoNLP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에서 제공하는 명사 추출 함수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extractNoun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홍길동 입니다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.")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명사만 추출하는 함수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[1] "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안녕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"   "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"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1 : </a:t>
            </a:r>
            <a:r>
              <a:rPr lang="ko-KR" altLang="en-US" sz="3600" dirty="0" err="1"/>
              <a:t>토픽분석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7584" y="1484784"/>
            <a:ext cx="4354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데이터셋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(abstract.txt)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가져오기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ko-KR" altLang="en-US" sz="3600" dirty="0"/>
              <a:t>단계</a:t>
            </a:r>
            <a:r>
              <a:rPr lang="en-US" altLang="ko-KR" sz="3600" dirty="0"/>
              <a:t>1 : </a:t>
            </a:r>
            <a:r>
              <a:rPr lang="ko-KR" altLang="en-US" sz="3600" dirty="0" err="1"/>
              <a:t>토픽분석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2132856"/>
            <a:ext cx="763284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data = read.csv("C:/Rwork/Part-II/abstract.txt", </a:t>
            </a: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               header=TRUE,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stringsAsFactors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=FALSE)</a:t>
            </a: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stringsAsFactors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=FALSE : string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을 범주로 사용하지 않음</a:t>
            </a: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data</a:t>
            </a:r>
          </a:p>
          <a:p>
            <a:pPr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(data) </a:t>
            </a:r>
            <a:b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: 300 obs. of  4 variables: -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열 데이터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관찰치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데이터 셋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(abstract.txt)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경영학관련 저널에서 초록만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개 추출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저널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초록</a:t>
            </a:r>
          </a:p>
          <a:p>
            <a:pPr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트위터보다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검증된 텍스트 내용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9211</TotalTime>
  <Words>2133</Words>
  <Application>Microsoft Office PowerPoint</Application>
  <PresentationFormat>화면 슬라이드 쇼(4:3)</PresentationFormat>
  <Paragraphs>339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HY견고딕</vt:lpstr>
      <vt:lpstr>HY궁서</vt:lpstr>
      <vt:lpstr>굴림</vt:lpstr>
      <vt:lpstr>궁서체</vt:lpstr>
      <vt:lpstr>맑은 고딕</vt:lpstr>
      <vt:lpstr>바탕</vt:lpstr>
      <vt:lpstr>Arial</vt:lpstr>
      <vt:lpstr>Wingdings</vt:lpstr>
      <vt:lpstr>예제 프레젠테이션 슬라이드(7)</vt:lpstr>
      <vt:lpstr>1_기본 디자인</vt:lpstr>
      <vt:lpstr>8_디자인 사용자 지정</vt:lpstr>
      <vt:lpstr>9-2. 비정형 데이터 처리</vt:lpstr>
      <vt:lpstr>9-2. 비정형 데이터 처리</vt:lpstr>
      <vt:lpstr>9-2. 비정형 데이터 처리</vt:lpstr>
      <vt:lpstr>9-2. 비정형 데이터 처리</vt:lpstr>
      <vt:lpstr>9-2. 비정형 데이터 처리</vt:lpstr>
      <vt:lpstr>단계1 : 토픽분석</vt:lpstr>
      <vt:lpstr>단계1 : 토픽분석</vt:lpstr>
      <vt:lpstr>단계1 : 토픽분석</vt:lpstr>
      <vt:lpstr>단계1 : 토픽분석</vt:lpstr>
      <vt:lpstr>단계1 : 토픽분석</vt:lpstr>
      <vt:lpstr>단계1 : 토픽분석</vt:lpstr>
      <vt:lpstr>단계1 : 토픽분석</vt:lpstr>
      <vt:lpstr>단계1 : 토픽분석</vt:lpstr>
      <vt:lpstr>9-2. 비정형 데이터 처리</vt:lpstr>
      <vt:lpstr>단계1 : 토픽분석</vt:lpstr>
      <vt:lpstr>단계1 : 토픽분석</vt:lpstr>
      <vt:lpstr>단계1 : 토픽분석</vt:lpstr>
      <vt:lpstr>단계1 : 토픽분석</vt:lpstr>
      <vt:lpstr>단계1 : 토픽분석</vt:lpstr>
      <vt:lpstr>단계1 : 토픽분석</vt:lpstr>
      <vt:lpstr>9-2. 비정형 데이터 처리</vt:lpstr>
      <vt:lpstr>단계2 : 연관어 분석</vt:lpstr>
      <vt:lpstr>단계2 : 연관어 분석</vt:lpstr>
      <vt:lpstr>단계2 : 연관어 분석</vt:lpstr>
      <vt:lpstr>단계2 : 연관어 분석</vt:lpstr>
      <vt:lpstr>단계2 : 연관어 분석</vt:lpstr>
      <vt:lpstr>단계2 : 연관어 분석</vt:lpstr>
      <vt:lpstr>단계2 : 연관어 분석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Windows User</cp:lastModifiedBy>
  <cp:revision>655</cp:revision>
  <cp:lastPrinted>2012-04-23T01:56:26Z</cp:lastPrinted>
  <dcterms:created xsi:type="dcterms:W3CDTF">2011-03-07T07:43:24Z</dcterms:created>
  <dcterms:modified xsi:type="dcterms:W3CDTF">2020-09-22T12:29:30Z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