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44" r:id="rId2"/>
    <p:sldMasterId id="2147483840" r:id="rId3"/>
    <p:sldMasterId id="2147483852" r:id="rId4"/>
    <p:sldMasterId id="2147483864" r:id="rId5"/>
  </p:sldMasterIdLst>
  <p:notesMasterIdLst>
    <p:notesMasterId r:id="rId31"/>
  </p:notesMasterIdLst>
  <p:handoutMasterIdLst>
    <p:handoutMasterId r:id="rId32"/>
  </p:handoutMasterIdLst>
  <p:sldIdLst>
    <p:sldId id="819" r:id="rId6"/>
    <p:sldId id="820" r:id="rId7"/>
    <p:sldId id="857" r:id="rId8"/>
    <p:sldId id="863" r:id="rId9"/>
    <p:sldId id="880" r:id="rId10"/>
    <p:sldId id="864" r:id="rId11"/>
    <p:sldId id="875" r:id="rId12"/>
    <p:sldId id="874" r:id="rId13"/>
    <p:sldId id="876" r:id="rId14"/>
    <p:sldId id="871" r:id="rId15"/>
    <p:sldId id="872" r:id="rId16"/>
    <p:sldId id="860" r:id="rId17"/>
    <p:sldId id="861" r:id="rId18"/>
    <p:sldId id="862" r:id="rId19"/>
    <p:sldId id="887" r:id="rId20"/>
    <p:sldId id="888" r:id="rId21"/>
    <p:sldId id="828" r:id="rId22"/>
    <p:sldId id="829" r:id="rId23"/>
    <p:sldId id="830" r:id="rId24"/>
    <p:sldId id="897" r:id="rId25"/>
    <p:sldId id="831" r:id="rId26"/>
    <p:sldId id="832" r:id="rId27"/>
    <p:sldId id="833" r:id="rId28"/>
    <p:sldId id="845" r:id="rId29"/>
    <p:sldId id="846" r:id="rId30"/>
  </p:sldIdLst>
  <p:sldSz cx="9144000" cy="6858000" type="screen4x3"/>
  <p:notesSz cx="6797675" cy="9928225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FF6600"/>
    <a:srgbClr val="0038A8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80172" autoAdjust="0"/>
  </p:normalViewPr>
  <p:slideViewPr>
    <p:cSldViewPr>
      <p:cViewPr varScale="1">
        <p:scale>
          <a:sx n="43" d="100"/>
          <a:sy n="43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12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단측검정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점추정이기</a:t>
            </a:r>
            <a:r>
              <a:rPr lang="ko-KR" altLang="en-US" dirty="0"/>
              <a:t> 때문에 </a:t>
            </a:r>
            <a:r>
              <a:rPr lang="ko-KR" altLang="en-US" dirty="0" err="1"/>
              <a:t>귀무가설의</a:t>
            </a:r>
            <a:r>
              <a:rPr lang="ko-KR" altLang="en-US" dirty="0"/>
              <a:t> </a:t>
            </a:r>
            <a:r>
              <a:rPr lang="ko-KR" altLang="en-US" dirty="0" err="1"/>
              <a:t>채택율이</a:t>
            </a:r>
            <a:r>
              <a:rPr lang="ko-KR" altLang="en-US" dirty="0"/>
              <a:t> 낮다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양측가설은 방향성이 없기 때문에 큰 경우와 작은 경우 두 가지 대립가설이 </a:t>
            </a:r>
            <a:endParaRPr lang="en-US" altLang="ko-KR" dirty="0"/>
          </a:p>
          <a:p>
            <a:r>
              <a:rPr lang="ko-KR" altLang="en-US" dirty="0"/>
              <a:t>나올 수 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임계값이</a:t>
            </a:r>
            <a:r>
              <a:rPr lang="ko-KR" altLang="en-US" dirty="0"/>
              <a:t> </a:t>
            </a:r>
            <a:r>
              <a:rPr lang="en-US" altLang="ko-KR" dirty="0"/>
              <a:t>0.025</a:t>
            </a:r>
            <a:r>
              <a:rPr lang="ko-KR" altLang="en-US" dirty="0"/>
              <a:t>씩 분류되어 </a:t>
            </a:r>
            <a:r>
              <a:rPr lang="ko-KR" altLang="en-US" dirty="0" err="1"/>
              <a:t>채택역을</a:t>
            </a:r>
            <a:r>
              <a:rPr lang="ko-KR" altLang="en-US" dirty="0"/>
              <a:t> 구성한다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대립가설이 채택된 경우에는 방향성이 있는 단측 가설을 세울</a:t>
            </a:r>
            <a:r>
              <a:rPr lang="ko-KR" altLang="en-US" baseline="0" dirty="0"/>
              <a:t> 수 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단측검정은</a:t>
            </a:r>
            <a:r>
              <a:rPr lang="ko-KR" altLang="en-US" dirty="0"/>
              <a:t> 점 추정이고</a:t>
            </a:r>
            <a:r>
              <a:rPr lang="en-US" altLang="ko-KR" dirty="0"/>
              <a:t>, </a:t>
            </a:r>
            <a:r>
              <a:rPr lang="ko-KR" altLang="en-US" dirty="0" err="1"/>
              <a:t>양측검정은</a:t>
            </a:r>
            <a:r>
              <a:rPr lang="ko-KR" altLang="en-US" dirty="0"/>
              <a:t> 구간추정이기 때문에 </a:t>
            </a:r>
            <a:endParaRPr lang="en-US" altLang="ko-KR" dirty="0"/>
          </a:p>
          <a:p>
            <a:r>
              <a:rPr lang="ko-KR" altLang="en-US" dirty="0" err="1"/>
              <a:t>양측검정은</a:t>
            </a:r>
            <a:r>
              <a:rPr lang="ko-KR" altLang="en-US" dirty="0"/>
              <a:t> </a:t>
            </a:r>
            <a:r>
              <a:rPr lang="ko-KR" altLang="en-US" dirty="0" err="1"/>
              <a:t>단측검정에</a:t>
            </a:r>
            <a:r>
              <a:rPr lang="ko-KR" altLang="en-US" dirty="0"/>
              <a:t> 비해서 </a:t>
            </a:r>
            <a:r>
              <a:rPr lang="ko-KR" altLang="en-US" dirty="0" err="1"/>
              <a:t>귀무가설의</a:t>
            </a:r>
            <a:r>
              <a:rPr lang="ko-KR" altLang="en-US" dirty="0"/>
              <a:t> </a:t>
            </a:r>
            <a:r>
              <a:rPr lang="ko-KR" altLang="en-US" dirty="0" err="1"/>
              <a:t>채택율이</a:t>
            </a:r>
            <a:r>
              <a:rPr lang="ko-KR" altLang="en-US" dirty="0"/>
              <a:t> 높다</a:t>
            </a:r>
            <a:r>
              <a:rPr lang="en-US" altLang="ko-KR" dirty="0"/>
              <a:t>.(</a:t>
            </a:r>
            <a:r>
              <a:rPr lang="ko-KR" altLang="en-US" dirty="0"/>
              <a:t>방향성이 없다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이항분포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동전 </a:t>
            </a:r>
            <a:r>
              <a:rPr lang="en-US" altLang="ko-KR" dirty="0"/>
              <a:t>n(10)</a:t>
            </a:r>
            <a:r>
              <a:rPr lang="ko-KR" altLang="en-US" dirty="0"/>
              <a:t>번 던질 때 </a:t>
            </a:r>
            <a:r>
              <a:rPr lang="en-US" altLang="ko-KR" dirty="0"/>
              <a:t>H(</a:t>
            </a:r>
            <a:r>
              <a:rPr lang="ko-KR" altLang="en-US" dirty="0"/>
              <a:t>앞면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k(5)</a:t>
            </a:r>
            <a:r>
              <a:rPr lang="ko-KR" altLang="en-US" dirty="0"/>
              <a:t>번 나올 확률분포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5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표본수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개 이상인 경우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7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2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6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=0.05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모수가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신뢰구간에</a:t>
                </a:r>
                <a:r>
                  <a:rPr lang="ko-KR" altLang="en-US" dirty="0"/>
                  <a:t> 포함되지 않을 확률 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ko-KR" altLang="en-US" sz="1200" i="0" smtClean="0">
                    <a:latin typeface="Cambria Math" panose="02040503050406030204" pitchFamily="18" charset="0"/>
                  </a:rPr>
                  <a:t>𝛼</a:t>
                </a:r>
                <a:r>
                  <a:rPr lang="en-US" altLang="ko-KR" dirty="0" smtClean="0"/>
                  <a:t>=0.05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모수가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신뢰구간에</a:t>
                </a:r>
                <a:r>
                  <a:rPr lang="ko-KR" altLang="en-US" dirty="0" smtClean="0"/>
                  <a:t> 포함되지 않을 확률 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신뢰수준에 따라서 </a:t>
            </a:r>
            <a:r>
              <a:rPr lang="ko-KR" altLang="en-US" dirty="0" err="1"/>
              <a:t>신뢰구간이</a:t>
            </a:r>
            <a:r>
              <a:rPr lang="ko-KR" altLang="en-US" dirty="0"/>
              <a:t> 결정된다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95% </a:t>
            </a:r>
            <a:r>
              <a:rPr lang="ko-KR" altLang="en-US" dirty="0"/>
              <a:t>신뢰수준은 표준정규분포에서 </a:t>
            </a:r>
            <a:r>
              <a:rPr lang="en-US" altLang="ko-KR" dirty="0"/>
              <a:t>z</a:t>
            </a:r>
            <a:r>
              <a:rPr lang="ko-KR" altLang="en-US" dirty="0"/>
              <a:t>값 </a:t>
            </a:r>
            <a:r>
              <a:rPr lang="en-US" altLang="ko-KR" dirty="0"/>
              <a:t>-1.96</a:t>
            </a:r>
            <a:r>
              <a:rPr lang="en-US" altLang="ko-KR" baseline="0" dirty="0"/>
              <a:t> ~ 1.96</a:t>
            </a:r>
            <a:r>
              <a:rPr lang="ko-KR" altLang="en-US" baseline="0" dirty="0"/>
              <a:t>에 해당된다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Z</a:t>
            </a:r>
            <a:r>
              <a:rPr lang="ko-KR" altLang="en-US" dirty="0"/>
              <a:t>값 </a:t>
            </a:r>
            <a:r>
              <a:rPr lang="en-US" altLang="ko-KR" dirty="0"/>
              <a:t>= 1.96</a:t>
            </a:r>
            <a:r>
              <a:rPr lang="ko-KR" altLang="en-US" dirty="0"/>
              <a:t>에 해당하는 면적이 </a:t>
            </a:r>
            <a:r>
              <a:rPr lang="en-US" altLang="ko-KR" dirty="0"/>
              <a:t>0. 475</a:t>
            </a:r>
            <a:r>
              <a:rPr lang="ko-KR" altLang="en-US" dirty="0"/>
              <a:t>이고 좌우대칭인 확률은 </a:t>
            </a:r>
            <a:r>
              <a:rPr lang="en-US" altLang="ko-KR" dirty="0"/>
              <a:t>0.95(95%)</a:t>
            </a:r>
            <a:r>
              <a:rPr lang="ko-KR" altLang="en-US" dirty="0"/>
              <a:t>에 해당한다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Z</a:t>
            </a:r>
            <a:r>
              <a:rPr lang="ko-KR" altLang="en-US" dirty="0"/>
              <a:t>값은 </a:t>
            </a:r>
            <a:r>
              <a:rPr lang="en-US" altLang="ko-KR" dirty="0"/>
              <a:t>T</a:t>
            </a:r>
            <a:r>
              <a:rPr lang="ko-KR" altLang="en-US" dirty="0"/>
              <a:t>값과 </a:t>
            </a:r>
            <a:r>
              <a:rPr lang="en-US" altLang="ko-KR" dirty="0"/>
              <a:t>F</a:t>
            </a:r>
            <a:r>
              <a:rPr lang="ko-KR" altLang="en-US" dirty="0"/>
              <a:t>값이라고 할 수 있다</a:t>
            </a:r>
            <a:r>
              <a:rPr lang="en-US" altLang="ko-KR" dirty="0"/>
              <a:t>. T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  <a:r>
              <a:rPr lang="ko-KR" altLang="en-US" baseline="0" dirty="0"/>
              <a:t>분포도 좌우대칭인 정규분포형태기이 때문이다</a:t>
            </a:r>
            <a:r>
              <a:rPr lang="en-US" altLang="ko-KR" baseline="0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신뢰구간 </a:t>
            </a:r>
            <a:r>
              <a:rPr lang="en-US" altLang="ko-KR" dirty="0"/>
              <a:t>= </a:t>
            </a:r>
            <a:r>
              <a:rPr lang="ko-KR" altLang="en-US" dirty="0"/>
              <a:t>채택역이라고 한다</a:t>
            </a:r>
            <a:r>
              <a:rPr lang="en-US" altLang="ko-KR" dirty="0"/>
              <a:t>. </a:t>
            </a:r>
            <a:r>
              <a:rPr lang="ko-KR" altLang="en-US" dirty="0"/>
              <a:t>즉 가설을 채택할 수 있는 영역을 의미한다</a:t>
            </a:r>
            <a:r>
              <a:rPr lang="en-US" altLang="ko-KR" dirty="0"/>
              <a:t>.  </a:t>
            </a:r>
          </a:p>
          <a:p>
            <a:r>
              <a:rPr lang="ko-KR" altLang="en-US" dirty="0" err="1"/>
              <a:t>알파값이</a:t>
            </a:r>
            <a:r>
              <a:rPr lang="ko-KR" altLang="en-US" dirty="0"/>
              <a:t> </a:t>
            </a:r>
            <a:r>
              <a:rPr lang="en-US" altLang="ko-KR" dirty="0"/>
              <a:t>0.05</a:t>
            </a:r>
            <a:r>
              <a:rPr lang="ko-KR" altLang="en-US" dirty="0"/>
              <a:t>이면 평균을 중심으로 </a:t>
            </a:r>
            <a:r>
              <a:rPr lang="en-US" altLang="ko-KR" dirty="0"/>
              <a:t>0.025</a:t>
            </a:r>
            <a:r>
              <a:rPr lang="ko-KR" altLang="en-US" dirty="0"/>
              <a:t>씩 양쪽으로  분류되어</a:t>
            </a:r>
            <a:endParaRPr lang="en-US" altLang="ko-KR" dirty="0"/>
          </a:p>
          <a:p>
            <a:r>
              <a:rPr lang="ko-KR" altLang="en-US" dirty="0" err="1"/>
              <a:t>채택역이</a:t>
            </a:r>
            <a:r>
              <a:rPr lang="ko-KR" altLang="en-US" dirty="0"/>
              <a:t> 형성된다</a:t>
            </a:r>
            <a:r>
              <a:rPr lang="en-US" altLang="ko-KR" dirty="0"/>
              <a:t>. </a:t>
            </a:r>
            <a:r>
              <a:rPr lang="ko-KR" altLang="en-US" dirty="0"/>
              <a:t>이러한 검정을 양측검정이라고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채택역</a:t>
            </a:r>
            <a:r>
              <a:rPr lang="ko-KR" altLang="en-US" dirty="0"/>
              <a:t> 이란 </a:t>
            </a:r>
            <a:r>
              <a:rPr lang="ko-KR" altLang="en-US" dirty="0" err="1"/>
              <a:t>귀무가설의</a:t>
            </a:r>
            <a:r>
              <a:rPr lang="ko-KR" altLang="en-US" dirty="0"/>
              <a:t> </a:t>
            </a:r>
            <a:r>
              <a:rPr lang="ko-KR" altLang="en-US" dirty="0" err="1"/>
              <a:t>채택역을</a:t>
            </a:r>
            <a:r>
              <a:rPr lang="ko-KR" altLang="en-US" dirty="0"/>
              <a:t> 의미한다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ko-KR" altLang="en-US" dirty="0" err="1"/>
              <a:t>임계값을</a:t>
            </a:r>
            <a:r>
              <a:rPr lang="ko-KR" altLang="en-US" dirty="0"/>
              <a:t> 벗어나면 </a:t>
            </a:r>
            <a:r>
              <a:rPr lang="ko-KR" altLang="en-US" dirty="0" err="1"/>
              <a:t>기각역에</a:t>
            </a:r>
            <a:r>
              <a:rPr lang="ko-KR" altLang="en-US" dirty="0"/>
              <a:t> 해당된다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 typeface="Wingdings" pitchFamily="2" charset="2"/>
              <a:buChar char="Ø"/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 typeface="Wingdings" pitchFamily="2" charset="2"/>
              <a:buChar char="Ø"/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 typeface="Wingdings" pitchFamily="2" charset="2"/>
              <a:buChar char="Ø"/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2487613"/>
            <a:ext cx="7072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kumimoji="1" lang="en-US" altLang="ko-KR" sz="3200" dirty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10-2. </a:t>
            </a:r>
            <a:r>
              <a:rPr kumimoji="1" lang="ko-KR" altLang="en-US" sz="3200" dirty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통계 사전 지식</a:t>
            </a:r>
            <a:endParaRPr kumimoji="1" lang="en-US" altLang="ko-KR" sz="2400" dirty="0">
              <a:solidFill>
                <a:srgbClr val="285C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26063" y="3387725"/>
            <a:ext cx="2113079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latinLnBrk="1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dirty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통계학 개요</a:t>
            </a:r>
            <a:endParaRPr kumimoji="1" lang="en-US" altLang="ko-KR" dirty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dirty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확률분포</a:t>
            </a:r>
            <a:endParaRPr kumimoji="1" lang="en-US" altLang="ko-KR" dirty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dirty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정규분포</a:t>
            </a:r>
            <a:endParaRPr kumimoji="1" lang="en-US" altLang="ko-KR" dirty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dirty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표준정규분포</a:t>
            </a:r>
            <a:endParaRPr kumimoji="1" lang="en-US" altLang="ko-KR" dirty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dirty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모집단과 표본</a:t>
            </a:r>
            <a:endParaRPr kumimoji="1" lang="en-US" altLang="ko-KR" dirty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dirty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추정과 검정</a:t>
            </a:r>
            <a:endParaRPr kumimoji="1" lang="en-US" altLang="ko-KR" dirty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51" name="Picture 49" descr="HDF-017_SUB2"/>
          <p:cNvPicPr>
            <a:picLocks noChangeAspect="1" noChangeArrowheads="1"/>
          </p:cNvPicPr>
          <p:nvPr/>
        </p:nvPicPr>
        <p:blipFill>
          <a:blip r:embed="rId3" cstate="print"/>
          <a:srcRect l="15208" t="45108" r="10208" b="50520"/>
          <a:stretch>
            <a:fillRect/>
          </a:stretch>
        </p:blipFill>
        <p:spPr bwMode="auto">
          <a:xfrm>
            <a:off x="1390650" y="3065463"/>
            <a:ext cx="68199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36193" name="_x86385336" descr="EMB000026e8244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9706" y="3642271"/>
            <a:ext cx="2890326" cy="20189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표준정규분포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484474"/>
            <a:ext cx="8267700" cy="5284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표준정규분포</a:t>
            </a:r>
            <a:r>
              <a:rPr lang="en-US" altLang="ko-KR" sz="2000" dirty="0"/>
              <a:t>(Standard Normal Distribution)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20080" y="1844514"/>
                <a:ext cx="8172400" cy="1716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표준정규분포 또는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ko-KR" altLang="en-US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분포 </a:t>
                </a:r>
                <a:endParaRPr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모든 정규분포를 평균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r>
                  <a:rPr lang="ko-KR" altLang="en-US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과 표준편차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로 표준화</a:t>
                </a:r>
                <a:endParaRPr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표준화 공식 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Z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=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</a:rPr>
                          <m:t>𝒙</m:t>
                        </m:r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altLang="ko-KR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𝒙</m:t>
                            </m:r>
                          </m:e>
                        </m:acc>
                      </m:num>
                      <m:den>
                        <m:r>
                          <a:rPr lang="ko-KR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</a:rPr>
                          <m:t>𝝈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0" y="1844514"/>
                <a:ext cx="8172400" cy="1716239"/>
              </a:xfrm>
              <a:prstGeom prst="rect">
                <a:avLst/>
              </a:prstGeom>
              <a:blipFill>
                <a:blip r:embed="rId2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1" name="_x198875216" descr="EMB000028c46c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030" y="2780618"/>
            <a:ext cx="3744416" cy="3096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설명선 2 1"/>
          <p:cNvSpPr/>
          <p:nvPr/>
        </p:nvSpPr>
        <p:spPr bwMode="auto">
          <a:xfrm>
            <a:off x="7277318" y="4905210"/>
            <a:ext cx="1702296" cy="3956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394"/>
              <a:gd name="adj6" fmla="val -34327"/>
            </a:avLst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chemeClr val="bg1"/>
                </a:solidFill>
              </a:rPr>
              <a:t>확률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면적</a:t>
            </a:r>
            <a:r>
              <a:rPr lang="en-US" altLang="ko-KR" sz="1400" dirty="0">
                <a:solidFill>
                  <a:schemeClr val="bg1"/>
                </a:solidFill>
              </a:rPr>
              <a:t>)=1 </a:t>
            </a:r>
            <a:r>
              <a:rPr lang="ko-KR" altLang="en-US" sz="1400" dirty="0">
                <a:solidFill>
                  <a:schemeClr val="bg1"/>
                </a:solidFill>
              </a:rPr>
              <a:t>동일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26" name="Picture 2" descr="https://mblogthumb-phinf.pstatic.net/20160613_20/padosori60_1465811092248us3gf_PNG/1-1.PNG?type=w80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t="36004" r="18176"/>
          <a:stretch/>
        </p:blipFill>
        <p:spPr bwMode="auto">
          <a:xfrm>
            <a:off x="826376" y="3500698"/>
            <a:ext cx="3536664" cy="210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88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표준정규분포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696788" y="1412776"/>
            <a:ext cx="8267700" cy="46482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표준정규분포 용도</a:t>
            </a:r>
            <a:endParaRPr lang="en-US" altLang="ko-KR" sz="2000" dirty="0"/>
          </a:p>
          <a:p>
            <a:pPr lvl="1"/>
            <a:r>
              <a:rPr lang="ko-KR" altLang="en-US" sz="1800" dirty="0"/>
              <a:t>표준정규분포 확률 </a:t>
            </a:r>
            <a:r>
              <a:rPr lang="ko-KR" altLang="en-US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ko-KR" sz="1800" dirty="0"/>
              <a:t> </a:t>
            </a:r>
            <a:r>
              <a:rPr lang="ko-KR" altLang="en-US" sz="1800" dirty="0"/>
              <a:t>정규분포 확률 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 bwMode="auto">
          <a:xfrm flipV="1">
            <a:off x="1691680" y="2392358"/>
            <a:ext cx="0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자유형 36"/>
          <p:cNvSpPr/>
          <p:nvPr/>
        </p:nvSpPr>
        <p:spPr bwMode="auto">
          <a:xfrm>
            <a:off x="1691680" y="2441723"/>
            <a:ext cx="2312536" cy="1563167"/>
          </a:xfrm>
          <a:custGeom>
            <a:avLst/>
            <a:gdLst>
              <a:gd name="connsiteX0" fmla="*/ 0 w 2194560"/>
              <a:gd name="connsiteY0" fmla="*/ 1519963 h 1563167"/>
              <a:gd name="connsiteX1" fmla="*/ 162560 w 2194560"/>
              <a:gd name="connsiteY1" fmla="*/ 1459003 h 1563167"/>
              <a:gd name="connsiteX2" fmla="*/ 294640 w 2194560"/>
              <a:gd name="connsiteY2" fmla="*/ 1316763 h 1563167"/>
              <a:gd name="connsiteX3" fmla="*/ 670560 w 2194560"/>
              <a:gd name="connsiteY3" fmla="*/ 575083 h 1563167"/>
              <a:gd name="connsiteX4" fmla="*/ 975360 w 2194560"/>
              <a:gd name="connsiteY4" fmla="*/ 6123 h 1563167"/>
              <a:gd name="connsiteX5" fmla="*/ 1249680 w 2194560"/>
              <a:gd name="connsiteY5" fmla="*/ 331243 h 1563167"/>
              <a:gd name="connsiteX6" fmla="*/ 1717040 w 2194560"/>
              <a:gd name="connsiteY6" fmla="*/ 1194843 h 1563167"/>
              <a:gd name="connsiteX7" fmla="*/ 1991360 w 2194560"/>
              <a:gd name="connsiteY7" fmla="*/ 1519963 h 1563167"/>
              <a:gd name="connsiteX8" fmla="*/ 2194560 w 2194560"/>
              <a:gd name="connsiteY8" fmla="*/ 1550443 h 156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560" h="1563167">
                <a:moveTo>
                  <a:pt x="0" y="1519963"/>
                </a:moveTo>
                <a:cubicBezTo>
                  <a:pt x="56726" y="1506416"/>
                  <a:pt x="113453" y="1492870"/>
                  <a:pt x="162560" y="1459003"/>
                </a:cubicBezTo>
                <a:cubicBezTo>
                  <a:pt x="211667" y="1425136"/>
                  <a:pt x="209973" y="1464083"/>
                  <a:pt x="294640" y="1316763"/>
                </a:cubicBezTo>
                <a:cubicBezTo>
                  <a:pt x="379307" y="1169443"/>
                  <a:pt x="557107" y="793523"/>
                  <a:pt x="670560" y="575083"/>
                </a:cubicBezTo>
                <a:cubicBezTo>
                  <a:pt x="784013" y="356643"/>
                  <a:pt x="878840" y="46763"/>
                  <a:pt x="975360" y="6123"/>
                </a:cubicBezTo>
                <a:cubicBezTo>
                  <a:pt x="1071880" y="-34517"/>
                  <a:pt x="1126067" y="133123"/>
                  <a:pt x="1249680" y="331243"/>
                </a:cubicBezTo>
                <a:cubicBezTo>
                  <a:pt x="1373293" y="529363"/>
                  <a:pt x="1593427" y="996723"/>
                  <a:pt x="1717040" y="1194843"/>
                </a:cubicBezTo>
                <a:cubicBezTo>
                  <a:pt x="1840653" y="1392963"/>
                  <a:pt x="1911773" y="1460696"/>
                  <a:pt x="1991360" y="1519963"/>
                </a:cubicBezTo>
                <a:cubicBezTo>
                  <a:pt x="2070947" y="1579230"/>
                  <a:pt x="2132753" y="1564836"/>
                  <a:pt x="2194560" y="155044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직선 연결선 37"/>
          <p:cNvCxnSpPr>
            <a:stCxn id="37" idx="4"/>
          </p:cNvCxnSpPr>
          <p:nvPr/>
        </p:nvCxnSpPr>
        <p:spPr bwMode="auto">
          <a:xfrm>
            <a:off x="2719474" y="2447846"/>
            <a:ext cx="52326" cy="167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연결선 38"/>
          <p:cNvCxnSpPr/>
          <p:nvPr/>
        </p:nvCxnSpPr>
        <p:spPr bwMode="auto">
          <a:xfrm>
            <a:off x="2330192" y="3220550"/>
            <a:ext cx="9560" cy="90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연결선 41"/>
          <p:cNvCxnSpPr/>
          <p:nvPr/>
        </p:nvCxnSpPr>
        <p:spPr bwMode="auto">
          <a:xfrm>
            <a:off x="3203848" y="3112438"/>
            <a:ext cx="9560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직선 연결선 42"/>
          <p:cNvCxnSpPr/>
          <p:nvPr/>
        </p:nvCxnSpPr>
        <p:spPr bwMode="auto">
          <a:xfrm>
            <a:off x="1907704" y="3868582"/>
            <a:ext cx="0" cy="28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직선 연결선 43"/>
          <p:cNvCxnSpPr/>
          <p:nvPr/>
        </p:nvCxnSpPr>
        <p:spPr bwMode="auto">
          <a:xfrm>
            <a:off x="3635896" y="3796582"/>
            <a:ext cx="9560" cy="3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31840" y="2457639"/>
                <a:ext cx="11438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N(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457639"/>
                <a:ext cx="1143848" cy="375552"/>
              </a:xfrm>
              <a:prstGeom prst="rect">
                <a:avLst/>
              </a:prstGeom>
              <a:blipFill>
                <a:blip r:embed="rId3"/>
                <a:stretch>
                  <a:fillRect l="-4813" t="-4839" r="-1604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/>
          <p:nvPr/>
        </p:nvCxnSpPr>
        <p:spPr bwMode="auto">
          <a:xfrm>
            <a:off x="1691680" y="4129335"/>
            <a:ext cx="23042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2627784" y="419679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059832" y="420134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55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491880" y="420134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60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42058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40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195736" y="42058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45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 bwMode="auto">
          <a:xfrm flipV="1">
            <a:off x="4868312" y="2401143"/>
            <a:ext cx="0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자유형 52"/>
          <p:cNvSpPr/>
          <p:nvPr/>
        </p:nvSpPr>
        <p:spPr bwMode="auto">
          <a:xfrm>
            <a:off x="4868312" y="2450508"/>
            <a:ext cx="2312536" cy="1563167"/>
          </a:xfrm>
          <a:custGeom>
            <a:avLst/>
            <a:gdLst>
              <a:gd name="connsiteX0" fmla="*/ 0 w 2194560"/>
              <a:gd name="connsiteY0" fmla="*/ 1519963 h 1563167"/>
              <a:gd name="connsiteX1" fmla="*/ 162560 w 2194560"/>
              <a:gd name="connsiteY1" fmla="*/ 1459003 h 1563167"/>
              <a:gd name="connsiteX2" fmla="*/ 294640 w 2194560"/>
              <a:gd name="connsiteY2" fmla="*/ 1316763 h 1563167"/>
              <a:gd name="connsiteX3" fmla="*/ 670560 w 2194560"/>
              <a:gd name="connsiteY3" fmla="*/ 575083 h 1563167"/>
              <a:gd name="connsiteX4" fmla="*/ 975360 w 2194560"/>
              <a:gd name="connsiteY4" fmla="*/ 6123 h 1563167"/>
              <a:gd name="connsiteX5" fmla="*/ 1249680 w 2194560"/>
              <a:gd name="connsiteY5" fmla="*/ 331243 h 1563167"/>
              <a:gd name="connsiteX6" fmla="*/ 1717040 w 2194560"/>
              <a:gd name="connsiteY6" fmla="*/ 1194843 h 1563167"/>
              <a:gd name="connsiteX7" fmla="*/ 1991360 w 2194560"/>
              <a:gd name="connsiteY7" fmla="*/ 1519963 h 1563167"/>
              <a:gd name="connsiteX8" fmla="*/ 2194560 w 2194560"/>
              <a:gd name="connsiteY8" fmla="*/ 1550443 h 156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560" h="1563167">
                <a:moveTo>
                  <a:pt x="0" y="1519963"/>
                </a:moveTo>
                <a:cubicBezTo>
                  <a:pt x="56726" y="1506416"/>
                  <a:pt x="113453" y="1492870"/>
                  <a:pt x="162560" y="1459003"/>
                </a:cubicBezTo>
                <a:cubicBezTo>
                  <a:pt x="211667" y="1425136"/>
                  <a:pt x="209973" y="1464083"/>
                  <a:pt x="294640" y="1316763"/>
                </a:cubicBezTo>
                <a:cubicBezTo>
                  <a:pt x="379307" y="1169443"/>
                  <a:pt x="557107" y="793523"/>
                  <a:pt x="670560" y="575083"/>
                </a:cubicBezTo>
                <a:cubicBezTo>
                  <a:pt x="784013" y="356643"/>
                  <a:pt x="878840" y="46763"/>
                  <a:pt x="975360" y="6123"/>
                </a:cubicBezTo>
                <a:cubicBezTo>
                  <a:pt x="1071880" y="-34517"/>
                  <a:pt x="1126067" y="133123"/>
                  <a:pt x="1249680" y="331243"/>
                </a:cubicBezTo>
                <a:cubicBezTo>
                  <a:pt x="1373293" y="529363"/>
                  <a:pt x="1593427" y="996723"/>
                  <a:pt x="1717040" y="1194843"/>
                </a:cubicBezTo>
                <a:cubicBezTo>
                  <a:pt x="1840653" y="1392963"/>
                  <a:pt x="1911773" y="1460696"/>
                  <a:pt x="1991360" y="1519963"/>
                </a:cubicBezTo>
                <a:cubicBezTo>
                  <a:pt x="2070947" y="1579230"/>
                  <a:pt x="2132753" y="1564836"/>
                  <a:pt x="2194560" y="155044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직선 연결선 53"/>
          <p:cNvCxnSpPr>
            <a:stCxn id="53" idx="4"/>
          </p:cNvCxnSpPr>
          <p:nvPr/>
        </p:nvCxnSpPr>
        <p:spPr bwMode="auto">
          <a:xfrm>
            <a:off x="5896106" y="2456631"/>
            <a:ext cx="52326" cy="167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직선 연결선 54"/>
          <p:cNvCxnSpPr/>
          <p:nvPr/>
        </p:nvCxnSpPr>
        <p:spPr bwMode="auto">
          <a:xfrm>
            <a:off x="5506824" y="3229335"/>
            <a:ext cx="9560" cy="90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직선 연결선 55"/>
          <p:cNvCxnSpPr/>
          <p:nvPr/>
        </p:nvCxnSpPr>
        <p:spPr bwMode="auto">
          <a:xfrm>
            <a:off x="6380480" y="3121223"/>
            <a:ext cx="9560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직선 연결선 56"/>
          <p:cNvCxnSpPr/>
          <p:nvPr/>
        </p:nvCxnSpPr>
        <p:spPr bwMode="auto">
          <a:xfrm>
            <a:off x="5084336" y="3877367"/>
            <a:ext cx="0" cy="28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직선 연결선 57"/>
          <p:cNvCxnSpPr/>
          <p:nvPr/>
        </p:nvCxnSpPr>
        <p:spPr bwMode="auto">
          <a:xfrm>
            <a:off x="6812528" y="3805367"/>
            <a:ext cx="9560" cy="3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308472" y="2466424"/>
                <a:ext cx="11438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N(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72" y="2466424"/>
                <a:ext cx="1143848" cy="375552"/>
              </a:xfrm>
              <a:prstGeom prst="rect">
                <a:avLst/>
              </a:prstGeom>
              <a:blipFill>
                <a:blip r:embed="rId4"/>
                <a:stretch>
                  <a:fillRect l="-4813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 bwMode="auto">
          <a:xfrm>
            <a:off x="4868312" y="4138120"/>
            <a:ext cx="23042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5804416" y="420557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236464" y="421012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668512" y="421012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940320" y="421467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-2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372368" y="421467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-1</a:t>
            </a:r>
            <a:endParaRPr lang="ko-KR" altLang="en-US" sz="1200" dirty="0"/>
          </a:p>
        </p:txBody>
      </p:sp>
      <p:cxnSp>
        <p:nvCxnSpPr>
          <p:cNvPr id="66" name="직선 연결선 65"/>
          <p:cNvCxnSpPr/>
          <p:nvPr/>
        </p:nvCxnSpPr>
        <p:spPr bwMode="auto">
          <a:xfrm flipH="1">
            <a:off x="2771800" y="3481263"/>
            <a:ext cx="648072" cy="532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직선 연결선 66"/>
          <p:cNvCxnSpPr>
            <a:stCxn id="37" idx="6"/>
          </p:cNvCxnSpPr>
          <p:nvPr/>
        </p:nvCxnSpPr>
        <p:spPr bwMode="auto">
          <a:xfrm flipH="1">
            <a:off x="2987824" y="3636566"/>
            <a:ext cx="513201" cy="501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직선 연결선 67"/>
          <p:cNvCxnSpPr/>
          <p:nvPr/>
        </p:nvCxnSpPr>
        <p:spPr bwMode="auto">
          <a:xfrm flipH="1">
            <a:off x="3131840" y="3769295"/>
            <a:ext cx="423538" cy="3511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직선 연결선 68"/>
          <p:cNvCxnSpPr/>
          <p:nvPr/>
        </p:nvCxnSpPr>
        <p:spPr bwMode="auto">
          <a:xfrm flipH="1">
            <a:off x="3347864" y="3866550"/>
            <a:ext cx="279521" cy="262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2699792" y="4787860"/>
            <a:ext cx="43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E05CB"/>
                </a:solidFill>
              </a:rPr>
              <a:t>50~60 = 0~2 </a:t>
            </a:r>
            <a:r>
              <a:rPr lang="ko-KR" altLang="en-US" dirty="0">
                <a:solidFill>
                  <a:srgbClr val="0E05CB"/>
                </a:solidFill>
              </a:rPr>
              <a:t>면적 </a:t>
            </a:r>
            <a:r>
              <a:rPr lang="en-US" altLang="ko-KR" dirty="0">
                <a:solidFill>
                  <a:srgbClr val="0E05CB"/>
                </a:solidFill>
              </a:rPr>
              <a:t>(</a:t>
            </a:r>
            <a:r>
              <a:rPr lang="ko-KR" altLang="en-US" dirty="0">
                <a:solidFill>
                  <a:srgbClr val="0E05CB"/>
                </a:solidFill>
              </a:rPr>
              <a:t>확률</a:t>
            </a:r>
            <a:r>
              <a:rPr lang="en-US" altLang="ko-KR" dirty="0">
                <a:solidFill>
                  <a:srgbClr val="0E05CB"/>
                </a:solidFill>
              </a:rPr>
              <a:t>) </a:t>
            </a:r>
            <a:r>
              <a:rPr lang="ko-KR" altLang="en-US" dirty="0">
                <a:solidFill>
                  <a:srgbClr val="0E05CB"/>
                </a:solidFill>
              </a:rPr>
              <a:t>같음 </a:t>
            </a:r>
            <a:r>
              <a:rPr lang="en-US" altLang="ko-KR" dirty="0">
                <a:solidFill>
                  <a:srgbClr val="0E05CB"/>
                </a:solidFill>
              </a:rPr>
              <a:t>: 47.7%</a:t>
            </a:r>
            <a:endParaRPr lang="ko-KR" altLang="en-US" dirty="0">
              <a:solidFill>
                <a:srgbClr val="0E05CB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 bwMode="auto">
          <a:xfrm flipH="1">
            <a:off x="2771800" y="3337247"/>
            <a:ext cx="576064" cy="459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연결선 31"/>
          <p:cNvCxnSpPr/>
          <p:nvPr/>
        </p:nvCxnSpPr>
        <p:spPr bwMode="auto">
          <a:xfrm flipH="1">
            <a:off x="2771800" y="3121223"/>
            <a:ext cx="441608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직선 연결선 76"/>
          <p:cNvCxnSpPr>
            <a:stCxn id="37" idx="5"/>
          </p:cNvCxnSpPr>
          <p:nvPr/>
        </p:nvCxnSpPr>
        <p:spPr bwMode="auto">
          <a:xfrm flipH="1">
            <a:off x="2719474" y="2772966"/>
            <a:ext cx="289067" cy="339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직선 연결선 78"/>
          <p:cNvCxnSpPr/>
          <p:nvPr/>
        </p:nvCxnSpPr>
        <p:spPr bwMode="auto">
          <a:xfrm flipH="1">
            <a:off x="2771800" y="2977207"/>
            <a:ext cx="36004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직선 연결선 80"/>
          <p:cNvCxnSpPr/>
          <p:nvPr/>
        </p:nvCxnSpPr>
        <p:spPr bwMode="auto">
          <a:xfrm flipH="1">
            <a:off x="2719474" y="2617167"/>
            <a:ext cx="19634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직선 연결선 91"/>
          <p:cNvCxnSpPr/>
          <p:nvPr/>
        </p:nvCxnSpPr>
        <p:spPr bwMode="auto">
          <a:xfrm flipH="1">
            <a:off x="5948663" y="3481263"/>
            <a:ext cx="648072" cy="532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직선 연결선 92"/>
          <p:cNvCxnSpPr/>
          <p:nvPr/>
        </p:nvCxnSpPr>
        <p:spPr bwMode="auto">
          <a:xfrm flipH="1">
            <a:off x="6164687" y="3636566"/>
            <a:ext cx="513201" cy="501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직선 연결선 93"/>
          <p:cNvCxnSpPr/>
          <p:nvPr/>
        </p:nvCxnSpPr>
        <p:spPr bwMode="auto">
          <a:xfrm flipH="1">
            <a:off x="6308703" y="3769295"/>
            <a:ext cx="423538" cy="3511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직선 연결선 94"/>
          <p:cNvCxnSpPr/>
          <p:nvPr/>
        </p:nvCxnSpPr>
        <p:spPr bwMode="auto">
          <a:xfrm flipH="1">
            <a:off x="6524727" y="3866550"/>
            <a:ext cx="279521" cy="262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직선 연결선 95"/>
          <p:cNvCxnSpPr/>
          <p:nvPr/>
        </p:nvCxnSpPr>
        <p:spPr bwMode="auto">
          <a:xfrm flipH="1">
            <a:off x="5948663" y="3337247"/>
            <a:ext cx="576064" cy="459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연결선 96"/>
          <p:cNvCxnSpPr/>
          <p:nvPr/>
        </p:nvCxnSpPr>
        <p:spPr bwMode="auto">
          <a:xfrm flipH="1">
            <a:off x="5948663" y="3121223"/>
            <a:ext cx="441608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직선 연결선 97"/>
          <p:cNvCxnSpPr/>
          <p:nvPr/>
        </p:nvCxnSpPr>
        <p:spPr bwMode="auto">
          <a:xfrm flipH="1">
            <a:off x="5896337" y="2772966"/>
            <a:ext cx="289067" cy="339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직선 연결선 98"/>
          <p:cNvCxnSpPr/>
          <p:nvPr/>
        </p:nvCxnSpPr>
        <p:spPr bwMode="auto">
          <a:xfrm flipH="1">
            <a:off x="5948663" y="2977207"/>
            <a:ext cx="36004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직선 연결선 99"/>
          <p:cNvCxnSpPr/>
          <p:nvPr/>
        </p:nvCxnSpPr>
        <p:spPr bwMode="auto">
          <a:xfrm flipH="1">
            <a:off x="5896337" y="2617167"/>
            <a:ext cx="19634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직선 연결선 83"/>
          <p:cNvCxnSpPr/>
          <p:nvPr/>
        </p:nvCxnSpPr>
        <p:spPr bwMode="auto">
          <a:xfrm flipH="1">
            <a:off x="2771800" y="3275682"/>
            <a:ext cx="474200" cy="360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직선 연결선 102"/>
          <p:cNvCxnSpPr/>
          <p:nvPr/>
        </p:nvCxnSpPr>
        <p:spPr bwMode="auto">
          <a:xfrm flipH="1">
            <a:off x="5948432" y="3275682"/>
            <a:ext cx="441608" cy="360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설명선 2 104"/>
          <p:cNvSpPr/>
          <p:nvPr/>
        </p:nvSpPr>
        <p:spPr bwMode="auto">
          <a:xfrm>
            <a:off x="6948264" y="2977207"/>
            <a:ext cx="1728192" cy="360040"/>
          </a:xfrm>
          <a:prstGeom prst="borderCallout2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0.4772(47.7%)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6" name="오른쪽 화살표 105"/>
          <p:cNvSpPr/>
          <p:nvPr/>
        </p:nvSpPr>
        <p:spPr bwMode="auto">
          <a:xfrm>
            <a:off x="4139952" y="3220550"/>
            <a:ext cx="432048" cy="2607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441736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0" dirty="0"/>
              <a:t>정규분포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92080" y="441736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0"/>
              <a:t>표준정규분포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97240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모집단과 표본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/>
              <a:t>전수조사</a:t>
            </a:r>
            <a:endParaRPr lang="en-US" altLang="ko-KR" sz="2400"/>
          </a:p>
          <a:p>
            <a:pPr marL="857250" lvl="1" indent="-457200">
              <a:spcAft>
                <a:spcPts val="600"/>
              </a:spcAft>
            </a:pPr>
            <a:r>
              <a:rPr lang="ko-KR" altLang="en-US" sz="2000"/>
              <a:t>모집단내에 있는 모든 대상 조사 방법</a:t>
            </a:r>
            <a:r>
              <a:rPr lang="en-US" altLang="ko-KR" sz="2000"/>
              <a:t>(</a:t>
            </a:r>
            <a:r>
              <a:rPr lang="ko-KR" altLang="en-US" sz="2000"/>
              <a:t>예</a:t>
            </a:r>
            <a:r>
              <a:rPr lang="en-US" altLang="ko-KR" sz="2000"/>
              <a:t>, </a:t>
            </a:r>
            <a:r>
              <a:rPr lang="ko-KR" altLang="en-US" sz="2000"/>
              <a:t>인구조사</a:t>
            </a:r>
            <a:r>
              <a:rPr lang="en-US" altLang="ko-KR" sz="2000"/>
              <a:t>)</a:t>
            </a:r>
          </a:p>
          <a:p>
            <a:pPr marL="857250" lvl="1" indent="-457200">
              <a:spcAft>
                <a:spcPts val="600"/>
              </a:spcAft>
            </a:pPr>
            <a:r>
              <a:rPr lang="ko-KR" altLang="en-US" sz="2000"/>
              <a:t>모집단의 특성 정확히 반영</a:t>
            </a:r>
            <a:endParaRPr lang="en-US" altLang="ko-KR" sz="2000"/>
          </a:p>
          <a:p>
            <a:pPr marL="857250" lvl="1" indent="-457200">
              <a:spcAft>
                <a:spcPts val="600"/>
              </a:spcAft>
            </a:pPr>
            <a:r>
              <a:rPr lang="ko-KR" altLang="en-US" sz="2000"/>
              <a:t>시간과 비용이 많이 소요되는 단점</a:t>
            </a:r>
          </a:p>
          <a:p>
            <a:pPr marL="457200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/>
              <a:t>표본조사</a:t>
            </a:r>
            <a:endParaRPr lang="en-US" altLang="ko-KR" sz="2400"/>
          </a:p>
          <a:p>
            <a:pPr marL="857250" lvl="1" indent="-457200">
              <a:spcAft>
                <a:spcPts val="600"/>
              </a:spcAft>
            </a:pPr>
            <a:r>
              <a:rPr lang="ko-KR" altLang="en-US" sz="2000"/>
              <a:t>모집단으로부터 추출된 표본을 대상으로 분석 실시</a:t>
            </a:r>
            <a:endParaRPr lang="en-US" altLang="ko-KR" sz="2000"/>
          </a:p>
          <a:p>
            <a:pPr marL="857250" lvl="1" indent="-457200">
              <a:spcAft>
                <a:spcPts val="600"/>
              </a:spcAft>
              <a:buNone/>
            </a:pPr>
            <a:r>
              <a:rPr lang="en-US" altLang="ko-KR" sz="2000"/>
              <a:t>    (</a:t>
            </a:r>
            <a:r>
              <a:rPr lang="ko-KR" altLang="en-US" sz="2000"/>
              <a:t>예</a:t>
            </a:r>
            <a:r>
              <a:rPr lang="en-US" altLang="ko-KR" sz="2000"/>
              <a:t>, </a:t>
            </a:r>
            <a:r>
              <a:rPr lang="ko-KR" altLang="en-US" sz="2000"/>
              <a:t>선거 여론조사</a:t>
            </a:r>
            <a:r>
              <a:rPr lang="en-US" altLang="ko-KR" sz="2000"/>
              <a:t>, </a:t>
            </a:r>
            <a:r>
              <a:rPr lang="ko-KR" altLang="en-US" sz="2000"/>
              <a:t>마케팅조사</a:t>
            </a:r>
            <a:r>
              <a:rPr lang="en-US" altLang="ko-KR" sz="2000"/>
              <a:t>, </a:t>
            </a:r>
            <a:r>
              <a:rPr lang="ko-KR" altLang="en-US" sz="2000"/>
              <a:t>안전성 검사</a:t>
            </a:r>
            <a:r>
              <a:rPr lang="en-US" altLang="ko-KR" sz="2000"/>
              <a:t>, </a:t>
            </a:r>
            <a:r>
              <a:rPr lang="ko-KR" altLang="en-US" sz="2000"/>
              <a:t>의생명 임상실험</a:t>
            </a:r>
            <a:r>
              <a:rPr lang="en-US" altLang="ko-KR" sz="2000"/>
              <a:t>)</a:t>
            </a:r>
          </a:p>
          <a:p>
            <a:pPr marL="857250" lvl="1" indent="-457200">
              <a:spcAft>
                <a:spcPts val="600"/>
              </a:spcAft>
            </a:pPr>
            <a:r>
              <a:rPr lang="ko-KR" altLang="en-US" sz="2000"/>
              <a:t>모집단의 특성을 반영하지 못하는 표본은 무용지물</a:t>
            </a:r>
            <a:br>
              <a:rPr lang="en-US" altLang="ko-KR" sz="2000"/>
            </a:br>
            <a:endParaRPr lang="ko-KR" altLang="en-US" sz="200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endParaRPr lang="ko-KR" altLang="en-US" sz="2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dirty="0"/>
              <a:t>모집단과 표본</a:t>
            </a:r>
            <a:endParaRPr lang="en-US" altLang="ko-KR" sz="2400" dirty="0"/>
          </a:p>
          <a:p>
            <a:pPr marL="857250" lvl="1" indent="-457200">
              <a:lnSpc>
                <a:spcPct val="150000"/>
              </a:lnSpc>
            </a:pP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Sampling :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표본추출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8545" name="_x231729992" descr="EMB00002bf010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6517483" cy="28083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8" name="오른쪽 화살표 7"/>
          <p:cNvSpPr/>
          <p:nvPr/>
        </p:nvSpPr>
        <p:spPr bwMode="auto">
          <a:xfrm flipH="1">
            <a:off x="4427984" y="4869160"/>
            <a:ext cx="1008112" cy="576064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4581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추정</a:t>
            </a:r>
          </a:p>
        </p:txBody>
      </p:sp>
    </p:spTree>
    <p:extLst>
      <p:ext uri="{BB962C8B-B14F-4D97-AF65-F5344CB8AC3E}">
        <p14:creationId xmlns:p14="http://schemas.microsoft.com/office/powerpoint/2010/main" val="15312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통계량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dirty="0" err="1"/>
              <a:t>모수와</a:t>
            </a:r>
            <a:r>
              <a:rPr lang="ko-KR" altLang="en-US" sz="2400" dirty="0"/>
              <a:t> 통계량 표현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99593" y="2403200"/>
          <a:ext cx="7272807" cy="3258045"/>
        </p:xfrm>
        <a:graphic>
          <a:graphicData uri="http://schemas.openxmlformats.org/drawingml/2006/table">
            <a:tbl>
              <a:tblPr/>
              <a:tblGrid>
                <a:gridCol w="106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a typeface="휴먼명조"/>
                        </a:rPr>
                        <a:t>모수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모집단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통계량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표본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의미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모집단의 특성을 나타내는 수치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표본의 특성을 나타내는 수치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표기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그리스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로마자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600" kern="0" spc="-30" dirty="0">
                          <a:solidFill>
                            <a:srgbClr val="000000"/>
                          </a:solidFill>
                          <a:ea typeface="휴먼명조"/>
                        </a:rPr>
                        <a:t>영문 알파벳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평균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µ(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모평균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X(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표본의 평균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표준편차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l-GR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σ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a typeface="휴먼명조"/>
                        </a:rPr>
                        <a:t>모표준편차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S 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표본의 표준편차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분산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l-GR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σ</a:t>
                      </a:r>
                      <a:r>
                        <a:rPr lang="el-GR" altLang="ko-KR" sz="1600" kern="0" spc="0" baseline="30000" dirty="0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a typeface="휴먼명조"/>
                        </a:rPr>
                        <a:t>모분산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S</a:t>
                      </a:r>
                      <a:r>
                        <a:rPr lang="en-US" sz="1600" kern="0" spc="0" baseline="30000" dirty="0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 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표본의 분산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대상 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N(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사례수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latin typeface="휴먼명조"/>
                        </a:rPr>
                        <a:t>n(</a:t>
                      </a:r>
                      <a:r>
                        <a:rPr lang="ko-KR" altLang="en-US" sz="1600" kern="0" spc="-30" dirty="0" err="1">
                          <a:solidFill>
                            <a:srgbClr val="000000"/>
                          </a:solidFill>
                          <a:ea typeface="휴먼명조"/>
                        </a:rPr>
                        <a:t>표본수</a:t>
                      </a:r>
                      <a:r>
                        <a:rPr lang="en-US" altLang="ko-KR" sz="1600" kern="0" spc="-3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5148064" y="3933056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580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ko-KR" altLang="en-US" sz="3600" dirty="0" err="1"/>
              <a:t>검정통계량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검정통계량</a:t>
            </a:r>
            <a:r>
              <a:rPr lang="en-US" altLang="ko-KR" sz="2400" dirty="0"/>
              <a:t>(Test statistic)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가설 검정 위해 수집된 표본 자료를 계산한 통계량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가설검정에서 </a:t>
            </a:r>
            <a:r>
              <a:rPr lang="ko-KR" altLang="en-US" sz="2000" dirty="0" err="1"/>
              <a:t>임계값과</a:t>
            </a:r>
            <a:r>
              <a:rPr lang="ko-KR" altLang="en-US" sz="2000" dirty="0"/>
              <a:t> 비교하여 </a:t>
            </a:r>
            <a:r>
              <a:rPr lang="ko-KR" altLang="en-US" sz="2000" dirty="0" err="1"/>
              <a:t>가설검정에</a:t>
            </a:r>
            <a:r>
              <a:rPr lang="ko-KR" altLang="en-US" sz="2000" dirty="0"/>
              <a:t> 사용되는 통계량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유의수준 </a:t>
            </a:r>
            <a:r>
              <a:rPr lang="en-US" altLang="ko-KR" sz="2000" b="1" dirty="0"/>
              <a:t>α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값와</a:t>
            </a:r>
            <a:r>
              <a:rPr lang="ko-KR" altLang="en-US" sz="2000" dirty="0"/>
              <a:t> 비교하여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기각</a:t>
            </a:r>
            <a:r>
              <a:rPr lang="en-US" altLang="ko-KR" sz="2000" dirty="0"/>
              <a:t>/</a:t>
            </a:r>
            <a:r>
              <a:rPr lang="ko-KR" altLang="en-US" sz="2000" dirty="0"/>
              <a:t>채택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</a:t>
            </a:r>
            <a:r>
              <a:rPr lang="ko-KR" altLang="en-US" sz="2000" dirty="0"/>
              <a:t>검정 </a:t>
            </a:r>
            <a:r>
              <a:rPr lang="en-US" altLang="ko-KR" sz="2000" b="1" dirty="0"/>
              <a:t>t</a:t>
            </a:r>
            <a:r>
              <a:rPr lang="ko-KR" altLang="en-US" sz="2000" dirty="0"/>
              <a:t>값</a:t>
            </a:r>
            <a:r>
              <a:rPr lang="en-US" altLang="ko-KR" sz="2000" dirty="0"/>
              <a:t>, </a:t>
            </a:r>
            <a:r>
              <a:rPr lang="ko-KR" altLang="en-US" sz="2000" dirty="0"/>
              <a:t>분산분석</a:t>
            </a:r>
            <a:r>
              <a:rPr lang="en-US" altLang="ko-KR" sz="2000" dirty="0"/>
              <a:t>/</a:t>
            </a:r>
            <a:r>
              <a:rPr lang="ko-KR" altLang="en-US" sz="2000" dirty="0"/>
              <a:t>회귀분석 </a:t>
            </a:r>
            <a:r>
              <a:rPr lang="en-US" altLang="ko-KR" sz="2000" b="1" dirty="0"/>
              <a:t>F</a:t>
            </a:r>
            <a:r>
              <a:rPr lang="ko-KR" altLang="en-US" sz="2000" dirty="0"/>
              <a:t>값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카이제곱</a:t>
            </a:r>
            <a:r>
              <a:rPr lang="ko-KR" altLang="en-US" sz="2000" dirty="0"/>
              <a:t> </a:t>
            </a:r>
            <a:r>
              <a:rPr lang="en-US" altLang="ko-KR" sz="2000" b="1" dirty="0"/>
              <a:t>X</a:t>
            </a:r>
            <a:r>
              <a:rPr lang="en-US" altLang="ko-KR" sz="2000" b="1" baseline="30000" dirty="0"/>
              <a:t>2</a:t>
            </a:r>
            <a:r>
              <a:rPr lang="ko-KR" altLang="en-US" sz="2000" dirty="0"/>
              <a:t>값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상관분석</a:t>
            </a:r>
            <a:r>
              <a:rPr lang="ko-KR" altLang="en-US" sz="2000" dirty="0"/>
              <a:t> </a:t>
            </a:r>
            <a:r>
              <a:rPr lang="en-US" altLang="ko-KR" sz="2000" b="1" dirty="0"/>
              <a:t>r</a:t>
            </a:r>
            <a:r>
              <a:rPr lang="ko-KR" altLang="en-US" sz="2000" dirty="0"/>
              <a:t>값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  <a:buNone/>
            </a:pPr>
            <a:endParaRPr lang="ko-KR" altLang="en-US" sz="2000" dirty="0"/>
          </a:p>
          <a:p>
            <a:pPr lvl="1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ko-KR" altLang="en-US" sz="3600" dirty="0" err="1"/>
              <a:t>검정통계량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1700808"/>
            <a:ext cx="7128792" cy="16770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연구가설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(H</a:t>
            </a:r>
            <a:r>
              <a:rPr lang="en-US" altLang="ko-KR" baseline="-25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: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학력수준에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따라 제품만족도에 차이가 있다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.’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검정하기 위해서 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독립표본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검정을 수행하였다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유의수준은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α=0.05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결정 하였다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검정 결과 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검정통계량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10.652, 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유의확률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0.012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나왔다고 가정한다면 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귀무가설은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기각되는가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채택되는가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3861048"/>
            <a:ext cx="7704856" cy="1098173"/>
          </a:xfrm>
          <a:prstGeom prst="round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ts val="300"/>
              </a:spcBef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검정통계량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t=10.652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값은 유의확률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p=0.012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유의수준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α=0.05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수준에서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기각</a:t>
            </a:r>
            <a:r>
              <a:rPr lang="en-US" altLang="ko-KR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(p&lt;α)</a:t>
            </a:r>
          </a:p>
          <a:p>
            <a:pPr algn="just">
              <a:spcBef>
                <a:spcPts val="300"/>
              </a:spcBef>
            </a:pPr>
            <a:r>
              <a:rPr lang="en-US" altLang="ko-KR" sz="2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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학력수준에 따라 제품만족도에 유의미한 차이가 있다고 볼 수 있다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gray">
          <a:xfrm rot="1140997" flipH="1">
            <a:off x="4262293" y="3313880"/>
            <a:ext cx="714737" cy="569528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2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6. </a:t>
            </a:r>
            <a:r>
              <a:rPr lang="ko-KR" altLang="en-US" sz="3600" dirty="0"/>
              <a:t>추정과 검정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677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통계적 추정</a:t>
            </a:r>
            <a:endParaRPr lang="en-US" altLang="ko-KR" sz="3000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sz="2000" dirty="0"/>
              <a:t>모집단의 특성을 대표하는 표본을 추출하고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이러한 표본을 이용하여 모집단의 특성을 나타내는 각종 </a:t>
            </a:r>
            <a:r>
              <a:rPr lang="ko-KR" altLang="en-US" sz="2000" dirty="0" err="1"/>
              <a:t>모수</a:t>
            </a:r>
            <a:r>
              <a:rPr lang="en-US" altLang="ko-KR" sz="2000" dirty="0"/>
              <a:t>(</a:t>
            </a:r>
            <a:r>
              <a:rPr lang="ko-KR" altLang="en-US" sz="2000" dirty="0"/>
              <a:t>모평균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  <a:r>
              <a:rPr lang="ko-KR" altLang="en-US" sz="2000" dirty="0"/>
              <a:t>를 예측하는 방법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7341" t="34439" r="37694" b="42293"/>
          <a:stretch>
            <a:fillRect/>
          </a:stretch>
        </p:blipFill>
        <p:spPr bwMode="auto">
          <a:xfrm>
            <a:off x="3203848" y="3284984"/>
            <a:ext cx="4896544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ko-KR" altLang="en-US" sz="3600" dirty="0"/>
              <a:t>통계적 추정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677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통계적 추정 방법</a:t>
            </a:r>
            <a:endParaRPr lang="en-US" altLang="ko-KR" sz="3000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sz="2000" dirty="0"/>
              <a:t>모집단의 특성을 대표하는 표본을 추출하고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이러한 표본을 이용하여 모집단의 특성을 나타내는 각종 </a:t>
            </a:r>
            <a:r>
              <a:rPr lang="ko-KR" altLang="en-US" sz="2000" dirty="0" err="1"/>
              <a:t>모수</a:t>
            </a:r>
            <a:r>
              <a:rPr lang="en-US" altLang="ko-KR" sz="2000" dirty="0"/>
              <a:t>(</a:t>
            </a:r>
            <a:r>
              <a:rPr lang="ko-KR" altLang="en-US" sz="2000" dirty="0"/>
              <a:t>모평균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  <a:r>
              <a:rPr lang="ko-KR" altLang="en-US" sz="2000" dirty="0"/>
              <a:t>를 예측하는 방법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60765"/>
              </p:ext>
            </p:extLst>
          </p:nvPr>
        </p:nvGraphicFramePr>
        <p:xfrm>
          <a:off x="899592" y="3573016"/>
          <a:ext cx="7632848" cy="2298934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6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점 추정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구간 추정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방식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모집단의 특성을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하나의 값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으로 추정하는 방식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a typeface="휴먼명조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모평균은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25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정도로 추정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모집단의 특성을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적절한 구간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을 이용하여 추정하는 방식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a typeface="휴먼명조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모평균은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20~30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사이로 추정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특징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a typeface="휴먼명조"/>
                        </a:rPr>
                        <a:t>모수와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 동일할 가능성이 가장 높은 하나의 값을 선택하는 방법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-30" dirty="0" err="1">
                          <a:solidFill>
                            <a:srgbClr val="000000"/>
                          </a:solidFill>
                          <a:ea typeface="휴먼명조"/>
                        </a:rPr>
                        <a:t>모수가</a:t>
                      </a:r>
                      <a:r>
                        <a:rPr lang="ko-KR" altLang="en-US" sz="1600" kern="0" spc="-30" dirty="0">
                          <a:solidFill>
                            <a:srgbClr val="000000"/>
                          </a:solidFill>
                          <a:ea typeface="휴먼명조"/>
                        </a:rPr>
                        <a:t> 속하는 일정구간</a:t>
                      </a:r>
                      <a:r>
                        <a:rPr lang="en-US" altLang="ko-KR" sz="1600" kern="0" spc="-3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600" kern="0" spc="-30" dirty="0" err="1">
                          <a:solidFill>
                            <a:srgbClr val="000000"/>
                          </a:solidFill>
                          <a:ea typeface="휴먼명조"/>
                        </a:rPr>
                        <a:t>하한값</a:t>
                      </a:r>
                      <a:r>
                        <a:rPr lang="en-US" altLang="ko-KR" sz="1600" kern="0" spc="-3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600" kern="0" spc="-30" dirty="0" err="1">
                          <a:solidFill>
                            <a:srgbClr val="000000"/>
                          </a:solidFill>
                          <a:ea typeface="휴먼명조"/>
                        </a:rPr>
                        <a:t>상한값</a:t>
                      </a:r>
                      <a:r>
                        <a:rPr lang="en-US" altLang="ko-KR" sz="1600" kern="0" spc="-3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r>
                        <a:rPr lang="ko-KR" altLang="en-US" sz="1600" kern="0" spc="-30" dirty="0">
                          <a:solidFill>
                            <a:srgbClr val="000000"/>
                          </a:solidFill>
                          <a:ea typeface="휴먼명조"/>
                        </a:rPr>
                        <a:t>으로 추정</a:t>
                      </a:r>
                      <a:r>
                        <a:rPr lang="en-US" altLang="ko-KR" sz="1600" kern="0" spc="-30" dirty="0">
                          <a:solidFill>
                            <a:srgbClr val="000000"/>
                          </a:solidFill>
                          <a:ea typeface="휴먼명조"/>
                        </a:rPr>
                        <a:t>(</a:t>
                      </a:r>
                      <a:r>
                        <a:rPr lang="ko-KR" altLang="en-US" sz="1600" kern="0" spc="-30" dirty="0">
                          <a:solidFill>
                            <a:srgbClr val="000000"/>
                          </a:solidFill>
                          <a:ea typeface="휴먼명조"/>
                        </a:rPr>
                        <a:t>일반적으로 많이 사용</a:t>
                      </a:r>
                      <a:r>
                        <a:rPr lang="en-US" altLang="ko-KR" sz="1600" kern="0" spc="-30" dirty="0">
                          <a:solidFill>
                            <a:srgbClr val="000000"/>
                          </a:solidFill>
                          <a:ea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ko-KR" altLang="en-US" sz="3600" dirty="0" err="1"/>
              <a:t>구간추정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3088"/>
                <a:ext cx="8267700" cy="4648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000" dirty="0"/>
                  <a:t>구간추정 주요 용어</a:t>
                </a:r>
                <a:endParaRPr lang="en-US" altLang="ko-KR" dirty="0"/>
              </a:p>
              <a:p>
                <a:pPr lvl="1">
                  <a:spcBef>
                    <a:spcPts val="600"/>
                  </a:spcBef>
                </a:pPr>
                <a:r>
                  <a:rPr lang="ko-KR" altLang="en-US" sz="1800" dirty="0"/>
                  <a:t>신뢰수준</a:t>
                </a:r>
                <a:r>
                  <a:rPr lang="en-US" altLang="ko-KR" sz="1800" dirty="0"/>
                  <a:t>(Confidence Level) : </a:t>
                </a:r>
                <a:r>
                  <a:rPr lang="ko-KR" altLang="en-US" sz="1800" dirty="0"/>
                  <a:t>계산된 구간이 </a:t>
                </a:r>
                <a:r>
                  <a:rPr lang="ko-KR" altLang="en-US" sz="1800" dirty="0" err="1"/>
                  <a:t>모수를</a:t>
                </a:r>
                <a:r>
                  <a:rPr lang="ko-KR" altLang="en-US" sz="1800" dirty="0"/>
                  <a:t> 포함할 확률</a:t>
                </a:r>
                <a:r>
                  <a:rPr lang="en-US" altLang="ko-KR" sz="1800" dirty="0"/>
                  <a:t>(1-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)</a:t>
                </a:r>
                <a:br>
                  <a:rPr lang="en-US" altLang="ko-KR" sz="1800" dirty="0"/>
                </a:br>
                <a:r>
                  <a:rPr lang="en-US" altLang="ko-KR" sz="1800" dirty="0"/>
                  <a:t>(</a:t>
                </a:r>
                <a:r>
                  <a:rPr lang="ko-KR" altLang="en-US" sz="1800" dirty="0"/>
                  <a:t>통상 </a:t>
                </a:r>
                <a:r>
                  <a:rPr lang="en-US" altLang="ko-KR" sz="1800" dirty="0"/>
                  <a:t>90%, 95%, 99% </a:t>
                </a:r>
                <a:r>
                  <a:rPr lang="ko-KR" altLang="en-US" sz="1800" dirty="0"/>
                  <a:t>등으로 표현</a:t>
                </a:r>
                <a:r>
                  <a:rPr lang="en-US" altLang="ko-KR" sz="18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ko-KR" altLang="en-US" sz="1800" dirty="0"/>
                  <a:t>신뢰구간</a:t>
                </a:r>
                <a:r>
                  <a:rPr lang="en-US" altLang="ko-KR" sz="1800" dirty="0"/>
                  <a:t>(Confidence Interval) : </a:t>
                </a:r>
                <a:r>
                  <a:rPr lang="ko-KR" altLang="en-US" sz="1800" dirty="0"/>
                  <a:t>신뢰수준 하에서 </a:t>
                </a:r>
                <a:r>
                  <a:rPr lang="ko-KR" altLang="en-US" sz="1800" dirty="0" err="1"/>
                  <a:t>모수를</a:t>
                </a:r>
                <a:r>
                  <a:rPr lang="ko-KR" altLang="en-US" sz="1800" dirty="0"/>
                  <a:t> 포함하는 구간</a:t>
                </a:r>
                <a:br>
                  <a:rPr lang="en-US" altLang="ko-KR" sz="1800" dirty="0"/>
                </a:br>
                <a:r>
                  <a:rPr lang="en-US" altLang="ko-KR" sz="1800" dirty="0"/>
                  <a:t>(</a:t>
                </a:r>
                <a:r>
                  <a:rPr lang="ko-KR" altLang="en-US" sz="1800" dirty="0" err="1"/>
                  <a:t>하한값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~ </a:t>
                </a:r>
                <a:r>
                  <a:rPr lang="ko-KR" altLang="en-US" sz="1800" dirty="0" err="1"/>
                  <a:t>상한값</a:t>
                </a:r>
                <a:r>
                  <a:rPr lang="ko-KR" altLang="en-US" sz="1800" dirty="0"/>
                  <a:t> 형식으로 표현</a:t>
                </a:r>
                <a:r>
                  <a:rPr lang="en-US" altLang="ko-KR" sz="18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ko-KR" altLang="en-US" sz="1800" dirty="0"/>
                  <a:t>표본오차</a:t>
                </a:r>
                <a:r>
                  <a:rPr lang="en-US" altLang="ko-KR" sz="1800" dirty="0"/>
                  <a:t>(Sampling Error) : </a:t>
                </a:r>
                <a:r>
                  <a:rPr lang="ko-KR" altLang="en-US" sz="1800" dirty="0"/>
                  <a:t>모집단에서 추출한 표본이 모집단의 특성과 정확히 일치하지 않아서 발생되는 확률 차이</a:t>
                </a:r>
                <a:r>
                  <a:rPr lang="en-US" altLang="ko-KR" sz="1800" dirty="0"/>
                  <a:t> </a:t>
                </a:r>
              </a:p>
            </p:txBody>
          </p:sp>
        </mc:Choice>
        <mc:Fallback xmlns="">
          <p:sp>
            <p:nvSpPr>
              <p:cNvPr id="7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3088"/>
                <a:ext cx="8267700" cy="4648200"/>
              </a:xfrm>
              <a:blipFill>
                <a:blip r:embed="rId3"/>
                <a:stretch>
                  <a:fillRect l="-664" t="-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23439"/>
              </p:ext>
            </p:extLst>
          </p:nvPr>
        </p:nvGraphicFramePr>
        <p:xfrm>
          <a:off x="971600" y="3677344"/>
          <a:ext cx="7416824" cy="1011174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9838"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예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대통령 후보의 지지율 여론조사에서 모 후부의 지지율이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95%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신뢰수준에서 표본오차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±3%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범위에서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32.4%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로 조사 되었다고 가정한다면 실제 지지율은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29.4%~35.4%(-3%~+3%)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사이에 나타날 수 있다는 의미이다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.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여기서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95%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정도는 이 범위의 지지율을 신뢰할 수 있지만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5%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수준에서는 틀릴 수도 있는 의미이다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223628" y="4847567"/>
                <a:ext cx="7164796" cy="1029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spcBef>
                    <a:spcPts val="1200"/>
                  </a:spcBef>
                  <a:buClr>
                    <a:srgbClr val="85AE49">
                      <a:lumMod val="75000"/>
                    </a:srgbClr>
                  </a:buClr>
                  <a:buFont typeface="Wingdings" panose="05000000000000000000" pitchFamily="2" charset="2"/>
                  <a:buChar char="è"/>
                </a:pPr>
                <a:r>
                  <a:rPr lang="ko-KR" altLang="en-US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신뢰수준 </a:t>
                </a:r>
                <a:r>
                  <a:rPr lang="en-US" altLang="ko-KR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95%, </a:t>
                </a:r>
                <a:r>
                  <a:rPr lang="ko-KR" altLang="en-US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신뢰구간 </a:t>
                </a:r>
                <a:r>
                  <a:rPr lang="en-US" altLang="ko-KR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29.4%~35.4%, </a:t>
                </a:r>
                <a:r>
                  <a:rPr lang="ko-KR" altLang="en-US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표본오차 </a:t>
                </a:r>
                <a:r>
                  <a:rPr lang="en-US" altLang="ko-KR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±3%</a:t>
                </a:r>
              </a:p>
              <a:p>
                <a:pPr marL="342900" indent="-342900" latinLnBrk="1">
                  <a:spcBef>
                    <a:spcPts val="1200"/>
                  </a:spcBef>
                  <a:buClr>
                    <a:srgbClr val="85AE49">
                      <a:lumMod val="75000"/>
                    </a:srgbClr>
                  </a:buClr>
                  <a:buFont typeface="Wingdings" panose="05000000000000000000" pitchFamily="2" charset="2"/>
                  <a:buChar char="è"/>
                </a:pPr>
                <a:r>
                  <a:rPr lang="ko-KR" altLang="en-US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표본오차</a:t>
                </a:r>
                <a:r>
                  <a:rPr lang="en-US" altLang="ko-KR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(SE)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kern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</a:rPr>
                          <m:t>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ker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ker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(n : </a:t>
                </a:r>
                <a:r>
                  <a:rPr lang="ko-KR" altLang="en-US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표본 크기</a:t>
                </a:r>
                <a:r>
                  <a:rPr lang="en-US" altLang="ko-KR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, S : </a:t>
                </a:r>
                <a:r>
                  <a:rPr lang="ko-KR" altLang="en-US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표본 표준편차</a:t>
                </a:r>
                <a:r>
                  <a:rPr lang="en-US" altLang="ko-KR" sz="2000" kern="0" dirty="0">
                    <a:solidFill>
                      <a:srgbClr val="FF6600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2000" kern="0" dirty="0">
                  <a:solidFill>
                    <a:srgbClr val="FF66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4847567"/>
                <a:ext cx="7164796" cy="1029705"/>
              </a:xfrm>
              <a:prstGeom prst="rect">
                <a:avLst/>
              </a:prstGeom>
              <a:blipFill>
                <a:blip r:embed="rId4"/>
                <a:stretch>
                  <a:fillRect l="-766" t="-2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1) </a:t>
            </a:r>
            <a:r>
              <a:rPr lang="ko-KR" altLang="en-US" sz="3600" dirty="0"/>
              <a:t>통계학 개요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67700" cy="46482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통계학</a:t>
            </a:r>
            <a:r>
              <a:rPr lang="en-US" altLang="ko-KR" sz="2400" dirty="0"/>
              <a:t>(Statistics)?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2000" dirty="0"/>
              <a:t>논리적 사고와 객관적인 사실에 의거</a:t>
            </a:r>
            <a:r>
              <a:rPr lang="en-US" altLang="ko-KR" sz="2000" dirty="0"/>
              <a:t>, </a:t>
            </a:r>
            <a:r>
              <a:rPr lang="ko-KR" altLang="en-US" sz="2000" dirty="0"/>
              <a:t>확률 기반 인과관계 규명</a:t>
            </a:r>
            <a:endParaRPr lang="en-US" altLang="ko-KR" sz="20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2000" dirty="0"/>
              <a:t>특히 연구목적에 의해 설정된 가설들에 대하여 분석결과가 어떤 결과를 뒷받침하고 있는지를 통계적 방법으로 검정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2000" dirty="0"/>
              <a:t>사회학</a:t>
            </a:r>
            <a:r>
              <a:rPr lang="en-US" altLang="ko-KR" sz="2000" dirty="0"/>
              <a:t>, </a:t>
            </a:r>
            <a:r>
              <a:rPr lang="ko-KR" altLang="en-US" sz="2000" dirty="0"/>
              <a:t>경제학</a:t>
            </a:r>
            <a:r>
              <a:rPr lang="en-US" altLang="ko-KR" sz="2000" dirty="0"/>
              <a:t>, </a:t>
            </a:r>
            <a:r>
              <a:rPr lang="ko-KR" altLang="en-US" sz="2000" dirty="0"/>
              <a:t>경영학</a:t>
            </a:r>
            <a:r>
              <a:rPr lang="en-US" altLang="ko-KR" sz="2000" dirty="0"/>
              <a:t>, </a:t>
            </a:r>
            <a:r>
              <a:rPr lang="ko-KR" altLang="en-US" sz="2000" dirty="0"/>
              <a:t>정치학</a:t>
            </a:r>
            <a:r>
              <a:rPr lang="en-US" altLang="ko-KR" sz="2000" dirty="0"/>
              <a:t>, </a:t>
            </a:r>
            <a:r>
              <a:rPr lang="ko-KR" altLang="en-US" sz="2000" dirty="0"/>
              <a:t>교육학</a:t>
            </a:r>
            <a:r>
              <a:rPr lang="en-US" altLang="ko-KR" sz="2000" dirty="0"/>
              <a:t>, </a:t>
            </a:r>
            <a:r>
              <a:rPr lang="ko-KR" altLang="en-US" sz="2000" dirty="0"/>
              <a:t>공학</a:t>
            </a:r>
            <a:r>
              <a:rPr lang="en-US" altLang="ko-KR" sz="2000" dirty="0"/>
              <a:t>, </a:t>
            </a:r>
            <a:r>
              <a:rPr lang="ko-KR" altLang="en-US" sz="2000" dirty="0"/>
              <a:t>의</a:t>
            </a:r>
            <a:r>
              <a:rPr lang="en-US" altLang="ko-KR" sz="2000" dirty="0"/>
              <a:t>.</a:t>
            </a:r>
            <a:r>
              <a:rPr lang="ko-KR" altLang="en-US" sz="2000" dirty="0"/>
              <a:t>생명 등 대부분의 모든 학문 분야에서 폭넓게 이용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15616" y="3933056"/>
          <a:ext cx="7560838" cy="1728192"/>
        </p:xfrm>
        <a:graphic>
          <a:graphicData uri="http://schemas.openxmlformats.org/drawingml/2006/table">
            <a:tbl>
              <a:tblPr/>
              <a:tblGrid>
                <a:gridCol w="99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기술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Descriptive)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통계학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추론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Inferential)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통계학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수집된 자료의 특성을 쉽게 파악하기 위해서 자료를 정리 및 요약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모집단에서 추출한 표본의 정보를 이용하여 모집단의 다양한 특성을 과학적으로 추론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방법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그래프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대푯값 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-30" dirty="0">
                          <a:solidFill>
                            <a:srgbClr val="000000"/>
                          </a:solidFill>
                          <a:ea typeface="휴먼명조"/>
                        </a:rPr>
                        <a:t>회귀분석</a:t>
                      </a:r>
                      <a:r>
                        <a:rPr lang="en-US" altLang="ko-KR" sz="1600" kern="0" spc="-30" dirty="0">
                          <a:solidFill>
                            <a:srgbClr val="000000"/>
                          </a:solidFill>
                          <a:latin typeface="휴먼명조"/>
                        </a:rPr>
                        <a:t>, T-</a:t>
                      </a:r>
                      <a:r>
                        <a:rPr lang="ko-KR" altLang="en-US" sz="1600" kern="0" spc="-30" dirty="0">
                          <a:solidFill>
                            <a:srgbClr val="000000"/>
                          </a:solidFill>
                          <a:ea typeface="휴먼명조"/>
                        </a:rPr>
                        <a:t>검정</a:t>
                      </a:r>
                      <a:r>
                        <a:rPr lang="en-US" altLang="ko-KR" sz="1600" kern="0" spc="-3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600" kern="0" spc="-30" dirty="0">
                          <a:solidFill>
                            <a:srgbClr val="000000"/>
                          </a:solidFill>
                          <a:ea typeface="휴먼명조"/>
                        </a:rPr>
                        <a:t>분산분석 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33400"/>
            <a:ext cx="8820472" cy="685800"/>
          </a:xfrm>
        </p:spPr>
        <p:txBody>
          <a:bodyPr/>
          <a:lstStyle/>
          <a:p>
            <a:r>
              <a:rPr lang="ko-KR" altLang="en-US" sz="3600" dirty="0"/>
              <a:t>신뢰수준 </a:t>
            </a:r>
            <a:r>
              <a:rPr lang="en-US" altLang="ko-KR" sz="3600" dirty="0"/>
              <a:t>vs </a:t>
            </a:r>
            <a:r>
              <a:rPr lang="ko-KR" altLang="en-US" sz="3600" dirty="0"/>
              <a:t>신뢰구간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8757"/>
          <a:stretch/>
        </p:blipFill>
        <p:spPr>
          <a:xfrm>
            <a:off x="4457012" y="1700808"/>
            <a:ext cx="4507476" cy="240527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21035"/>
              </p:ext>
            </p:extLst>
          </p:nvPr>
        </p:nvGraphicFramePr>
        <p:xfrm>
          <a:off x="539552" y="2086614"/>
          <a:ext cx="3913138" cy="220648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신뢰수준</a:t>
                      </a:r>
                      <a:r>
                        <a:rPr lang="en-US" altLang="ko-KR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l-GR" altLang="ko-KR" sz="1800" kern="0" spc="0" dirty="0">
                          <a:ea typeface="맑은 고딕" pitchFamily="50" charset="-127"/>
                        </a:rPr>
                        <a:t>α</a:t>
                      </a:r>
                      <a:r>
                        <a:rPr lang="en-US" altLang="ko-KR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신뢰구간</a:t>
                      </a:r>
                      <a:endParaRPr lang="en-US" altLang="ko-KR" sz="1800" kern="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(Z/T/F </a:t>
                      </a:r>
                      <a:r>
                        <a:rPr lang="ko-KR" altLang="en-US" sz="1800" kern="0" spc="0" dirty="0" err="1">
                          <a:latin typeface="맑은 고딕" pitchFamily="50" charset="-127"/>
                          <a:ea typeface="맑은 고딕" pitchFamily="50" charset="-127"/>
                        </a:rPr>
                        <a:t>채택역</a:t>
                      </a:r>
                      <a:r>
                        <a:rPr lang="en-US" altLang="ko-KR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99%(1%/2=0.5%)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FF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95%(5%/2=2.5%)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90%(10%/2=5%)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±2.58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±1.96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latin typeface="맑은 고딕" pitchFamily="50" charset="-127"/>
                          <a:ea typeface="맑은 고딕" pitchFamily="50" charset="-127"/>
                        </a:rPr>
                        <a:t>±1.64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742" y="1619508"/>
            <a:ext cx="49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표준정규분포 </a:t>
            </a:r>
            <a:r>
              <a:rPr lang="en-US" altLang="ko-KR" dirty="0"/>
              <a:t>: </a:t>
            </a:r>
            <a:r>
              <a:rPr lang="ko-KR" altLang="en-US" dirty="0"/>
              <a:t>신뢰수준 </a:t>
            </a:r>
            <a:r>
              <a:rPr lang="en-US" altLang="ko-KR" dirty="0"/>
              <a:t>vs</a:t>
            </a:r>
            <a:r>
              <a:rPr lang="ko-KR" altLang="en-US" dirty="0"/>
              <a:t> 신뢰구간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3184" y="417052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-1.96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3464" y="4170520"/>
            <a:ext cx="54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1.96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676" y="2924944"/>
            <a:ext cx="660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임계값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/>
          <p:cNvCxnSpPr>
            <a:stCxn id="8" idx="2"/>
          </p:cNvCxnSpPr>
          <p:nvPr/>
        </p:nvCxnSpPr>
        <p:spPr bwMode="auto">
          <a:xfrm>
            <a:off x="5234954" y="3201943"/>
            <a:ext cx="167060" cy="6557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stCxn id="8" idx="2"/>
          </p:cNvCxnSpPr>
          <p:nvPr/>
        </p:nvCxnSpPr>
        <p:spPr bwMode="auto">
          <a:xfrm>
            <a:off x="5234954" y="3201943"/>
            <a:ext cx="2736088" cy="666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349208" y="351320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6600"/>
                </a:solidFill>
              </a:rPr>
              <a:t>2.5%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9448" y="350100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6600"/>
                </a:solidFill>
              </a:rPr>
              <a:t>2.5%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03648" y="4839452"/>
                <a:ext cx="5529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95% </a:t>
                </a:r>
                <a:r>
                  <a:rPr lang="ko-KR" altLang="en-US" dirty="0"/>
                  <a:t>신뢰수준 확률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신뢰구간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P(-1.96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839452"/>
                <a:ext cx="5529736" cy="369332"/>
              </a:xfrm>
              <a:prstGeom prst="rect">
                <a:avLst/>
              </a:prstGeom>
              <a:blipFill>
                <a:blip r:embed="rId4"/>
                <a:stretch>
                  <a:fillRect l="-882" t="-10000" r="-331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1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ko-KR" altLang="en-US" sz="3600" dirty="0" err="1"/>
              <a:t>기각역</a:t>
            </a:r>
            <a:r>
              <a:rPr lang="ko-KR" altLang="en-US" sz="3600" dirty="0"/>
              <a:t> </a:t>
            </a:r>
            <a:r>
              <a:rPr lang="en-US" altLang="ko-KR" sz="3600" dirty="0"/>
              <a:t>vs </a:t>
            </a:r>
            <a:r>
              <a:rPr lang="ko-KR" altLang="en-US" sz="3600" dirty="0" err="1"/>
              <a:t>채택역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677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임계값에</a:t>
            </a:r>
            <a:r>
              <a:rPr lang="ko-KR" altLang="en-US" sz="2400" dirty="0"/>
              <a:t> 따른 </a:t>
            </a:r>
            <a:r>
              <a:rPr lang="ko-KR" altLang="en-US" sz="2400" dirty="0" err="1"/>
              <a:t>기각역과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채택역</a:t>
            </a:r>
            <a:endParaRPr lang="en-US" altLang="ko-KR" sz="3000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sz="2000" dirty="0" err="1"/>
              <a:t>임계값</a:t>
            </a:r>
            <a:r>
              <a:rPr lang="en-US" altLang="ko-KR" sz="2000" dirty="0"/>
              <a:t>(Critical value) :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채택 </a:t>
            </a:r>
            <a:r>
              <a:rPr lang="en-US" altLang="ko-KR" sz="2000" dirty="0"/>
              <a:t>or </a:t>
            </a:r>
            <a:r>
              <a:rPr lang="ko-KR" altLang="en-US" sz="2000" dirty="0"/>
              <a:t>기각 기준점</a:t>
            </a:r>
            <a:endParaRPr lang="en-US" altLang="ko-KR" sz="2000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sz="2000" dirty="0" err="1"/>
              <a:t>채택역</a:t>
            </a:r>
            <a:r>
              <a:rPr lang="en-US" altLang="ko-KR" sz="2000" dirty="0"/>
              <a:t>(Acceptance region) : </a:t>
            </a:r>
            <a:r>
              <a:rPr lang="ko-KR" altLang="en-US" sz="2000" dirty="0" err="1"/>
              <a:t>임계값</a:t>
            </a:r>
            <a:r>
              <a:rPr lang="ko-KR" altLang="en-US" sz="2000" dirty="0"/>
              <a:t> 기준 채택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귀무가설</a:t>
            </a:r>
            <a:r>
              <a:rPr lang="en-US" altLang="ko-KR" sz="2000" dirty="0"/>
              <a:t>)</a:t>
            </a:r>
            <a:r>
              <a:rPr lang="ko-KR" altLang="en-US" sz="2000" dirty="0"/>
              <a:t> 범위 </a:t>
            </a:r>
            <a:endParaRPr lang="en-US" altLang="ko-KR" sz="2000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sz="2000" dirty="0" err="1"/>
              <a:t>기각역</a:t>
            </a:r>
            <a:r>
              <a:rPr lang="en-US" altLang="ko-KR" sz="2000" dirty="0"/>
              <a:t>(Critical region) : </a:t>
            </a:r>
            <a:r>
              <a:rPr lang="ko-KR" altLang="en-US" sz="2000" dirty="0"/>
              <a:t>기각 범위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4145" name="_x86324056" descr="EMB000026e8244d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23727" y="3789039"/>
            <a:ext cx="4248473" cy="2254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설명선 2 1"/>
          <p:cNvSpPr/>
          <p:nvPr/>
        </p:nvSpPr>
        <p:spPr bwMode="auto">
          <a:xfrm>
            <a:off x="6612446" y="3933056"/>
            <a:ext cx="1426281" cy="360040"/>
          </a:xfrm>
          <a:prstGeom prst="borderCallout2">
            <a:avLst/>
          </a:prstGeom>
          <a:solidFill>
            <a:schemeClr val="accent1"/>
          </a:solidFill>
          <a:ln w="9525" cap="flat" cmpd="sng" algn="ctr">
            <a:solidFill>
              <a:srgbClr val="0E05CB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양측검정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ko-KR" altLang="en-US" sz="3600" dirty="0" err="1"/>
              <a:t>단측검정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67700" cy="4648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ko-KR" altLang="en-US" sz="2000" dirty="0" err="1"/>
              <a:t>단측검정</a:t>
            </a:r>
            <a:r>
              <a:rPr lang="en-US" altLang="ko-KR" sz="2000" dirty="0"/>
              <a:t>(1-sided test) : </a:t>
            </a:r>
            <a:r>
              <a:rPr lang="ko-KR" altLang="en-US" sz="2000" dirty="0"/>
              <a:t>방향</a:t>
            </a:r>
            <a:r>
              <a:rPr lang="en-US" altLang="ko-KR" sz="2000" dirty="0"/>
              <a:t>(</a:t>
            </a:r>
            <a:r>
              <a:rPr lang="ko-KR" altLang="en-US" sz="2000" dirty="0"/>
              <a:t>우열</a:t>
            </a:r>
            <a:r>
              <a:rPr lang="en-US" altLang="ko-KR" sz="2000" dirty="0"/>
              <a:t>)</a:t>
            </a:r>
            <a:r>
              <a:rPr lang="ko-KR" altLang="en-US" sz="2000" dirty="0"/>
              <a:t> 있는 단측가설 검정 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2049" name="_x191511184" descr="EMB000034b8590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73016"/>
            <a:ext cx="7488832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87624" y="2060848"/>
          <a:ext cx="7200800" cy="1059942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4192"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  <a:r>
                        <a:rPr lang="en-US" altLang="ko-KR" sz="1400" kern="0" spc="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생산되는 불량품의 개수는 평균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 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en-US" altLang="ko-KR" sz="1400" i="1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=30)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  <a:r>
                        <a:rPr lang="en-US" altLang="ko-KR" sz="1400" kern="0" spc="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생산되는 불량품의 개수는 평균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 이하이다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en-US" altLang="ko-KR" sz="1400" i="1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μ&lt;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30) 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latin typeface="바탕"/>
                          <a:ea typeface="바탕"/>
                        </a:rPr>
                        <a:t>▶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단측검정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생산되는 불량품의 개수는 평균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 이상이다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en-US" altLang="ko-KR" sz="1400" i="1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μ&gt;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30)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latin typeface="바탕"/>
                          <a:ea typeface="바탕"/>
                        </a:rPr>
                        <a:t>▶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단측검정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3234462"/>
            <a:ext cx="3850734" cy="33855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연구가설이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가지 가설 포함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51720" y="594928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단측검정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88938" y="594928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단측검정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187624" y="5229200"/>
            <a:ext cx="648072" cy="28803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596336" y="5229200"/>
            <a:ext cx="648072" cy="28803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1835696" y="5445224"/>
            <a:ext cx="25922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직선 화살표 연결선 4"/>
          <p:cNvCxnSpPr/>
          <p:nvPr/>
        </p:nvCxnSpPr>
        <p:spPr bwMode="auto">
          <a:xfrm flipH="1">
            <a:off x="5076056" y="5481800"/>
            <a:ext cx="25202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ko-KR" altLang="en-US" sz="3600" dirty="0" err="1"/>
              <a:t>양측검정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67700" cy="4648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ko-KR" altLang="en-US" sz="2000" dirty="0"/>
              <a:t>양측검정</a:t>
            </a:r>
            <a:r>
              <a:rPr lang="en-US" altLang="ko-KR" sz="2000" dirty="0"/>
              <a:t>(2-sided test) : </a:t>
            </a:r>
            <a:r>
              <a:rPr lang="ko-KR" altLang="en-US" sz="2000" dirty="0"/>
              <a:t>방향 없는 양측가설 검정 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23553" name="_x191507824" descr="EMB000034b859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7793936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539552" y="3162454"/>
            <a:ext cx="5616624" cy="33855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가지 대립가설 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같지 않다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남자 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여자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남자 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여자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2060848"/>
          <a:ext cx="5184576" cy="792088"/>
        </p:xfrm>
        <a:graphic>
          <a:graphicData uri="http://schemas.openxmlformats.org/drawingml/2006/table">
            <a:tbl>
              <a:tblPr/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25400" marR="254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성별에 따라 만족도에 차이가 없다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같다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5400" marR="254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성별에 따라 만족도에 차이가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같지 않다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폭발 2 8"/>
          <p:cNvSpPr/>
          <p:nvPr/>
        </p:nvSpPr>
        <p:spPr bwMode="auto">
          <a:xfrm>
            <a:off x="6228184" y="1772816"/>
            <a:ext cx="2664296" cy="1800200"/>
          </a:xfrm>
          <a:prstGeom prst="irregularSeal2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대립가설 연구 환경에 따라 달라짐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ko-KR" altLang="en-US" sz="3600" dirty="0" err="1"/>
              <a:t>모수</a:t>
            </a:r>
            <a:r>
              <a:rPr lang="ko-KR" altLang="en-US" sz="3600" dirty="0"/>
              <a:t> </a:t>
            </a:r>
            <a:r>
              <a:rPr lang="en-US" altLang="ko-KR" sz="3600" dirty="0" err="1"/>
              <a:t>vs</a:t>
            </a:r>
            <a:r>
              <a:rPr lang="en-US" altLang="ko-KR" sz="3600" dirty="0"/>
              <a:t> </a:t>
            </a:r>
            <a:r>
              <a:rPr lang="ko-KR" altLang="en-US" sz="3600" dirty="0" err="1"/>
              <a:t>비모수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755576" y="1676400"/>
            <a:ext cx="7969324" cy="464820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모수</a:t>
            </a:r>
            <a:r>
              <a:rPr lang="en-US" altLang="ko-KR" sz="2000" dirty="0"/>
              <a:t>(Parametric) </a:t>
            </a:r>
            <a:r>
              <a:rPr lang="ko-KR" altLang="en-US" sz="2000" dirty="0"/>
              <a:t>검정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관측값이</a:t>
            </a:r>
            <a:r>
              <a:rPr lang="ko-KR" altLang="en-US" sz="1800" dirty="0"/>
              <a:t> 확률분포</a:t>
            </a:r>
            <a:r>
              <a:rPr lang="en-US" altLang="ko-KR" sz="1800" dirty="0"/>
              <a:t>(</a:t>
            </a:r>
            <a:r>
              <a:rPr lang="ko-KR" altLang="en-US" sz="1800" dirty="0"/>
              <a:t>정규분포</a:t>
            </a:r>
            <a:r>
              <a:rPr lang="en-US" altLang="ko-KR" sz="1800" dirty="0"/>
              <a:t>, </a:t>
            </a:r>
            <a:r>
              <a:rPr lang="ko-KR" altLang="en-US" sz="1800" dirty="0"/>
              <a:t>이항분포 등</a:t>
            </a:r>
            <a:r>
              <a:rPr lang="en-US" altLang="ko-KR" sz="1800" dirty="0"/>
              <a:t>)</a:t>
            </a:r>
            <a:r>
              <a:rPr lang="ko-KR" altLang="en-US" sz="1800" dirty="0"/>
              <a:t>를 따른 경우</a:t>
            </a:r>
            <a:endParaRPr lang="en-US" altLang="ko-KR" sz="1800" dirty="0"/>
          </a:p>
          <a:p>
            <a:r>
              <a:rPr lang="ko-KR" altLang="en-US" sz="2000" dirty="0" err="1"/>
              <a:t>비모수</a:t>
            </a:r>
            <a:r>
              <a:rPr lang="en-US" altLang="ko-KR" sz="2000" dirty="0"/>
              <a:t>(Non-parametric) </a:t>
            </a:r>
            <a:r>
              <a:rPr lang="ko-KR" altLang="en-US" sz="2000" dirty="0"/>
              <a:t>검정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관측값이</a:t>
            </a:r>
            <a:r>
              <a:rPr lang="ko-KR" altLang="en-US" sz="1800" dirty="0"/>
              <a:t> 어느 특정한 확률분포를 따른다고 전제할 수 없는 경우</a:t>
            </a:r>
            <a:endParaRPr lang="en-US" altLang="ko-KR" sz="1800" dirty="0"/>
          </a:p>
          <a:p>
            <a:pPr lvl="1">
              <a:buNone/>
            </a:pPr>
            <a:endParaRPr lang="en-US" altLang="ko-KR" sz="1800" dirty="0"/>
          </a:p>
          <a:p>
            <a:pPr>
              <a:buNone/>
            </a:pPr>
            <a:r>
              <a:rPr lang="ko-KR" altLang="en-US" sz="2400" dirty="0"/>
              <a:t> </a:t>
            </a:r>
            <a:r>
              <a:rPr lang="en-US" altLang="ko-KR" sz="2000" dirty="0"/>
              <a:t>【</a:t>
            </a:r>
            <a:r>
              <a:rPr lang="ko-KR" altLang="en-US" sz="2000" dirty="0"/>
              <a:t>중심극한정리</a:t>
            </a:r>
            <a:r>
              <a:rPr lang="en-US" altLang="ko-KR" sz="2000" dirty="0"/>
              <a:t>】</a:t>
            </a:r>
            <a:endParaRPr lang="en-US" altLang="ko-KR" sz="2400" dirty="0"/>
          </a:p>
          <a:p>
            <a:pPr lvl="1"/>
            <a:r>
              <a:rPr lang="ko-KR" altLang="en-US" sz="1800" dirty="0"/>
              <a:t>케이스 </a:t>
            </a:r>
            <a:r>
              <a:rPr lang="en-US" altLang="ko-KR" sz="1800" dirty="0">
                <a:solidFill>
                  <a:srgbClr val="C00000"/>
                </a:solidFill>
              </a:rPr>
              <a:t>30</a:t>
            </a:r>
            <a:r>
              <a:rPr lang="ko-KR" altLang="en-US" sz="1800" dirty="0">
                <a:solidFill>
                  <a:srgbClr val="C00000"/>
                </a:solidFill>
              </a:rPr>
              <a:t>개 이상</a:t>
            </a:r>
            <a:r>
              <a:rPr lang="ko-KR" altLang="en-US" sz="1800" dirty="0"/>
              <a:t>이면 정규분포를 따른다고 전제</a:t>
            </a:r>
            <a:endParaRPr lang="en-US" altLang="ko-KR" sz="1800" dirty="0"/>
          </a:p>
          <a:p>
            <a:pPr lvl="1">
              <a:buNone/>
            </a:pPr>
            <a:r>
              <a:rPr lang="ko-KR" altLang="en-US" sz="1800" dirty="0"/>
              <a:t> </a:t>
            </a:r>
            <a:r>
              <a:rPr lang="ko-KR" altLang="en-US" sz="1800" b="1" dirty="0">
                <a:solidFill>
                  <a:srgbClr val="FF6600"/>
                </a:solidFill>
                <a:sym typeface="Wingdings"/>
              </a:rPr>
              <a:t></a:t>
            </a:r>
            <a:r>
              <a:rPr lang="ko-KR" altLang="en-US" sz="1800" b="1" dirty="0">
                <a:solidFill>
                  <a:srgbClr val="FF6600"/>
                </a:solidFill>
              </a:rPr>
              <a:t> </a:t>
            </a:r>
            <a:r>
              <a:rPr lang="ko-KR" altLang="en-US" sz="1800" b="1" dirty="0" err="1">
                <a:solidFill>
                  <a:srgbClr val="FF6600"/>
                </a:solidFill>
              </a:rPr>
              <a:t>모수</a:t>
            </a:r>
            <a:r>
              <a:rPr lang="ko-KR" altLang="en-US" sz="1800" b="1" dirty="0">
                <a:solidFill>
                  <a:srgbClr val="FF6600"/>
                </a:solidFill>
              </a:rPr>
              <a:t> 검정 방법 실시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폭발 1 7"/>
          <p:cNvSpPr/>
          <p:nvPr/>
        </p:nvSpPr>
        <p:spPr bwMode="auto">
          <a:xfrm>
            <a:off x="6876256" y="3284984"/>
            <a:ext cx="1944216" cy="1296144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정규성 검정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ko-KR" altLang="en-US" sz="3600" dirty="0" err="1"/>
              <a:t>모수</a:t>
            </a:r>
            <a:r>
              <a:rPr lang="ko-KR" altLang="en-US" sz="3600" dirty="0"/>
              <a:t> </a:t>
            </a:r>
            <a:r>
              <a:rPr lang="en-US" altLang="ko-KR" sz="3600" dirty="0"/>
              <a:t>vs </a:t>
            </a:r>
            <a:r>
              <a:rPr lang="ko-KR" altLang="en-US" sz="3600" dirty="0" err="1"/>
              <a:t>비모수</a:t>
            </a:r>
            <a:r>
              <a:rPr lang="ko-KR" altLang="en-US" sz="3600" dirty="0"/>
              <a:t> </a:t>
            </a:r>
            <a:r>
              <a:rPr lang="ko-KR" altLang="en-US" sz="3600" dirty="0" err="1"/>
              <a:t>검정방법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676400"/>
            <a:ext cx="8267700" cy="528464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모수</a:t>
            </a:r>
            <a:r>
              <a:rPr lang="ko-KR" altLang="en-US" sz="2400" dirty="0"/>
              <a:t> </a:t>
            </a:r>
            <a:r>
              <a:rPr lang="en-US" altLang="ko-KR" sz="2400" dirty="0" err="1"/>
              <a:t>vs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비모수</a:t>
            </a:r>
            <a:r>
              <a:rPr lang="ko-KR" altLang="en-US" sz="2400" dirty="0"/>
              <a:t> 검정 방법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3568" y="2492896"/>
          <a:ext cx="7776864" cy="1933738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5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검정 방법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a typeface="휴먼명조"/>
                        </a:rPr>
                        <a:t>모수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a typeface="휴먼명조"/>
                        </a:rPr>
                        <a:t>정규분포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a typeface="휴먼명조"/>
                        </a:rPr>
                        <a:t>비모수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a typeface="휴먼명조"/>
                        </a:rPr>
                        <a:t>비정규분포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t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검정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독립표본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t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검정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a typeface="휴먼명조"/>
                        </a:rPr>
                        <a:t>윌콕슨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휴먼명조"/>
                        </a:rPr>
                        <a:t>Wilcoxon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검정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대응표본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t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검정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-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a typeface="휴먼명조"/>
                        </a:rPr>
                        <a:t>휘트니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(Mann-Whitney)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검정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분산분석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일원배치분산분석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크루스칼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-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월리스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(Kruskal-Wallis)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검정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관계분석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상관분석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a typeface="휴먼명조"/>
                        </a:rPr>
                        <a:t>비모수적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 상관분석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6354" marR="56354" marT="15580" marB="155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확률분포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ko-KR" altLang="en-US" sz="2000" dirty="0"/>
              <a:t>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가 특정한 값을 가질 확률을 나타낸 분포</a:t>
            </a: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</a:pPr>
            <a:r>
              <a:rPr lang="ko-KR" altLang="en-US" sz="2000" dirty="0"/>
              <a:t>확률변수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일정한 확률</a:t>
            </a:r>
            <a:r>
              <a:rPr lang="en-US" altLang="ko-KR" sz="2000" dirty="0"/>
              <a:t>(</a:t>
            </a:r>
            <a:r>
              <a:rPr lang="ko-KR" altLang="en-US" sz="2000" dirty="0"/>
              <a:t>값</a:t>
            </a:r>
            <a:r>
              <a:rPr lang="en-US" altLang="ko-KR" sz="2000" dirty="0"/>
              <a:t>)</a:t>
            </a:r>
            <a:r>
              <a:rPr lang="ko-KR" altLang="en-US" sz="2000" dirty="0"/>
              <a:t>을 갖는 변수</a:t>
            </a: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</a:pPr>
            <a:endParaRPr lang="en-US" altLang="ko-KR" sz="1200" dirty="0"/>
          </a:p>
          <a:p>
            <a:pPr marL="457200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000" dirty="0">
                <a:solidFill>
                  <a:schemeClr val="tx1"/>
                </a:solidFill>
              </a:rPr>
              <a:t>이산확률분포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이산확률변수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857250" lvl="1" indent="-457200">
              <a:spcAft>
                <a:spcPts val="600"/>
              </a:spcAft>
            </a:pPr>
            <a:r>
              <a:rPr lang="ko-KR" altLang="en-US" sz="1800" dirty="0"/>
              <a:t>확률변수 </a:t>
            </a:r>
            <a:r>
              <a:rPr lang="en-US" altLang="ko-KR" sz="1800" dirty="0"/>
              <a:t>X</a:t>
            </a:r>
            <a:r>
              <a:rPr lang="ko-KR" altLang="en-US" sz="1800" dirty="0"/>
              <a:t>가 가질 수 있는 값이 셀 수 있는 집합</a:t>
            </a:r>
            <a:endParaRPr lang="en-US" altLang="ko-KR" sz="1800" dirty="0"/>
          </a:p>
          <a:p>
            <a:pPr marL="857250" lvl="1" indent="-457200">
              <a:spcAft>
                <a:spcPts val="600"/>
              </a:spcAft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주사위를 던졌을 때 나오는 수</a:t>
            </a:r>
            <a:r>
              <a:rPr lang="en-US" altLang="ko-KR" sz="1800" dirty="0"/>
              <a:t>, </a:t>
            </a:r>
            <a:r>
              <a:rPr lang="ko-KR" altLang="en-US" sz="1800" dirty="0"/>
              <a:t>동전의 앞면</a:t>
            </a:r>
            <a:r>
              <a:rPr lang="en-US" altLang="ko-KR" sz="1800" dirty="0"/>
              <a:t>/</a:t>
            </a:r>
            <a:r>
              <a:rPr lang="ko-KR" altLang="en-US" sz="1800" dirty="0"/>
              <a:t>뒷면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이항분포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marL="457200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000" dirty="0">
                <a:solidFill>
                  <a:schemeClr val="tx1"/>
                </a:solidFill>
              </a:rPr>
              <a:t>연속확률분포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연속확률변수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857250" lvl="1" indent="-457200">
              <a:spcAft>
                <a:spcPts val="600"/>
              </a:spcAft>
            </a:pPr>
            <a:r>
              <a:rPr lang="ko-KR" altLang="en-US" sz="1800" dirty="0"/>
              <a:t>확률변수 </a:t>
            </a:r>
            <a:r>
              <a:rPr lang="en-US" altLang="ko-KR" sz="1800" dirty="0"/>
              <a:t>X</a:t>
            </a:r>
            <a:r>
              <a:rPr lang="ko-KR" altLang="en-US" sz="1800" dirty="0"/>
              <a:t>가 어떤 구간 안에 있는 모든 </a:t>
            </a:r>
            <a:r>
              <a:rPr lang="ko-KR" altLang="en-US" sz="1800" dirty="0" err="1"/>
              <a:t>실수값을</a:t>
            </a:r>
            <a:r>
              <a:rPr lang="ko-KR" altLang="en-US" sz="1800" dirty="0"/>
              <a:t> 갖는 분포</a:t>
            </a:r>
            <a:endParaRPr lang="en-US" altLang="ko-KR" sz="1800" dirty="0"/>
          </a:p>
          <a:p>
            <a:pPr marL="857250" lvl="1" indent="-457200">
              <a:spcAft>
                <a:spcPts val="600"/>
              </a:spcAft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전체 남학생의 키</a:t>
            </a:r>
            <a:r>
              <a:rPr lang="en-US" altLang="ko-KR" sz="1800" dirty="0"/>
              <a:t>, </a:t>
            </a:r>
            <a:r>
              <a:rPr lang="ko-KR" altLang="en-US" sz="1800" dirty="0"/>
              <a:t>몸무게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endParaRPr lang="ko-KR" altLang="en-US" sz="1800" dirty="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444208" y="2022889"/>
            <a:ext cx="2502781" cy="1190087"/>
            <a:chOff x="6444208" y="1878873"/>
            <a:chExt cx="2502781" cy="11900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6525" t="21079" r="6246"/>
            <a:stretch/>
          </p:blipFill>
          <p:spPr>
            <a:xfrm>
              <a:off x="6444208" y="1878873"/>
              <a:ext cx="1266824" cy="58102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9689" y="2421798"/>
              <a:ext cx="1257300" cy="64716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/>
            <a:srcRect t="9297"/>
            <a:stretch/>
          </p:blipFill>
          <p:spPr>
            <a:xfrm>
              <a:off x="7689689" y="1878873"/>
              <a:ext cx="1190625" cy="5429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4208" y="2433399"/>
              <a:ext cx="1245482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6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정규분포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67700" cy="5284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정규분포</a:t>
            </a:r>
            <a:r>
              <a:rPr lang="en-US" altLang="ko-KR" sz="2000" dirty="0"/>
              <a:t>(Normal Distribution)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0080" y="1835239"/>
            <a:ext cx="81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또는 가우스분포라고 하며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연속확률분포 일종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확률분포곡선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도수분포곡선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평균값을 중앙으로 하여 좌우대칭인 종 모양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전체 전체 넓이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 1(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확률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 100%)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평균과 표준편차에 의해서 정규분포 모양과 위치가 결정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106" name="_x231732712" descr="EMB00002bf010d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4665" y="3638461"/>
            <a:ext cx="2520280" cy="1859039"/>
          </a:xfrm>
          <a:prstGeom prst="rect">
            <a:avLst/>
          </a:prstGeom>
          <a:noFill/>
        </p:spPr>
      </p:pic>
      <p:pic>
        <p:nvPicPr>
          <p:cNvPr id="47105" name="_x231734872" descr="EMB00002bf010d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3589565"/>
            <a:ext cx="2296847" cy="1900863"/>
          </a:xfrm>
          <a:prstGeom prst="rect">
            <a:avLst/>
          </a:prstGeom>
          <a:noFill/>
        </p:spPr>
      </p:pic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58641" y="5546383"/>
            <a:ext cx="3122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표준편차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(σ</a:t>
            </a:r>
            <a:r>
              <a:rPr lang="en-US" altLang="ko-KR" sz="1400" baseline="-25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σ</a:t>
            </a:r>
            <a:r>
              <a:rPr lang="en-US" altLang="ko-KR" sz="1400" baseline="-25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따른 그래프 모양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69185" y="5517232"/>
            <a:ext cx="2826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l-GR" altLang="ko-KR" sz="1400" i="1" dirty="0">
                <a:solidFill>
                  <a:srgbClr val="000000"/>
                </a:solidFill>
                <a:ea typeface="맑은 고딕" pitchFamily="50" charset="-127"/>
              </a:rPr>
              <a:t>μ</a:t>
            </a:r>
            <a:r>
              <a:rPr lang="en-US" altLang="ko-KR" sz="14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el-GR" altLang="ko-KR" sz="1400" i="1" dirty="0">
                <a:solidFill>
                  <a:srgbClr val="000000"/>
                </a:solidFill>
                <a:ea typeface="맑은 고딕" pitchFamily="50" charset="-127"/>
              </a:rPr>
              <a:t>μ</a:t>
            </a:r>
            <a:r>
              <a:rPr lang="en-US" altLang="ko-KR" sz="14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l-GR" altLang="ko-KR" sz="1400" i="1" dirty="0">
                <a:solidFill>
                  <a:srgbClr val="000000"/>
                </a:solidFill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따른 그래프 모양</a:t>
            </a:r>
          </a:p>
        </p:txBody>
      </p:sp>
    </p:spTree>
    <p:extLst>
      <p:ext uri="{BB962C8B-B14F-4D97-AF65-F5344CB8AC3E}">
        <p14:creationId xmlns:p14="http://schemas.microsoft.com/office/powerpoint/2010/main" val="72960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67700" cy="4648200"/>
          </a:xfrm>
        </p:spPr>
        <p:txBody>
          <a:bodyPr/>
          <a:lstStyle/>
          <a:p>
            <a:r>
              <a:rPr lang="ko-KR" altLang="en-US" sz="2400" dirty="0"/>
              <a:t>정규분포 확률밀도함수</a:t>
            </a:r>
            <a:endParaRPr lang="en-US" altLang="ko-KR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4770"/>
          <a:stretch/>
        </p:blipFill>
        <p:spPr>
          <a:xfrm>
            <a:off x="4427984" y="2922294"/>
            <a:ext cx="3775315" cy="3531042"/>
          </a:xfrm>
          <a:prstGeom prst="rect">
            <a:avLst/>
          </a:prstGeom>
          <a:ln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1929606"/>
                <a:ext cx="7586736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평균을 중심으로 좌우대칭인 종모양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(bell shape)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확률변수 범위가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+∞)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므로 곡선이 수평축에 닿지 않는다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곡선 아래 전체 면적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확률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)=1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29606"/>
                <a:ext cx="7586736" cy="1338828"/>
              </a:xfrm>
              <a:prstGeom prst="rect">
                <a:avLst/>
              </a:prstGeom>
              <a:blipFill>
                <a:blip r:embed="rId4"/>
                <a:stretch>
                  <a:fillRect l="-884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22471" y="3383558"/>
                <a:ext cx="16744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600" b="0" dirty="0"/>
                  <a:t> = 3.1315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= 2.7183</a:t>
                </a:r>
                <a:endParaRPr lang="ko-KR" altLang="en-US" sz="16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471" y="3383558"/>
                <a:ext cx="1674440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정규분포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67700" cy="43204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정규분포 특징</a:t>
            </a:r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1700808"/>
            <a:ext cx="8172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중앙값에 사례수가 많이 모여 있는 특성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가정하에 통계분석 진행 </a:t>
            </a:r>
            <a:r>
              <a:rPr lang="ko-KR" altLang="en-US" b="0" kern="0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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모수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검정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중심극한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정리’에 의해서 데이터의 수가 많아질수록 정규분포를 따른다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88381"/>
              </p:ext>
            </p:extLst>
          </p:nvPr>
        </p:nvGraphicFramePr>
        <p:xfrm>
          <a:off x="1043608" y="2996952"/>
          <a:ext cx="6912768" cy="3168349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0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특징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변수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연속 변수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분포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평균을 중심으로 좌우대칭인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종 모양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대푯값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평균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=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중앙값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=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a typeface="휴먼명조"/>
                        </a:rPr>
                        <a:t>최빈값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왜도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/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첨도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왜도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= 0,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첨도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= 0(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3)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모양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표준편차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σ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에 의해서 모양이 달라진다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휴먼명조"/>
                        </a:rPr>
                        <a:t>위치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평균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μ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에 의해서 위치가 달라진다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넓이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정규분포의 전체 면적은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정규분포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66288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cs typeface="+mn-cs"/>
              </a:rPr>
              <a:t>비대칭도 기술통계량</a:t>
            </a:r>
            <a:endParaRPr lang="en-US" altLang="ko-KR" sz="2000" b="1" dirty="0">
              <a:solidFill>
                <a:schemeClr val="tx2"/>
              </a:solidFill>
              <a:cs typeface="+mn-cs"/>
            </a:endParaRPr>
          </a:p>
          <a:p>
            <a:pPr marL="742950" lvl="2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ko-KR" altLang="en-US" sz="1800" dirty="0"/>
              <a:t>분포가 기울어진 방향과 정도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en-US" altLang="ko-KR" sz="2000" b="1" dirty="0">
              <a:solidFill>
                <a:schemeClr val="tx2"/>
              </a:solidFill>
              <a:cs typeface="+mn-cs"/>
            </a:endParaRP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210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077072"/>
            <a:ext cx="4824536" cy="1852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22881" name="_x231734472" descr="DRW00002bf011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488" y="2564904"/>
            <a:ext cx="3911600" cy="8445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740520" y="3429000"/>
            <a:ext cx="333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왜도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   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왜도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0  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왜도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 0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89761" y="593998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첨도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        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첨도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 0    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첨도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0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8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정규분포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67700" cy="86409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산포도 기술통계량</a:t>
            </a:r>
            <a:endParaRPr lang="en-US" altLang="ko-KR" sz="2000" dirty="0"/>
          </a:p>
          <a:p>
            <a:pPr lvl="1"/>
            <a:r>
              <a:rPr lang="ko-KR" altLang="en-US" sz="1800" dirty="0"/>
              <a:t>변량이 흩어져있는 정도</a:t>
            </a:r>
            <a:r>
              <a:rPr lang="en-US" altLang="ko-KR" sz="1800" dirty="0"/>
              <a:t>(</a:t>
            </a:r>
            <a:r>
              <a:rPr lang="ko-KR" altLang="en-US" sz="1800" dirty="0"/>
              <a:t>평균에 모여 있으면 산포도가 작다</a:t>
            </a:r>
            <a:r>
              <a:rPr lang="en-US" altLang="ko-KR" sz="1800" dirty="0"/>
              <a:t>.)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20080" y="2510894"/>
                <a:ext cx="8172400" cy="2920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  <a:buFont typeface="Wingdings" pitchFamily="2" charset="2"/>
                  <a:buChar char="Ø"/>
                </a:pPr>
                <a:r>
                  <a:rPr lang="ko-KR" altLang="en-US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kern="0" dirty="0">
                    <a:solidFill>
                      <a:srgbClr val="000000"/>
                    </a:solidFill>
                    <a:ea typeface="휴먼명조"/>
                  </a:rPr>
                  <a:t>평균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휴먼명조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ko-KR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i="1" kern="0" dirty="0">
                    <a:solidFill>
                      <a:srgbClr val="000000"/>
                    </a:solidFill>
                    <a:latin typeface="휴먼명조"/>
                  </a:rPr>
                  <a:t>) = </a:t>
                </a:r>
              </a:p>
              <a:p>
                <a:pPr>
                  <a:lnSpc>
                    <a:spcPct val="250000"/>
                  </a:lnSpc>
                  <a:buFont typeface="Wingdings" pitchFamily="2" charset="2"/>
                  <a:buChar char="Ø"/>
                </a:pPr>
                <a:r>
                  <a:rPr lang="ko-KR" altLang="en-US" kern="0" dirty="0">
                    <a:solidFill>
                      <a:srgbClr val="000000"/>
                    </a:solidFill>
                    <a:ea typeface="휴먼명조"/>
                  </a:rPr>
                  <a:t>분산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휴먼명조"/>
                  </a:rPr>
                  <a:t>(</a:t>
                </a:r>
                <a:r>
                  <a:rPr lang="en-US" altLang="ko-KR" kern="0" dirty="0">
                    <a:solidFill>
                      <a:srgbClr val="000000"/>
                    </a:solidFill>
                    <a:ea typeface="휴먼명조"/>
                  </a:rPr>
                  <a:t>σ</a:t>
                </a:r>
                <a:r>
                  <a:rPr lang="en-US" altLang="ko-KR" kern="0" baseline="30000" dirty="0">
                    <a:solidFill>
                      <a:srgbClr val="000000"/>
                    </a:solidFill>
                    <a:ea typeface="휴먼명조"/>
                  </a:rPr>
                  <a:t>2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휴먼명조"/>
                  </a:rPr>
                  <a:t>) = </a:t>
                </a:r>
              </a:p>
              <a:p>
                <a:pPr>
                  <a:lnSpc>
                    <a:spcPct val="250000"/>
                  </a:lnSpc>
                  <a:buFont typeface="Wingdings" pitchFamily="2" charset="2"/>
                  <a:buChar char="Ø"/>
                </a:pPr>
                <a:r>
                  <a:rPr lang="ko-KR" altLang="en-US" kern="0" dirty="0">
                    <a:solidFill>
                      <a:srgbClr val="000000"/>
                    </a:solidFill>
                    <a:ea typeface="휴먼명조"/>
                  </a:rPr>
                  <a:t>표준편차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휴먼명조"/>
                  </a:rPr>
                  <a:t>(</a:t>
                </a:r>
                <a:r>
                  <a:rPr lang="en-US" altLang="ko-KR" kern="0" dirty="0">
                    <a:solidFill>
                      <a:srgbClr val="000000"/>
                    </a:solidFill>
                    <a:ea typeface="휴먼명조"/>
                  </a:rPr>
                  <a:t>σ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휴먼명조"/>
                  </a:rPr>
                  <a:t>) = </a:t>
                </a:r>
                <a:endParaRPr lang="en-US" altLang="ko-KR" i="1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>
                  <a:lnSpc>
                    <a:spcPct val="250000"/>
                  </a:lnSpc>
                  <a:buFont typeface="Wingdings" pitchFamily="2" charset="2"/>
                  <a:buChar char="Ø"/>
                </a:pPr>
                <a:endParaRPr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0" y="2510894"/>
                <a:ext cx="8172400" cy="2920030"/>
              </a:xfrm>
              <a:prstGeom prst="rect">
                <a:avLst/>
              </a:prstGeom>
              <a:blipFill>
                <a:blip r:embed="rId2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24934" name="Picture 6" descr="http://images.se2.naver.com/smedit/2013/6/23/hi9rnqytvfyod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220"/>
          <a:stretch>
            <a:fillRect/>
          </a:stretch>
        </p:blipFill>
        <p:spPr bwMode="auto">
          <a:xfrm>
            <a:off x="2161614" y="2800575"/>
            <a:ext cx="2082055" cy="63344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61615" y="3442218"/>
                <a:ext cx="3658759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i="1" baseline="-2500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i="1" baseline="-2500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615" y="3442218"/>
                <a:ext cx="3658759" cy="562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3768" y="4160948"/>
                <a:ext cx="395416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60948"/>
                <a:ext cx="395416" cy="818366"/>
              </a:xfrm>
              <a:prstGeom prst="rect">
                <a:avLst/>
              </a:prstGeom>
              <a:blipFill>
                <a:blip r:embed="rId5"/>
                <a:stretch>
                  <a:fillRect r="-84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51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정규분포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정규성</a:t>
            </a:r>
            <a:r>
              <a:rPr lang="ko-KR" altLang="en-US" sz="2000" dirty="0"/>
              <a:t> 검정 관련 그래프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800" dirty="0"/>
          </a:p>
          <a:p>
            <a:pPr marL="914400" lvl="1" indent="-457200">
              <a:buNone/>
            </a:pPr>
            <a:r>
              <a:rPr lang="en-US" altLang="ko-KR" sz="1800" dirty="0"/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 t="10224"/>
          <a:stretch>
            <a:fillRect/>
          </a:stretch>
        </p:blipFill>
        <p:spPr bwMode="auto">
          <a:xfrm>
            <a:off x="4499992" y="2780928"/>
            <a:ext cx="3672408" cy="2391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 b="6651"/>
          <a:stretch>
            <a:fillRect/>
          </a:stretch>
        </p:blipFill>
        <p:spPr bwMode="auto">
          <a:xfrm>
            <a:off x="971600" y="2780928"/>
            <a:ext cx="3168352" cy="248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971600" y="2348880"/>
            <a:ext cx="316835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buFont typeface="+mj-lt"/>
              <a:buAutoNum type="arabicPeriod"/>
            </a:pPr>
            <a:r>
              <a:rPr lang="en-US" altLang="ko-KR">
                <a:solidFill>
                  <a:srgbClr val="FFFFFF"/>
                </a:solidFill>
              </a:rPr>
              <a:t> Graphs  → Histogram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99992" y="2348880"/>
            <a:ext cx="367240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buFont typeface="+mj-lt"/>
              <a:buAutoNum type="arabicPeriod" startAt="2"/>
            </a:pPr>
            <a:r>
              <a:rPr lang="en-US" altLang="ko-KR">
                <a:solidFill>
                  <a:srgbClr val="FFFFFF"/>
                </a:solidFill>
              </a:rPr>
              <a:t> Graphs → Q-Q Plots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18655</TotalTime>
  <Words>1652</Words>
  <Application>Microsoft Office PowerPoint</Application>
  <PresentationFormat>화면 슬라이드 쇼(4:3)</PresentationFormat>
  <Paragraphs>300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25</vt:i4>
      </vt:variant>
    </vt:vector>
  </HeadingPairs>
  <TitlesOfParts>
    <vt:vector size="39" baseType="lpstr">
      <vt:lpstr>HY견고딕</vt:lpstr>
      <vt:lpstr>굴림</vt:lpstr>
      <vt:lpstr>궁서체</vt:lpstr>
      <vt:lpstr>맑은 고딕</vt:lpstr>
      <vt:lpstr>바탕</vt:lpstr>
      <vt:lpstr>휴먼명조</vt:lpstr>
      <vt:lpstr>Arial</vt:lpstr>
      <vt:lpstr>Cambria Math</vt:lpstr>
      <vt:lpstr>Wingdings</vt:lpstr>
      <vt:lpstr>1_기본 디자인</vt:lpstr>
      <vt:lpstr>8_디자인 사용자 지정</vt:lpstr>
      <vt:lpstr>7_예제 프레젠테이션 슬라이드(7)</vt:lpstr>
      <vt:lpstr>8_예제 프레젠테이션 슬라이드(7)</vt:lpstr>
      <vt:lpstr>9_예제 프레젠테이션 슬라이드(7)</vt:lpstr>
      <vt:lpstr>PowerPoint 프레젠테이션</vt:lpstr>
      <vt:lpstr>1) 통계학 개요</vt:lpstr>
      <vt:lpstr>2. 확률분포</vt:lpstr>
      <vt:lpstr>3. 정규분포</vt:lpstr>
      <vt:lpstr>3. 정규분포</vt:lpstr>
      <vt:lpstr>3. 정규분포</vt:lpstr>
      <vt:lpstr>3. 정규분포</vt:lpstr>
      <vt:lpstr>3. 정규분포</vt:lpstr>
      <vt:lpstr>3. 정규분포</vt:lpstr>
      <vt:lpstr>4. 표준정규분포</vt:lpstr>
      <vt:lpstr>4. 표준정규분포</vt:lpstr>
      <vt:lpstr>5. 모집단과 표본</vt:lpstr>
      <vt:lpstr>모집단과 표본</vt:lpstr>
      <vt:lpstr>모수 vs 통계량</vt:lpstr>
      <vt:lpstr>검정통계량</vt:lpstr>
      <vt:lpstr>검정통계량</vt:lpstr>
      <vt:lpstr>6. 추정과 검정</vt:lpstr>
      <vt:lpstr>통계적 추정</vt:lpstr>
      <vt:lpstr>구간추정</vt:lpstr>
      <vt:lpstr>신뢰수준 vs 신뢰구간</vt:lpstr>
      <vt:lpstr>기각역 vs 채택역</vt:lpstr>
      <vt:lpstr>단측검정</vt:lpstr>
      <vt:lpstr>양측검정</vt:lpstr>
      <vt:lpstr>모수 vs 비모수</vt:lpstr>
      <vt:lpstr>모수 vs 비모수 검정방법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stu04</cp:lastModifiedBy>
  <cp:revision>911</cp:revision>
  <cp:lastPrinted>2012-04-23T01:56:26Z</cp:lastPrinted>
  <dcterms:created xsi:type="dcterms:W3CDTF">2011-03-07T07:43:24Z</dcterms:created>
  <dcterms:modified xsi:type="dcterms:W3CDTF">2020-09-23T08:36:15Z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