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744" r:id="rId3"/>
    <p:sldMasterId id="2147483756" r:id="rId4"/>
    <p:sldMasterId id="2147483792" r:id="rId5"/>
  </p:sldMasterIdLst>
  <p:notesMasterIdLst>
    <p:notesMasterId r:id="rId33"/>
  </p:notesMasterIdLst>
  <p:handoutMasterIdLst>
    <p:handoutMasterId r:id="rId34"/>
  </p:handoutMasterIdLst>
  <p:sldIdLst>
    <p:sldId id="458" r:id="rId6"/>
    <p:sldId id="620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41" r:id="rId15"/>
    <p:sldId id="629" r:id="rId16"/>
    <p:sldId id="632" r:id="rId17"/>
    <p:sldId id="653" r:id="rId18"/>
    <p:sldId id="634" r:id="rId19"/>
    <p:sldId id="635" r:id="rId20"/>
    <p:sldId id="644" r:id="rId21"/>
    <p:sldId id="646" r:id="rId22"/>
    <p:sldId id="645" r:id="rId23"/>
    <p:sldId id="649" r:id="rId24"/>
    <p:sldId id="650" r:id="rId25"/>
    <p:sldId id="651" r:id="rId26"/>
    <p:sldId id="654" r:id="rId27"/>
    <p:sldId id="655" r:id="rId28"/>
    <p:sldId id="652" r:id="rId29"/>
    <p:sldId id="656" r:id="rId30"/>
    <p:sldId id="637" r:id="rId31"/>
    <p:sldId id="636" r:id="rId32"/>
  </p:sldIdLst>
  <p:sldSz cx="9144000" cy="6858000" type="screen4x3"/>
  <p:notesSz cx="6797675" cy="9928225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5CB"/>
    <a:srgbClr val="0038A8"/>
    <a:srgbClr val="FF6600"/>
    <a:srgbClr val="FF9900"/>
    <a:srgbClr val="6F6F6F"/>
    <a:srgbClr val="FF9933"/>
    <a:srgbClr val="89B0FF"/>
    <a:srgbClr val="6699FF"/>
    <a:srgbClr val="CC99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9" autoAdjust="0"/>
    <p:restoredTop sz="88861" autoAdjust="0"/>
  </p:normalViewPr>
  <p:slideViewPr>
    <p:cSldViewPr>
      <p:cViewPr varScale="1">
        <p:scale>
          <a:sx n="48" d="100"/>
          <a:sy n="48" d="100"/>
        </p:scale>
        <p:origin x="105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3312" y="-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gs" Target="tags/tag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9510-9CDF-44EC-85D8-1669E6962FFA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9BEA-2921-439F-8DB3-5F118F273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66F3-8816-4A7B-A2C0-E1727BFEA6B0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AB68-2668-4EE8-A4F6-3415249B1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4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581128"/>
            <a:ext cx="9144000" cy="15847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38"/>
          <p:cNvSpPr>
            <a:spLocks noChangeArrowheads="1"/>
          </p:cNvSpPr>
          <p:nvPr userDrawn="1"/>
        </p:nvSpPr>
        <p:spPr bwMode="gray">
          <a:xfrm>
            <a:off x="179512" y="188640"/>
            <a:ext cx="5249061" cy="4896544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Oval 109" descr="j0305903"/>
          <p:cNvSpPr>
            <a:spLocks noChangeArrowheads="1"/>
          </p:cNvSpPr>
          <p:nvPr userDrawn="1"/>
        </p:nvSpPr>
        <p:spPr bwMode="gray">
          <a:xfrm>
            <a:off x="755576" y="764704"/>
            <a:ext cx="4244682" cy="403244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72B3B-E10F-4C4B-845F-F588E8F4917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2282-1D9C-4751-B21C-F3CB2B21CB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651D-60C6-41B4-B4DC-27B96CFA3B4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383F-93BE-4E59-9B1F-ADA05CBADBA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1ABD-7A93-48A7-9001-D7FB0510DB6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7A2C6-89FF-4647-B0E3-B4D77552B22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>
            <a:off x="3348038" y="0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9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 flipH="1" flipV="1">
            <a:off x="-36512" y="1844824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8AFD-378B-4600-B927-D821EF873C8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BA9A-6F12-4635-9366-41AE50D82F3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9A120-CCBA-4CF4-B104-AC89C39C53B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F5B19-4F08-4FDE-97D5-BD6789B2CE1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581128"/>
            <a:ext cx="9144000" cy="15847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" name="Oval 38"/>
          <p:cNvSpPr>
            <a:spLocks noChangeArrowheads="1"/>
          </p:cNvSpPr>
          <p:nvPr userDrawn="1"/>
        </p:nvSpPr>
        <p:spPr bwMode="gray">
          <a:xfrm>
            <a:off x="179512" y="188640"/>
            <a:ext cx="5249061" cy="4896544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1" name="Oval 109" descr="j0305903"/>
          <p:cNvSpPr>
            <a:spLocks noChangeArrowheads="1"/>
          </p:cNvSpPr>
          <p:nvPr userDrawn="1"/>
        </p:nvSpPr>
        <p:spPr bwMode="gray">
          <a:xfrm>
            <a:off x="755576" y="764704"/>
            <a:ext cx="4244682" cy="403244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09" descr="j0305903"/>
          <p:cNvSpPr>
            <a:spLocks noChangeArrowheads="1"/>
          </p:cNvSpPr>
          <p:nvPr userDrawn="1"/>
        </p:nvSpPr>
        <p:spPr bwMode="gray">
          <a:xfrm>
            <a:off x="1259632" y="1556792"/>
            <a:ext cx="3960440" cy="367240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Oval 38"/>
          <p:cNvSpPr>
            <a:spLocks noChangeArrowheads="1"/>
          </p:cNvSpPr>
          <p:nvPr userDrawn="1"/>
        </p:nvSpPr>
        <p:spPr bwMode="gray">
          <a:xfrm>
            <a:off x="395536" y="260648"/>
            <a:ext cx="5832648" cy="5617740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429000" y="6400800"/>
            <a:ext cx="2209800" cy="244475"/>
          </a:xfrm>
        </p:spPr>
        <p:txBody>
          <a:bodyPr/>
          <a:lstStyle>
            <a:lvl1pPr algn="ctr"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981825" y="6391275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 algn="l">
              <a:defRPr/>
            </a:lvl1pPr>
          </a:lstStyle>
          <a:p>
            <a:fld id="{37FFE925-6C91-471A-9306-5BF769B620E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Oval 41" descr="j0385417"/>
          <p:cNvSpPr>
            <a:spLocks noChangeArrowheads="1"/>
          </p:cNvSpPr>
          <p:nvPr userDrawn="1"/>
        </p:nvSpPr>
        <p:spPr bwMode="gray">
          <a:xfrm>
            <a:off x="683568" y="3212976"/>
            <a:ext cx="1008112" cy="100811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Oval 44" descr="j0316965"/>
          <p:cNvSpPr>
            <a:spLocks noChangeArrowheads="1"/>
          </p:cNvSpPr>
          <p:nvPr userDrawn="1"/>
        </p:nvSpPr>
        <p:spPr bwMode="gray">
          <a:xfrm>
            <a:off x="1043608" y="1772816"/>
            <a:ext cx="1224136" cy="1224136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2" name="그룹 17"/>
          <p:cNvGrpSpPr/>
          <p:nvPr userDrawn="1"/>
        </p:nvGrpSpPr>
        <p:grpSpPr>
          <a:xfrm>
            <a:off x="2267920" y="692864"/>
            <a:ext cx="1656008" cy="1659781"/>
            <a:chOff x="2267920" y="692864"/>
            <a:chExt cx="1439984" cy="1443265"/>
          </a:xfrm>
        </p:grpSpPr>
        <p:sp>
          <p:nvSpPr>
            <p:cNvPr id="17" name="타원 16"/>
            <p:cNvSpPr/>
            <p:nvPr userDrawn="1"/>
          </p:nvSpPr>
          <p:spPr bwMode="auto">
            <a:xfrm>
              <a:off x="2267920" y="692864"/>
              <a:ext cx="1439984" cy="144326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pic>
          <p:nvPicPr>
            <p:cNvPr id="15" name="그림 14" descr="발표자료 표지2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339751" y="764703"/>
              <a:ext cx="1296145" cy="129614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Font typeface="Wingdings" pitchFamily="2" charset="2"/>
              <a:buChar char="Ø"/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/>
          </a:p>
        </p:txBody>
      </p:sp>
      <p:pic>
        <p:nvPicPr>
          <p:cNvPr id="10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853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fld id="{57DF7B6D-6B7A-4FD9-BBD7-A67AE7BE587F}" type="slidenum">
              <a:rPr kumimoji="1" lang="en-US" altLang="ko-KR">
                <a:solidFill>
                  <a:srgbClr val="000000"/>
                </a:solidFill>
              </a:rPr>
              <a:pPr latinLnBrk="1"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-3175"/>
            <a:ext cx="9144000" cy="6864350"/>
            <a:chOff x="0" y="-2"/>
            <a:chExt cx="5760" cy="4324"/>
          </a:xfrm>
        </p:grpSpPr>
        <p:pic>
          <p:nvPicPr>
            <p:cNvPr id="1032" name="Picture 9" descr="바코드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 l="16342" t="10274" r="20267" b="6238"/>
            <a:stretch>
              <a:fillRect/>
            </a:stretch>
          </p:blipFill>
          <p:spPr bwMode="auto">
            <a:xfrm>
              <a:off x="5692" y="15"/>
              <a:ext cx="34" cy="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8" descr="HDF-017_SUB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-2"/>
              <a:ext cx="5760" cy="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ank you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0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853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3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853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기술통계 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1043608" y="2138080"/>
            <a:ext cx="6768752" cy="1938992"/>
          </a:xfrm>
          <a:prstGeom prst="rect">
            <a:avLst/>
          </a:prstGeom>
          <a:ln>
            <a:solidFill>
              <a:srgbClr val="0E05CB"/>
            </a:solidFill>
            <a:prstDash val="sysDot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변수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변인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척도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척도별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기술통계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기술통계량 보고서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척도별</a:t>
            </a:r>
            <a:r>
              <a:rPr lang="ko-KR" altLang="en-US" dirty="0"/>
              <a:t> 기술통계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484784"/>
            <a:ext cx="40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기술통계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(Descriptive Statistics) 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6104" y="1951087"/>
            <a:ext cx="7452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자료를 요약하는 기초적인 통계량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데이터 분석 전에 전체적인 데이터 분포의 이해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데이터의 분석 방향 고려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기술통계량을 통해서 모집단 특성 유추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척도별</a:t>
            </a:r>
            <a:r>
              <a:rPr lang="ko-KR" altLang="en-US" dirty="0"/>
              <a:t> 기술통계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67544" y="2582912"/>
          <a:ext cx="84249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resident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gender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age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level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cost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survey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pass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거주지역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학력수준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생활비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학교유형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만족도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합격여부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이율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서열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등간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명목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1~3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1,2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25~75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1,2,3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5.4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1,2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1,2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7544" y="19168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척도 유형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척도별</a:t>
            </a:r>
            <a:r>
              <a:rPr lang="ko-KR" altLang="en-US" dirty="0"/>
              <a:t> 기술통계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2040518"/>
            <a:ext cx="792088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특성 보기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 데이터 대상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dim(data) #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(300)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열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(8)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정보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차원보기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length(data) #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(8)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길이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length(</a:t>
            </a:r>
            <a:r>
              <a:rPr lang="en-US" altLang="ko-KR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data$survey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#survey </a:t>
            </a:r>
            <a:r>
              <a:rPr lang="ko-KR" altLang="en-US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컬럼의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관찰치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(300) </a:t>
            </a:r>
          </a:p>
          <a:p>
            <a:pPr lvl="1">
              <a:spcBef>
                <a:spcPts val="600"/>
              </a:spcBef>
            </a:pPr>
            <a:endParaRPr lang="en-US" altLang="ko-KR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(data) #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구조보기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종류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,data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'</a:t>
            </a:r>
            <a:r>
              <a:rPr lang="en-US" altLang="ko-KR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data.frame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':	300 obs. of  8 variables: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data$survey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en-US" altLang="ko-KR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[1:300] 1 2 1 4 3 3 NA </a:t>
            </a:r>
            <a:r>
              <a:rPr lang="en-US" altLang="ko-KR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1 ...</a:t>
            </a:r>
          </a:p>
          <a:p>
            <a:pPr lvl="1">
              <a:spcBef>
                <a:spcPts val="600"/>
              </a:spcBef>
            </a:pPr>
            <a:endParaRPr lang="en-US" altLang="ko-KR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특성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최소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최대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분위수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노이즈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-NA)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제공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summary(data)</a:t>
            </a:r>
            <a:endParaRPr lang="ko-KR" altLang="en-US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1567825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척도별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기술통계량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척도별</a:t>
            </a:r>
            <a:r>
              <a:rPr lang="ko-KR" altLang="en-US" dirty="0"/>
              <a:t> 기술통계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466775"/>
            <a:ext cx="79208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명목척도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서열척도 변수의 기술통계량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명목상 의미 없는 수치로 표현된 변수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성별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(gender)     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length(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data$gender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summary(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data$gender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최소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최대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중위수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의미없음</a:t>
            </a:r>
            <a:endParaRPr lang="ko-KR" altLang="en-US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table(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data$gender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성별 빈도수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outline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0, 5</a:t>
            </a:r>
          </a:p>
          <a:p>
            <a:pPr lvl="1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성별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outline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제거</a:t>
            </a:r>
            <a:endParaRPr lang="en-US" altLang="ko-KR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&lt;- subset(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data,data$gender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 1 |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data$gender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 2)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data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테이블을 대상으로 성별이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데이터 대상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subset </a:t>
            </a:r>
            <a:r>
              <a:rPr lang="ko-KR" altLang="en-US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만듬</a:t>
            </a:r>
            <a:endParaRPr lang="ko-KR" altLang="en-US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barplot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범주형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명목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서열척도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시각화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막대차트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prop.table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비율 계산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0&lt; x &lt;1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사이의 값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 &lt;- 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prop.table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round(y*100, 2)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백분율 적용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소수점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1:58.25, 2:41.75</a:t>
            </a:r>
            <a:endParaRPr lang="ko-KR" altLang="en-US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6231" y="4941169"/>
            <a:ext cx="154014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척도별</a:t>
            </a:r>
            <a:r>
              <a:rPr lang="ko-KR" altLang="en-US" dirty="0"/>
              <a:t> 기술통계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1556206"/>
            <a:ext cx="77048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등간척도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변수의 기술통계량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속성의 간격이 일정한 변수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(survey) -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뺄셈 연산 가능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survey &lt;-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data$survey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survey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summary(survey)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만족도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점 척도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경우 의미 있음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2.6(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평균이상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x1&lt;-table(survey)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빈도수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</a:p>
          <a:p>
            <a:pPr lvl="1"/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#1  2  3  4  5 </a:t>
            </a:r>
          </a:p>
          <a:p>
            <a:pPr lvl="1"/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#20 72 61 25  7 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hist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(survey)</a:t>
            </a:r>
          </a:p>
          <a:p>
            <a:pPr lvl="1"/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연속형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척도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시각화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범주화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-&gt; </a:t>
            </a:r>
            <a:r>
              <a:rPr lang="ko-KR" altLang="en-US" sz="16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히스토그림</a:t>
            </a:r>
            <a:endParaRPr lang="ko-KR" altLang="en-US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3" y="3429000"/>
            <a:ext cx="302068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척도별</a:t>
            </a:r>
            <a:r>
              <a:rPr lang="ko-KR" altLang="en-US" dirty="0"/>
              <a:t> 기술통계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537622"/>
            <a:ext cx="77768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비율척도 변수의 기술통계량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수치로 직접 입력한 변수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(cost)  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length(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data$cost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summary(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data$cost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요약통계량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의미있음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(mean) - 8.784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mean(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data$cost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# NA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data$cost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정제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결측치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제거 및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outline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제거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plot(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data$cost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&lt;- subset(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data,data$cost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&gt;= 2 &amp;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data$cost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&lt;= 10) #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총점기준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x&lt;-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data$cost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mean(x) #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5.354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평균이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극단치에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영향을 받는 경우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중위수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(median)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대체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median(x)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5.4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척도별</a:t>
            </a:r>
            <a:r>
              <a:rPr lang="ko-KR" altLang="en-US" dirty="0"/>
              <a:t> 기술통계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564337"/>
            <a:ext cx="7128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min(x)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max(x)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range(x) # min ~ max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sort(x) 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오름차순 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sort(x, decreasing=T) 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내림차순  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sd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 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표준편차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- 1.138783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 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분산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- 1.296826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표준편차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표본의 평균에서 얼마나 떨어져 있는가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산포도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quantile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(x, 1/4) # 1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사분위수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- 25%, 4.6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quantile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(x, 3/4) # 3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사분위수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- 75%, 6.2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척도별</a:t>
            </a:r>
            <a:r>
              <a:rPr lang="ko-KR" altLang="en-US" dirty="0"/>
              <a:t> 기술통계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916832"/>
            <a:ext cx="784887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install.packages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("moments")  #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왜도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첨도 사용을 위한 패키지 설치   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library(moments)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cost &lt;-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data$cost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6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kp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왜도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 중심으로 기울어짐 정도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skewness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(cost) # -0.2974908 </a:t>
            </a:r>
          </a:p>
          <a:p>
            <a:pPr lvl="1"/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0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보다 작으면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왼쪽방향 비대칭 꼬리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0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보다 크면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오른쪽 방향 비대칭 꼬리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1"/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0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근사하면 중심으로 좌우대칭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첨도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표준정규분포와 비교하여 얼마나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뽀족한가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측정 지표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kurtosis(cost) # 2.683438    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1"/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표준정규분포와 비교하여 </a:t>
            </a:r>
            <a:r>
              <a:rPr lang="ko-KR" altLang="en-US" sz="16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첨도가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이며 정규분포 곡선을 이루고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1"/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첨도가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보다 크면 정규분포 보다 뽀족한 형태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보다 작으면</a:t>
            </a:r>
          </a:p>
          <a:p>
            <a:pPr lvl="1"/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정규분포 보다 완만한 형태이다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hist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(cost) #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히스토그램으로 왜도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첨도 확인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왼쪽방향 비대칭 꼬리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정규분포 첨도 보다 완만함 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3608" y="1484784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패키지를 이용한 비대칭도 나타내기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척도별</a:t>
            </a:r>
            <a:r>
              <a:rPr lang="ko-KR" altLang="en-US" dirty="0"/>
              <a:t> 기술통계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45426" y="1547500"/>
            <a:ext cx="4017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왜도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첨도에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의한 비대칭도 시각화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132856"/>
            <a:ext cx="496855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자유형 8"/>
          <p:cNvSpPr/>
          <p:nvPr/>
        </p:nvSpPr>
        <p:spPr bwMode="auto">
          <a:xfrm>
            <a:off x="2726432" y="2996952"/>
            <a:ext cx="3213720" cy="1328057"/>
          </a:xfrm>
          <a:custGeom>
            <a:avLst/>
            <a:gdLst>
              <a:gd name="connsiteX0" fmla="*/ 0 w 2982686"/>
              <a:gd name="connsiteY0" fmla="*/ 1197428 h 1328057"/>
              <a:gd name="connsiteX1" fmla="*/ 2046514 w 2982686"/>
              <a:gd name="connsiteY1" fmla="*/ 141514 h 1328057"/>
              <a:gd name="connsiteX2" fmla="*/ 2558143 w 2982686"/>
              <a:gd name="connsiteY2" fmla="*/ 348343 h 1328057"/>
              <a:gd name="connsiteX3" fmla="*/ 2982686 w 2982686"/>
              <a:gd name="connsiteY3" fmla="*/ 1328057 h 13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2686" h="1328057">
                <a:moveTo>
                  <a:pt x="0" y="1197428"/>
                </a:moveTo>
                <a:cubicBezTo>
                  <a:pt x="810078" y="740228"/>
                  <a:pt x="1620157" y="283028"/>
                  <a:pt x="2046514" y="141514"/>
                </a:cubicBezTo>
                <a:cubicBezTo>
                  <a:pt x="2472871" y="0"/>
                  <a:pt x="2402114" y="150586"/>
                  <a:pt x="2558143" y="348343"/>
                </a:cubicBezTo>
                <a:cubicBezTo>
                  <a:pt x="2714172" y="546100"/>
                  <a:pt x="2848429" y="937078"/>
                  <a:pt x="2982686" y="1328057"/>
                </a:cubicBez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5867980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데이터가 정규분포 형태를 띄고 있는가의 여부를 알기 위해서 </a:t>
            </a:r>
            <a:r>
              <a:rPr lang="ko-KR" altLang="en-US" sz="16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비대칭도를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이용한다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척도별</a:t>
            </a:r>
            <a:r>
              <a:rPr lang="ko-KR" altLang="en-US" dirty="0"/>
              <a:t> 기술통계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567825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패키지 이용 기술통계량 구하기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6104" y="2078846"/>
            <a:ext cx="7452320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 typeface="Wingdings" pitchFamily="2" charset="2"/>
              <a:buChar char="l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Hmisc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패키지 이용</a:t>
            </a:r>
          </a:p>
          <a:p>
            <a:pPr>
              <a:spcBef>
                <a:spcPts val="300"/>
              </a:spcBef>
            </a:pP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install.packages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Hmisc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") #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패키지 설치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library(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Hmisc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패키지 메모리 로딩</a:t>
            </a:r>
          </a:p>
          <a:p>
            <a:pPr>
              <a:spcBef>
                <a:spcPts val="300"/>
              </a:spcBef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전체 변수 대상 기술통계량 제공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빈도와 비율 데이터 일괄 수행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describe(data) #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Hmisc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패키지에서 제공되는 함수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명목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서열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b="0" dirty="0" err="1">
                <a:latin typeface="맑은 고딕" pitchFamily="50" charset="-127"/>
                <a:ea typeface="맑은 고딕" pitchFamily="50" charset="-127"/>
              </a:rPr>
              <a:t>등간척도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- n, </a:t>
            </a:r>
            <a:r>
              <a:rPr lang="en-US" altLang="ko-KR" sz="1600" b="0" dirty="0" err="1">
                <a:latin typeface="맑은 고딕" pitchFamily="50" charset="-127"/>
                <a:ea typeface="맑은 고딕" pitchFamily="50" charset="-127"/>
              </a:rPr>
              <a:t>missing,unique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빈도수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비율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비율척도 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- n, missing, unique, mean, lowest, highest</a:t>
            </a:r>
          </a:p>
          <a:p>
            <a:pPr>
              <a:spcBef>
                <a:spcPts val="300"/>
              </a:spcBef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개별 변수 기술통계량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describe(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data$gender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특정 변수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명목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기술통계량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비율 제공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describe(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data$age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특정 변수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비율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기술통계량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- lowest, highest</a:t>
            </a:r>
          </a:p>
          <a:p>
            <a:pPr>
              <a:spcBef>
                <a:spcPts val="300"/>
              </a:spcBef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summary(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data$age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변수</a:t>
            </a:r>
            <a:r>
              <a:rPr lang="en-US" altLang="ko-KR" dirty="0"/>
              <a:t>(</a:t>
            </a:r>
            <a:r>
              <a:rPr lang="ko-KR" altLang="en-US" dirty="0"/>
              <a:t>변인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변수</a:t>
            </a:r>
            <a:r>
              <a:rPr lang="en-US" altLang="ko-KR" sz="2000" dirty="0"/>
              <a:t>(Variable)</a:t>
            </a:r>
          </a:p>
          <a:p>
            <a:pPr lvl="1"/>
            <a:r>
              <a:rPr lang="ko-KR" altLang="en-US" sz="2000" dirty="0"/>
              <a:t>변수</a:t>
            </a:r>
            <a:r>
              <a:rPr lang="en-US" altLang="ko-KR" sz="2000" dirty="0"/>
              <a:t>(</a:t>
            </a:r>
            <a:r>
              <a:rPr lang="ko-KR" altLang="en-US" sz="2000" dirty="0"/>
              <a:t>변인</a:t>
            </a:r>
            <a:r>
              <a:rPr lang="en-US" altLang="ko-KR" sz="2000" dirty="0"/>
              <a:t>) </a:t>
            </a:r>
            <a:r>
              <a:rPr lang="ko-KR" altLang="en-US" sz="2000" dirty="0"/>
              <a:t>연구 대상 </a:t>
            </a:r>
            <a:r>
              <a:rPr lang="en-US" altLang="ko-KR" sz="2000" b="1" dirty="0">
                <a:solidFill>
                  <a:srgbClr val="FF6600"/>
                </a:solidFill>
                <a:latin typeface="바탕"/>
                <a:ea typeface="바탕"/>
              </a:rPr>
              <a:t>▶</a:t>
            </a:r>
            <a:r>
              <a:rPr lang="ko-KR" altLang="en-US" sz="2000" dirty="0"/>
              <a:t> 객체</a:t>
            </a:r>
            <a:r>
              <a:rPr lang="en-US" altLang="ko-KR" sz="2000" dirty="0"/>
              <a:t>(Object)</a:t>
            </a:r>
          </a:p>
          <a:p>
            <a:pPr lvl="1"/>
            <a:r>
              <a:rPr lang="ko-KR" altLang="en-US" sz="2000" dirty="0"/>
              <a:t>분석되는 단위</a:t>
            </a:r>
            <a:endParaRPr lang="en-US" altLang="ko-KR" sz="2000" dirty="0"/>
          </a:p>
          <a:p>
            <a:pPr lvl="1"/>
            <a:r>
              <a:rPr lang="ko-KR" altLang="en-US" sz="2000" dirty="0"/>
              <a:t>속성으로 구성</a:t>
            </a:r>
            <a:endParaRPr lang="en-US" altLang="ko-KR" sz="2000" dirty="0"/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, </a:t>
            </a:r>
            <a:r>
              <a:rPr lang="ko-KR" altLang="en-US" sz="2000" b="1" dirty="0">
                <a:solidFill>
                  <a:srgbClr val="FF6600"/>
                </a:solidFill>
              </a:rPr>
              <a:t>성별</a:t>
            </a:r>
            <a:r>
              <a:rPr lang="en-US" altLang="ko-KR" sz="2000" dirty="0"/>
              <a:t>(1=</a:t>
            </a:r>
            <a:r>
              <a:rPr lang="ko-KR" altLang="en-US" sz="2000" dirty="0"/>
              <a:t>남자</a:t>
            </a:r>
            <a:r>
              <a:rPr lang="en-US" altLang="ko-KR" sz="2000" dirty="0"/>
              <a:t>, 2=</a:t>
            </a:r>
            <a:r>
              <a:rPr lang="ko-KR" altLang="en-US" sz="2000" dirty="0"/>
              <a:t>여자</a:t>
            </a:r>
            <a:r>
              <a:rPr lang="en-US" altLang="ko-KR" sz="2000" dirty="0"/>
              <a:t>)</a:t>
            </a:r>
          </a:p>
          <a:p>
            <a:pPr lvl="1">
              <a:buNone/>
            </a:pPr>
            <a:endParaRPr lang="en-US" altLang="ko-KR" sz="1400" dirty="0"/>
          </a:p>
          <a:p>
            <a:r>
              <a:rPr lang="ko-KR" altLang="en-US" sz="2000" dirty="0" err="1"/>
              <a:t>인구통계학적변수</a:t>
            </a:r>
            <a:endParaRPr lang="en-US" altLang="ko-KR" sz="2000" dirty="0"/>
          </a:p>
          <a:p>
            <a:pPr lvl="1"/>
            <a:r>
              <a:rPr lang="en-US" altLang="ko-KR" sz="2000" dirty="0"/>
              <a:t> </a:t>
            </a:r>
            <a:r>
              <a:rPr lang="ko-KR" altLang="en-US" sz="2000" dirty="0"/>
              <a:t>성장하면서 만들어지는 변수</a:t>
            </a:r>
            <a:endParaRPr lang="en-US" altLang="ko-KR" sz="2000" dirty="0"/>
          </a:p>
          <a:p>
            <a:pPr lvl="1"/>
            <a:r>
              <a:rPr lang="ko-KR" altLang="en-US" sz="2000" dirty="0"/>
              <a:t> 개인을 구별해 주는 속성</a:t>
            </a:r>
            <a:endParaRPr lang="en-US" altLang="ko-KR" sz="2000" dirty="0"/>
          </a:p>
          <a:p>
            <a:pPr lvl="1"/>
            <a:r>
              <a:rPr lang="ko-KR" altLang="en-US" sz="2000" dirty="0"/>
              <a:t> 성별</a:t>
            </a:r>
            <a:r>
              <a:rPr lang="en-US" altLang="ko-KR" sz="2000" dirty="0"/>
              <a:t>, </a:t>
            </a:r>
            <a:r>
              <a:rPr lang="ko-KR" altLang="en-US" sz="2000" dirty="0"/>
              <a:t>연령</a:t>
            </a:r>
            <a:r>
              <a:rPr lang="en-US" altLang="ko-KR" sz="2000" dirty="0"/>
              <a:t>, </a:t>
            </a:r>
            <a:r>
              <a:rPr lang="ko-KR" altLang="en-US" sz="2000" dirty="0"/>
              <a:t>학력</a:t>
            </a:r>
            <a:r>
              <a:rPr lang="en-US" altLang="ko-KR" sz="2000" dirty="0"/>
              <a:t>, </a:t>
            </a:r>
            <a:r>
              <a:rPr lang="ko-KR" altLang="en-US" sz="2000" dirty="0"/>
              <a:t>종교</a:t>
            </a:r>
            <a:r>
              <a:rPr lang="en-US" altLang="ko-KR" sz="2000" dirty="0"/>
              <a:t>, </a:t>
            </a:r>
            <a:r>
              <a:rPr lang="ko-KR" altLang="en-US" sz="2000" dirty="0"/>
              <a:t>생활수준 등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</a:t>
            </a:fld>
            <a:endParaRPr lang="en-US" altLang="ko-KR">
              <a:solidFill>
                <a:srgbClr val="00000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436096" y="2357430"/>
            <a:ext cx="3132000" cy="2428891"/>
            <a:chOff x="5580208" y="2211162"/>
            <a:chExt cx="3384184" cy="2504988"/>
          </a:xfrm>
        </p:grpSpPr>
        <p:sp>
          <p:nvSpPr>
            <p:cNvPr id="5" name="모서리가 둥근 직사각형 4"/>
            <p:cNvSpPr/>
            <p:nvPr/>
          </p:nvSpPr>
          <p:spPr bwMode="auto">
            <a:xfrm>
              <a:off x="6588224" y="3140968"/>
              <a:ext cx="1368152" cy="648072"/>
            </a:xfrm>
            <a:prstGeom prst="roundRect">
              <a:avLst>
                <a:gd name="adj" fmla="val 40183"/>
              </a:avLst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16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객체</a:t>
              </a:r>
              <a:r>
                <a:rPr kumimoji="0" lang="en-US" altLang="ko-KR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6804247" y="2211162"/>
              <a:ext cx="936000" cy="72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속성</a:t>
              </a: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6804247" y="3996150"/>
              <a:ext cx="936000" cy="72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속성</a:t>
              </a: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8100392" y="3068960"/>
              <a:ext cx="864000" cy="792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속성</a:t>
              </a:r>
            </a:p>
          </p:txBody>
        </p:sp>
        <p:cxnSp>
          <p:nvCxnSpPr>
            <p:cNvPr id="12" name="직선 연결선 11"/>
            <p:cNvCxnSpPr>
              <a:stCxn id="7" idx="4"/>
              <a:endCxn id="5" idx="0"/>
            </p:cNvCxnSpPr>
            <p:nvPr/>
          </p:nvCxnSpPr>
          <p:spPr bwMode="auto">
            <a:xfrm rot="16200000" flipH="1">
              <a:off x="7167371" y="3036039"/>
              <a:ext cx="209805" cy="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직선 연결선 16"/>
            <p:cNvCxnSpPr>
              <a:stCxn id="9" idx="2"/>
              <a:endCxn id="5" idx="3"/>
            </p:cNvCxnSpPr>
            <p:nvPr/>
          </p:nvCxnSpPr>
          <p:spPr bwMode="auto">
            <a:xfrm flipH="1">
              <a:off x="7956376" y="3464960"/>
              <a:ext cx="144016" cy="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직선 연결선 18"/>
            <p:cNvCxnSpPr>
              <a:stCxn id="8" idx="0"/>
              <a:endCxn id="5" idx="2"/>
            </p:cNvCxnSpPr>
            <p:nvPr/>
          </p:nvCxnSpPr>
          <p:spPr bwMode="auto">
            <a:xfrm rot="5400000" flipH="1" flipV="1">
              <a:off x="7168719" y="3892570"/>
              <a:ext cx="207111" cy="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타원 19"/>
            <p:cNvSpPr/>
            <p:nvPr/>
          </p:nvSpPr>
          <p:spPr bwMode="auto">
            <a:xfrm>
              <a:off x="5580208" y="3068960"/>
              <a:ext cx="864000" cy="792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속성</a:t>
              </a:r>
            </a:p>
          </p:txBody>
        </p:sp>
        <p:cxnSp>
          <p:nvCxnSpPr>
            <p:cNvPr id="23" name="직선 연결선 22"/>
            <p:cNvCxnSpPr>
              <a:stCxn id="5" idx="1"/>
              <a:endCxn id="20" idx="6"/>
            </p:cNvCxnSpPr>
            <p:nvPr/>
          </p:nvCxnSpPr>
          <p:spPr bwMode="auto">
            <a:xfrm flipH="1" flipV="1">
              <a:off x="6444208" y="3464960"/>
              <a:ext cx="144016" cy="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척도별</a:t>
            </a:r>
            <a:r>
              <a:rPr lang="ko-KR" altLang="en-US" dirty="0"/>
              <a:t> 기술통계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6104" y="1700808"/>
            <a:ext cx="745232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l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prettyR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패키지 이용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Hmisc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패키지 보다 유용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install.packages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prettyR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library(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prettyR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전체 변수 대상      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freq(data) #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변수별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빈도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결측치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백분율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특징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소수점 제공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개별 변수 대상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freq(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data$gender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빈도와 비율 제공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척도별</a:t>
            </a:r>
            <a:r>
              <a:rPr lang="ko-KR" altLang="en-US" dirty="0"/>
              <a:t> 기술통계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567825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기술통계량 보고서 데이터 작성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6104" y="2115721"/>
            <a:ext cx="7596336" cy="3470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#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거주지역 변수 리코딩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data$resident2[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data$resident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== 1] &lt;-"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특별시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data$resident2[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data$resident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&gt;=2 &amp;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data$resident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&lt;=4] &lt;-"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광역시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data$resident2[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data$resident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== 5] &lt;-"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시구군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>
              <a:spcBef>
                <a:spcPts val="300"/>
              </a:spcBef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x&lt;- table(data$resident2)</a:t>
            </a:r>
          </a:p>
          <a:p>
            <a:pPr>
              <a:spcBef>
                <a:spcPts val="300"/>
              </a:spcBef>
            </a:pP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prop.table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(x) #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비율 계산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: 0&lt; x &lt;1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사이의 값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y &lt;- 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prop.table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(x)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round(y*100, 2) #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백분율 적용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소수점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광역시 시구군 특별시 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#37.66  14.72  47.62</a:t>
            </a:r>
          </a:p>
          <a:p>
            <a:pPr>
              <a:spcBef>
                <a:spcPts val="300"/>
              </a:spcBef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척도별</a:t>
            </a:r>
            <a:r>
              <a:rPr lang="ko-KR" altLang="en-US" dirty="0"/>
              <a:t> 기술통계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6104" y="1604987"/>
            <a:ext cx="7596336" cy="290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#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성별 변수 리코딩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data$gender2[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data$gender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== 1] &lt;-"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남자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data$gender2[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data$gender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== 2] &lt;-"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여자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>
              <a:spcBef>
                <a:spcPts val="300"/>
              </a:spcBef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x&lt;- table(data$gender2)</a:t>
            </a:r>
          </a:p>
          <a:p>
            <a:pPr>
              <a:spcBef>
                <a:spcPts val="300"/>
              </a:spcBef>
            </a:pP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prop.table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(x) #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비율 계산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: 0&lt; x &lt;1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사이의 값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y &lt;- 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prop.table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(x)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round(y*100, 2) #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백분율 적용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소수점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남자  여자 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#58.87 41.13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척도별</a:t>
            </a:r>
            <a:r>
              <a:rPr lang="ko-KR" altLang="en-US" dirty="0"/>
              <a:t> 기술통계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6104" y="1680334"/>
            <a:ext cx="7596336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나이 변수 리코딩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data$age2[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data$age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&lt;= 45] &lt;-"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중년층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data$age2[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data$age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&gt;=46 &amp;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data$age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&lt;=59] &lt;-"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장년층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data$age2[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data$age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&gt;= 60] &lt;-"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노년층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>
              <a:spcBef>
                <a:spcPts val="300"/>
              </a:spcBef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x&lt;- table(data$age2)</a:t>
            </a:r>
          </a:p>
          <a:p>
            <a:pPr>
              <a:spcBef>
                <a:spcPts val="300"/>
              </a:spcBef>
            </a:pP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prop.table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(x) #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비율 계산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: 0&lt; x &lt;1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사이의 값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y &lt;- 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prop.table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(x)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round(y*100, 2) #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백분율 적용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소수점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노년층 장년층 중년층 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#24.60  68.15   7.26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척도별</a:t>
            </a:r>
            <a:r>
              <a:rPr lang="ko-KR" altLang="en-US" dirty="0"/>
              <a:t> 기술통계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6104" y="1601649"/>
            <a:ext cx="7596336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학력수준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data$level2[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data$level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== 1] &lt;-"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고졸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data$level2[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data$level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== 2] &lt;-"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대졸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data$level2[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data$level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== 3] &lt;-"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대학원졸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>
              <a:spcBef>
                <a:spcPts val="300"/>
              </a:spcBef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x&lt;- table(data$level2)</a:t>
            </a:r>
          </a:p>
          <a:p>
            <a:pPr>
              <a:spcBef>
                <a:spcPts val="300"/>
              </a:spcBef>
            </a:pP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prop.table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(x) #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비율 계산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: 0&lt; x &lt;1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사이의 값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y &lt;- 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prop.table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(x)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round(y*100, 2) #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백분율 적용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소수점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고졸     대졸 대학원졸 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#39.41    36.44    24.15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척도별</a:t>
            </a:r>
            <a:r>
              <a:rPr lang="ko-KR" altLang="en-US" dirty="0"/>
              <a:t> 기술통계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6104" y="1484784"/>
            <a:ext cx="7596336" cy="290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합격여부 리코딩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data$pass2[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data$pass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== 1] &lt;-"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합격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data$pass2[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data$pass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== 2] &lt;-"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실패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>
              <a:spcBef>
                <a:spcPts val="300"/>
              </a:spcBef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y&lt;- table(data$pass2)</a:t>
            </a:r>
          </a:p>
          <a:p>
            <a:pPr>
              <a:spcBef>
                <a:spcPts val="300"/>
              </a:spcBef>
            </a:pP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prop.table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(x) #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비율 계산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: 0&lt; x &lt;1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사이의 값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y &lt;- 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prop.table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(x)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round(y*100, 2) #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백분율 적용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소수점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고졸     대졸 대학원졸 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#39.41    36.44    24.15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8112" y="4797152"/>
            <a:ext cx="71287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/>
              <a:t>resident  gender age level cost  type survey  pass  cost2  resident2 gender2     age2 level2   pass2</a:t>
            </a:r>
          </a:p>
          <a:p>
            <a:r>
              <a:rPr lang="en-US" altLang="ko-KR" sz="1200" b="0" dirty="0"/>
              <a:t>1           1           1    50     1     5.1      1          1        2        2      </a:t>
            </a:r>
            <a:r>
              <a:rPr lang="ko-KR" altLang="en-US" sz="1200" b="0" dirty="0"/>
              <a:t>특별시      남자    장년층   고졸    실패</a:t>
            </a:r>
          </a:p>
          <a:p>
            <a:r>
              <a:rPr lang="en-US" altLang="ko-KR" sz="1200" b="0" dirty="0"/>
              <a:t>2           2           1    54     2     4.2      1          2        2        2      </a:t>
            </a:r>
            <a:r>
              <a:rPr lang="ko-KR" altLang="en-US" sz="1200" b="0" dirty="0"/>
              <a:t>광역시      남자    장년층   대졸    실패</a:t>
            </a:r>
          </a:p>
          <a:p>
            <a:r>
              <a:rPr lang="en-US" altLang="ko-KR" sz="1200" b="0" dirty="0"/>
              <a:t>3        NA           1    62     2     4.7      1          1        1        2       &lt;NA&gt;       </a:t>
            </a:r>
            <a:r>
              <a:rPr lang="ko-KR" altLang="en-US" sz="1200" b="0" dirty="0"/>
              <a:t>남자    노년층   대졸   합격</a:t>
            </a:r>
          </a:p>
          <a:p>
            <a:r>
              <a:rPr lang="en-US" altLang="ko-KR" sz="1200" b="0" dirty="0"/>
              <a:t>4           4           2    50    NA   3.5      1          4        1      NA      </a:t>
            </a:r>
            <a:r>
              <a:rPr lang="ko-KR" altLang="en-US" sz="1200" b="0" dirty="0"/>
              <a:t>광역시     여자    장년층   </a:t>
            </a:r>
            <a:r>
              <a:rPr lang="en-US" altLang="ko-KR" sz="1200" b="0" dirty="0"/>
              <a:t>&lt;NA&gt;  </a:t>
            </a:r>
            <a:r>
              <a:rPr lang="ko-KR" altLang="en-US" sz="1200" b="0" dirty="0"/>
              <a:t>합격</a:t>
            </a:r>
          </a:p>
          <a:p>
            <a:r>
              <a:rPr lang="en-US" altLang="ko-KR" sz="1200" b="0" dirty="0"/>
              <a:t>5           5           1    51     1     5.0      1          3        1        2      </a:t>
            </a:r>
            <a:r>
              <a:rPr lang="ko-KR" altLang="en-US" sz="1200" b="0" dirty="0"/>
              <a:t>시구군      남자    장년층   고졸    합격</a:t>
            </a:r>
          </a:p>
          <a:p>
            <a:r>
              <a:rPr lang="en-US" altLang="ko-KR" sz="1200" b="0" dirty="0"/>
              <a:t>6           3           1    55     2     5.4      1          3     NA        2       </a:t>
            </a:r>
            <a:r>
              <a:rPr lang="ko-KR" altLang="en-US" sz="1200" b="0" dirty="0"/>
              <a:t>광역시     남자    장년층   대졸    </a:t>
            </a:r>
            <a:r>
              <a:rPr lang="en-US" altLang="ko-KR" sz="1200" b="0" dirty="0"/>
              <a:t>&lt;NA&gt;</a:t>
            </a:r>
            <a:endParaRPr lang="ko-KR" altLang="en-US" sz="1200" b="0" dirty="0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355976" y="4797152"/>
            <a:ext cx="3600400" cy="1440160"/>
          </a:xfrm>
          <a:prstGeom prst="roundRect">
            <a:avLst>
              <a:gd name="adj" fmla="val 12132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3608" y="4437112"/>
            <a:ext cx="11769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0" dirty="0"/>
              <a:t>head(data)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</a:t>
            </a:r>
            <a:r>
              <a:rPr lang="ko-KR" altLang="en-US" dirty="0"/>
              <a:t>기술통계량 보고서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2161887"/>
            <a:ext cx="79208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인구통계적 특성 결과 제시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&gt;------------------------------------------------ </a:t>
            </a:r>
          </a:p>
          <a:p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부모의 생활수준과 자녀의 대학진학 여부와 관련성이 있다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.'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분석하기 위해서 자녀를 둔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회사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225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명의 부모를 대상으로 거주지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성별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나이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학력수준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진학여부 등의 항목을 설문으로 조사하고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정제된 데이터를 토대로 빈도분석을 실시하였다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분석결과 전체 응답자 중에서 부모의 학력수준은 고졸이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명으로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39.41%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차지하여 가장 높은 빈도수를 나타냈고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자녀의 성별 비율은 남자가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146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명으로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58.87%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차지하고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여학생은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102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명으로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41.13%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차지하였다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자녀의 대학진학여부에서 합격은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139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명으로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59.15%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차지하고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실패는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명으로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40.85%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차지한 것으로 나타났다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---------------------------------------------------------------------------------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165957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논문에서 응답자의 </a:t>
            </a:r>
            <a:r>
              <a:rPr lang="ko-KR" altLang="en-US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인구통계적특성은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반드시 제시 하여야 한다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</a:t>
            </a:r>
            <a:r>
              <a:rPr lang="ko-KR" altLang="en-US" dirty="0"/>
              <a:t>기술통계량 보고서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1412776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표본의 인구통계적 특성 결과</a:t>
            </a:r>
            <a:endParaRPr lang="ko-KR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99592" y="1915120"/>
          <a:ext cx="700844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5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6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변수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빈도수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구성비율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(%)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거주지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특별시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광역시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시구군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89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111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38.03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14.53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47.44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남자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여자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146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102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58.87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41.13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장년층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중년층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노년층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172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61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68.53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7.17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24.30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학력수준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고졸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대졸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대학원졸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95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87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39.75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36.40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23.85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진학여부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실패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98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140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41.18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58.82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변수</a:t>
            </a:r>
            <a:r>
              <a:rPr lang="en-US" altLang="ko-KR" dirty="0"/>
              <a:t>(</a:t>
            </a:r>
            <a:r>
              <a:rPr lang="ko-KR" altLang="en-US" dirty="0"/>
              <a:t>변인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변수의 유형</a:t>
            </a:r>
            <a:endParaRPr lang="en-US" altLang="ko-KR" sz="2400" dirty="0"/>
          </a:p>
          <a:p>
            <a:pPr marL="85725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800" dirty="0"/>
              <a:t>독립변수</a:t>
            </a:r>
            <a:r>
              <a:rPr lang="en-US" altLang="ko-KR" sz="1800" dirty="0"/>
              <a:t>(Independent variable) : </a:t>
            </a:r>
            <a:r>
              <a:rPr lang="ko-KR" altLang="en-US" sz="1800" dirty="0"/>
              <a:t>종속변수에 영향을 주는 변수</a:t>
            </a:r>
            <a:r>
              <a:rPr lang="en-US" altLang="ko-KR" sz="1800" dirty="0"/>
              <a:t>(</a:t>
            </a:r>
            <a:r>
              <a:rPr lang="ko-KR" altLang="en-US" sz="1800" dirty="0"/>
              <a:t>설명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marL="85725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800" dirty="0"/>
              <a:t>종속변수</a:t>
            </a:r>
            <a:r>
              <a:rPr lang="en-US" altLang="ko-KR" sz="1800" dirty="0"/>
              <a:t>(dependent variable) : </a:t>
            </a:r>
            <a:r>
              <a:rPr lang="ko-KR" altLang="en-US" sz="1800" dirty="0"/>
              <a:t>독립변수의 영향을 받아 변화될 것으로 예측되는 변수</a:t>
            </a:r>
            <a:r>
              <a:rPr lang="en-US" altLang="ko-KR" sz="1800" dirty="0"/>
              <a:t>(</a:t>
            </a:r>
            <a:r>
              <a:rPr lang="ko-KR" altLang="en-US" sz="1800" dirty="0"/>
              <a:t>성과</a:t>
            </a:r>
            <a:r>
              <a:rPr lang="en-US" altLang="ko-KR" sz="1800" dirty="0"/>
              <a:t>, </a:t>
            </a:r>
            <a:r>
              <a:rPr lang="ko-KR" altLang="en-US" sz="1800" dirty="0"/>
              <a:t>반응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marL="85725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800" dirty="0"/>
              <a:t>매개변수 </a:t>
            </a:r>
            <a:r>
              <a:rPr lang="en-US" altLang="ko-KR" sz="1800" dirty="0"/>
              <a:t>: </a:t>
            </a:r>
            <a:r>
              <a:rPr lang="ko-KR" altLang="en-US" sz="1800" dirty="0"/>
              <a:t>두 변수를 중간에서 </a:t>
            </a:r>
            <a:r>
              <a:rPr lang="ko-KR" altLang="en-US" sz="1800" u="sng" dirty="0"/>
              <a:t>연결시켜주는</a:t>
            </a:r>
            <a:r>
              <a:rPr lang="ko-KR" altLang="en-US" sz="1800" dirty="0"/>
              <a:t> 변수</a:t>
            </a:r>
            <a:endParaRPr lang="en-US" altLang="ko-KR" sz="1800" dirty="0"/>
          </a:p>
          <a:p>
            <a:pPr marL="85725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800" dirty="0"/>
              <a:t>조절변수 </a:t>
            </a:r>
            <a:r>
              <a:rPr lang="en-US" altLang="ko-KR" sz="1800" dirty="0"/>
              <a:t>: </a:t>
            </a:r>
            <a:r>
              <a:rPr lang="ko-KR" altLang="en-US" sz="1800" dirty="0"/>
              <a:t>독립변수와 종속변수간 관계의 </a:t>
            </a:r>
            <a:r>
              <a:rPr lang="ko-KR" altLang="en-US" sz="1800" u="sng" dirty="0"/>
              <a:t>강도를 조절해주는 </a:t>
            </a:r>
            <a:r>
              <a:rPr lang="ko-KR" altLang="en-US" sz="1800" dirty="0"/>
              <a:t>변수</a:t>
            </a:r>
            <a:endParaRPr lang="en-US" altLang="ko-KR" sz="1800" dirty="0"/>
          </a:p>
          <a:p>
            <a:pPr marL="85725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800" dirty="0" err="1"/>
              <a:t>외생변수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독립변수와 종속변수의 관계를 </a:t>
            </a:r>
            <a:r>
              <a:rPr lang="ko-KR" altLang="en-US" sz="1800" u="sng" dirty="0"/>
              <a:t>잘못 이해</a:t>
            </a:r>
            <a:r>
              <a:rPr lang="ko-KR" altLang="en-US" sz="1800" dirty="0"/>
              <a:t> 하게 만드는 변수</a:t>
            </a:r>
            <a:endParaRPr lang="en-US" altLang="ko-KR" sz="1800" dirty="0"/>
          </a:p>
          <a:p>
            <a:pPr marL="857250" lvl="1" indent="-457200">
              <a:lnSpc>
                <a:spcPct val="150000"/>
              </a:lnSpc>
              <a:buNone/>
            </a:pPr>
            <a:endParaRPr lang="ko-KR" altLang="en-US" sz="2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척도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395536" y="1600201"/>
            <a:ext cx="8229600" cy="118072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척도</a:t>
            </a:r>
            <a:r>
              <a:rPr lang="en-US" altLang="ko-KR" sz="2000" dirty="0"/>
              <a:t>(Scale)</a:t>
            </a:r>
          </a:p>
          <a:p>
            <a:pPr lvl="1"/>
            <a:r>
              <a:rPr lang="ko-KR" altLang="en-US" sz="2000" dirty="0"/>
              <a:t>변수에 값을 부여하는 방법</a:t>
            </a:r>
            <a:endParaRPr lang="en-US" altLang="ko-KR" sz="2000" dirty="0"/>
          </a:p>
          <a:p>
            <a:pPr lvl="1"/>
            <a:r>
              <a:rPr lang="ko-KR" altLang="en-US" sz="2000" dirty="0"/>
              <a:t>변수 측정 단위</a:t>
            </a:r>
            <a:r>
              <a:rPr lang="en-US" altLang="ko-KR" sz="2000" dirty="0"/>
              <a:t>(</a:t>
            </a:r>
            <a:r>
              <a:rPr lang="ko-KR" altLang="en-US" sz="2000" dirty="0"/>
              <a:t>응답자가 선택할 수 있는 질문 항목</a:t>
            </a:r>
            <a:r>
              <a:rPr lang="en-US" altLang="ko-KR" sz="2000" dirty="0"/>
              <a:t>)</a:t>
            </a:r>
            <a:endParaRPr lang="ko-KR" altLang="en-US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4</a:t>
            </a:fld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83568" y="2924944"/>
          <a:ext cx="8064896" cy="28803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70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정성적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질적 척도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범주형 변수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정량적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양적 척도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연속형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변수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1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명목척도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이름이나 범주를 대표하는 의미 없는 숫자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①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남자 ② 여자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등간척도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속성에 대한 각 수준 간의 간격이 동일한 경우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가감산 연산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연소득이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어디에 해당되십니까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1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서열척도 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측정 대상 간의 높고 낮음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서열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순서에 대한 값 부여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좋아하는 순위를 표시하시오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비율척도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등간척도의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특성에 절대원점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(0)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 존재하고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비율계산이 가능한 경우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사칙연산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나이가 몇 세 입니까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척도</a:t>
            </a:r>
            <a:r>
              <a:rPr lang="en-US" altLang="ko-KR" sz="2800" dirty="0">
                <a:solidFill>
                  <a:srgbClr val="FFC000"/>
                </a:solidFill>
              </a:rPr>
              <a:t> 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명목척도</a:t>
            </a:r>
            <a:r>
              <a:rPr lang="en-US" altLang="ko-KR" sz="2400"/>
              <a:t>(Nominal scale)</a:t>
            </a:r>
          </a:p>
          <a:p>
            <a:pPr lvl="1">
              <a:lnSpc>
                <a:spcPct val="150000"/>
              </a:lnSpc>
            </a:pPr>
            <a:r>
              <a:rPr lang="ko-KR" altLang="en-US" sz="2000"/>
              <a:t>단순히 속성을 분류할 목적으로 명목상 숫자를 부여한 척도</a:t>
            </a:r>
            <a:endParaRPr lang="en-US" altLang="ko-KR" sz="2000"/>
          </a:p>
          <a:p>
            <a:pPr lvl="1">
              <a:lnSpc>
                <a:spcPct val="150000"/>
              </a:lnSpc>
            </a:pPr>
            <a:r>
              <a:rPr lang="ko-KR" altLang="en-US" sz="2000"/>
              <a:t>연산 불가능한 변수</a:t>
            </a:r>
            <a:r>
              <a:rPr lang="en-US" altLang="ko-KR" sz="2000"/>
              <a:t>(</a:t>
            </a:r>
            <a:r>
              <a:rPr lang="ko-KR" altLang="en-US" sz="2000"/>
              <a:t>연산은 가능하지만 </a:t>
            </a:r>
            <a:r>
              <a:rPr lang="ko-KR" altLang="en-US" sz="2000" u="sng"/>
              <a:t>의미가 없다</a:t>
            </a:r>
            <a:r>
              <a:rPr lang="en-US" altLang="ko-KR" sz="2000"/>
              <a:t>.)</a:t>
            </a:r>
            <a:endParaRPr lang="ko-KR" altLang="en-US" sz="2000"/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2000"/>
              <a:t>예</a:t>
            </a:r>
            <a:r>
              <a:rPr lang="en-US" altLang="ko-KR" sz="2000"/>
              <a:t>) </a:t>
            </a:r>
            <a:r>
              <a:rPr lang="ko-KR" altLang="en-US" sz="2000"/>
              <a:t>성별</a:t>
            </a:r>
            <a:r>
              <a:rPr lang="en-US" altLang="ko-KR" sz="2000"/>
              <a:t>(1=</a:t>
            </a:r>
            <a:r>
              <a:rPr lang="ko-KR" altLang="en-US" sz="2000"/>
              <a:t>남자</a:t>
            </a:r>
            <a:r>
              <a:rPr lang="en-US" altLang="ko-KR" sz="2000"/>
              <a:t>, 2=</a:t>
            </a:r>
            <a:r>
              <a:rPr lang="ko-KR" altLang="en-US" sz="2000"/>
              <a:t>여자</a:t>
            </a:r>
            <a:r>
              <a:rPr lang="en-US" altLang="ko-KR" sz="2000"/>
              <a:t>), </a:t>
            </a:r>
            <a:r>
              <a:rPr lang="ko-KR" altLang="en-US" sz="2000"/>
              <a:t>연령별</a:t>
            </a:r>
            <a:r>
              <a:rPr lang="en-US" altLang="ko-KR" sz="2000"/>
              <a:t>, </a:t>
            </a:r>
            <a:r>
              <a:rPr lang="ko-KR" altLang="en-US" sz="2000"/>
              <a:t>학력</a:t>
            </a:r>
            <a:r>
              <a:rPr lang="en-US" altLang="ko-KR" sz="2000"/>
              <a:t>, </a:t>
            </a:r>
            <a:r>
              <a:rPr lang="ko-KR" altLang="en-US" sz="2000"/>
              <a:t>종교</a:t>
            </a:r>
            <a:r>
              <a:rPr lang="en-US" altLang="ko-KR" sz="2000"/>
              <a:t>, </a:t>
            </a:r>
            <a:r>
              <a:rPr lang="ko-KR" altLang="en-US" sz="2000"/>
              <a:t>취미 등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5</a:t>
            </a:fld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03648" y="3933056"/>
          <a:ext cx="5832648" cy="1152128"/>
        </p:xfrm>
        <a:graphic>
          <a:graphicData uri="http://schemas.openxmlformats.org/drawingml/2006/table">
            <a:tbl>
              <a:tblPr/>
              <a:tblGrid>
                <a:gridCol w="5832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설문지 예문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본인의 최종학력을 표시하시오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① 초졸 ② 중졸 ③ 고졸 ④ 대졸 ⑤ 대학원졸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척도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서열척도</a:t>
            </a:r>
            <a:r>
              <a:rPr lang="en-US" altLang="ko-KR" sz="2400"/>
              <a:t>(Ordinal scale) </a:t>
            </a:r>
          </a:p>
          <a:p>
            <a:pPr lvl="1">
              <a:lnSpc>
                <a:spcPct val="150000"/>
              </a:lnSpc>
            </a:pPr>
            <a:r>
              <a:rPr lang="ko-KR" altLang="en-US" sz="2000"/>
              <a:t>측정대상 간의 크고 작음</a:t>
            </a:r>
            <a:r>
              <a:rPr lang="en-US" altLang="ko-KR" sz="2000"/>
              <a:t>, </a:t>
            </a:r>
            <a:r>
              <a:rPr lang="ko-KR" altLang="en-US" sz="2000"/>
              <a:t>양의 많고 적음</a:t>
            </a:r>
            <a:r>
              <a:rPr lang="en-US" altLang="ko-KR" sz="2000"/>
              <a:t>, </a:t>
            </a:r>
            <a:r>
              <a:rPr lang="ko-KR" altLang="en-US" sz="2000"/>
              <a:t>선호도의 높고 낮음 </a:t>
            </a:r>
            <a:endParaRPr lang="en-US" altLang="ko-KR" sz="2000"/>
          </a:p>
          <a:p>
            <a:pPr lvl="1">
              <a:lnSpc>
                <a:spcPct val="150000"/>
              </a:lnSpc>
            </a:pPr>
            <a:r>
              <a:rPr lang="ko-KR" altLang="en-US" sz="2000"/>
              <a:t>순서관계를 밝혀주는 척도</a:t>
            </a:r>
            <a:r>
              <a:rPr lang="en-US" altLang="ko-KR" sz="2000"/>
              <a:t>(</a:t>
            </a:r>
            <a:r>
              <a:rPr lang="ko-KR" altLang="en-US" sz="2000"/>
              <a:t>연산 불가능한 변수</a:t>
            </a:r>
            <a:r>
              <a:rPr lang="en-US" altLang="ko-KR" sz="2000"/>
              <a:t>)</a:t>
            </a:r>
            <a:endParaRPr lang="ko-KR" altLang="en-US" sz="20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043608" y="3573016"/>
          <a:ext cx="7128792" cy="1008112"/>
        </p:xfrm>
        <a:graphic>
          <a:graphicData uri="http://schemas.openxmlformats.org/drawingml/2006/table">
            <a:tbl>
              <a:tblPr/>
              <a:tblGrid>
                <a:gridCol w="7128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설문지 예문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가장 좋아하는 음료수의 순서대로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1,2,3,4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숫자를 표시하시오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커피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 )     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녹차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 )      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홍차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 )          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우유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 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척도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등간척도</a:t>
            </a:r>
            <a:r>
              <a:rPr lang="en-US" altLang="ko-KR" sz="2400" dirty="0"/>
              <a:t>(Interval scale)</a:t>
            </a:r>
          </a:p>
          <a:p>
            <a:pPr lvl="1"/>
            <a:r>
              <a:rPr lang="ko-KR" altLang="en-US" sz="2000" dirty="0"/>
              <a:t>측정대상의 속성에 대한 각 수준 간의 간격이 동일한 척도</a:t>
            </a:r>
            <a:endParaRPr lang="en-US" altLang="ko-KR" sz="2000" dirty="0"/>
          </a:p>
          <a:p>
            <a:pPr lvl="1"/>
            <a:r>
              <a:rPr lang="ko-KR" altLang="en-US" sz="2000" dirty="0"/>
              <a:t>덧셈과 </a:t>
            </a:r>
            <a:r>
              <a:rPr lang="ko-KR" altLang="en-US" sz="2000" dirty="0" err="1"/>
              <a:t>뺄심</a:t>
            </a:r>
            <a:r>
              <a:rPr lang="ko-KR" altLang="en-US" sz="2000" dirty="0"/>
              <a:t> 연산 가능 변수</a:t>
            </a:r>
            <a:r>
              <a:rPr lang="en-US" altLang="ko-KR" sz="2000" dirty="0"/>
              <a:t>(</a:t>
            </a:r>
            <a:r>
              <a:rPr lang="ko-KR" altLang="en-US" sz="2000" dirty="0"/>
              <a:t>배수 관계 없음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임의 영</a:t>
            </a:r>
            <a:r>
              <a:rPr lang="en-US" altLang="ko-KR" sz="2000" dirty="0"/>
              <a:t>(0)</a:t>
            </a:r>
            <a:r>
              <a:rPr lang="ko-KR" altLang="en-US" sz="2000" dirty="0"/>
              <a:t>을 가지고 있음</a:t>
            </a:r>
            <a:endParaRPr lang="en-US" altLang="ko-KR" sz="2000" dirty="0"/>
          </a:p>
          <a:p>
            <a:pPr lvl="1"/>
            <a:r>
              <a:rPr lang="ko-KR" altLang="en-US" sz="2000" dirty="0"/>
              <a:t>설문지 작성에서 </a:t>
            </a:r>
            <a:r>
              <a:rPr lang="ko-KR" altLang="en-US" sz="2000" u="sng" dirty="0"/>
              <a:t>가장 많이 이용</a:t>
            </a:r>
            <a:endParaRPr lang="en-US" altLang="ko-KR" sz="2000" u="sng" dirty="0"/>
          </a:p>
          <a:p>
            <a:pPr lvl="1"/>
            <a:r>
              <a:rPr lang="ko-KR" altLang="en-US" sz="2000" dirty="0"/>
              <a:t>시각</a:t>
            </a:r>
            <a:r>
              <a:rPr lang="en-US" altLang="ko-KR" sz="2000" dirty="0"/>
              <a:t>(</a:t>
            </a:r>
            <a:r>
              <a:rPr lang="ko-KR" altLang="en-US" sz="2000" dirty="0"/>
              <a:t>년도</a:t>
            </a:r>
            <a:r>
              <a:rPr lang="en-US" altLang="ko-KR" sz="2000" dirty="0"/>
              <a:t>, </a:t>
            </a:r>
            <a:r>
              <a:rPr lang="ko-KR" altLang="en-US" sz="2000" dirty="0"/>
              <a:t>시각</a:t>
            </a:r>
            <a:r>
              <a:rPr lang="en-US" altLang="ko-KR" sz="2000" dirty="0"/>
              <a:t>, </a:t>
            </a:r>
            <a:r>
              <a:rPr lang="ko-KR" altLang="en-US" sz="2000" dirty="0"/>
              <a:t>월</a:t>
            </a:r>
            <a:r>
              <a:rPr lang="en-US" altLang="ko-KR" sz="2000" dirty="0"/>
              <a:t>), </a:t>
            </a:r>
            <a:r>
              <a:rPr lang="ko-KR" altLang="en-US" sz="2000" dirty="0"/>
              <a:t>섭씨온도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화씨온도</a:t>
            </a:r>
            <a:r>
              <a:rPr lang="ko-KR" altLang="en-US" sz="2000" dirty="0"/>
              <a:t> </a:t>
            </a:r>
            <a:r>
              <a:rPr lang="en-US" altLang="ko-KR" sz="2000" dirty="0"/>
              <a:t>: -10</a:t>
            </a:r>
            <a:r>
              <a:rPr lang="ko-KR" altLang="en-US" sz="2000" dirty="0"/>
              <a:t>도</a:t>
            </a:r>
            <a:r>
              <a:rPr lang="en-US" altLang="ko-KR" sz="2000" dirty="0"/>
              <a:t> ~ +10</a:t>
            </a:r>
            <a:r>
              <a:rPr lang="ko-KR" altLang="en-US" sz="2000" dirty="0"/>
              <a:t>도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7</a:t>
            </a:fld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355792"/>
              </p:ext>
            </p:extLst>
          </p:nvPr>
        </p:nvGraphicFramePr>
        <p:xfrm>
          <a:off x="1043608" y="4293096"/>
          <a:ext cx="7416824" cy="1080120"/>
        </p:xfrm>
        <a:graphic>
          <a:graphicData uri="http://schemas.openxmlformats.org/drawingml/2006/table">
            <a:tbl>
              <a:tblPr/>
              <a:tblGrid>
                <a:gridCol w="7416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설문지 예문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연수 교재는 학생상담에 유용한 자료가 되었습니까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 (5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점 척도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54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①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전혀그렇지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않다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②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그렇지않다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③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보통이다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④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그렇다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⑤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매우그렇다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척도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비율척도</a:t>
            </a:r>
            <a:r>
              <a:rPr lang="en-US" altLang="ko-KR" sz="2400" dirty="0"/>
              <a:t>(Ratio scale)</a:t>
            </a:r>
          </a:p>
          <a:p>
            <a:pPr lvl="1"/>
            <a:r>
              <a:rPr lang="ko-KR" altLang="en-US" sz="2000" dirty="0"/>
              <a:t>척도의 수가 등간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절대원점</a:t>
            </a:r>
            <a:r>
              <a:rPr lang="en-US" altLang="ko-KR" sz="2000" dirty="0"/>
              <a:t>(0)</a:t>
            </a:r>
            <a:r>
              <a:rPr lang="ko-KR" altLang="en-US" sz="2000" dirty="0"/>
              <a:t>을 가지고 있는 척도</a:t>
            </a:r>
            <a:endParaRPr lang="en-US" altLang="ko-KR" sz="2000" dirty="0"/>
          </a:p>
          <a:p>
            <a:pPr lvl="1"/>
            <a:r>
              <a:rPr lang="ko-KR" altLang="en-US" sz="2000" dirty="0"/>
              <a:t>사칙연산 모두 가능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등간척도와</a:t>
            </a:r>
            <a:r>
              <a:rPr lang="ko-KR" altLang="en-US" sz="2000" dirty="0"/>
              <a:t> 함께 많이 사용되는 변수</a:t>
            </a:r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성적</a:t>
            </a:r>
            <a:r>
              <a:rPr lang="en-US" altLang="ko-KR" sz="2000" dirty="0"/>
              <a:t>, </a:t>
            </a:r>
            <a:r>
              <a:rPr lang="ko-KR" altLang="en-US" sz="2000" dirty="0"/>
              <a:t>키</a:t>
            </a:r>
            <a:r>
              <a:rPr lang="en-US" altLang="ko-KR" sz="2000" dirty="0"/>
              <a:t>, </a:t>
            </a:r>
            <a:r>
              <a:rPr lang="ko-KR" altLang="en-US" sz="2000" dirty="0"/>
              <a:t>무게</a:t>
            </a:r>
            <a:r>
              <a:rPr lang="en-US" altLang="ko-KR" sz="2000" dirty="0"/>
              <a:t>, </a:t>
            </a:r>
            <a:r>
              <a:rPr lang="ko-KR" altLang="en-US" sz="2000" dirty="0"/>
              <a:t>인구수</a:t>
            </a:r>
            <a:r>
              <a:rPr lang="en-US" altLang="ko-KR" sz="2000" dirty="0"/>
              <a:t>, </a:t>
            </a:r>
            <a:r>
              <a:rPr lang="ko-KR" altLang="en-US" sz="2000" dirty="0"/>
              <a:t>수량</a:t>
            </a:r>
            <a:r>
              <a:rPr lang="en-US" altLang="ko-KR" sz="2000" dirty="0"/>
              <a:t>, </a:t>
            </a:r>
            <a:r>
              <a:rPr lang="ko-KR" altLang="en-US" sz="2000" dirty="0"/>
              <a:t>길이</a:t>
            </a:r>
            <a:r>
              <a:rPr lang="en-US" altLang="ko-KR" sz="2000" dirty="0"/>
              <a:t>, </a:t>
            </a:r>
            <a:r>
              <a:rPr lang="ko-KR" altLang="en-US" sz="2000" dirty="0"/>
              <a:t>매출액 등</a:t>
            </a:r>
            <a:br>
              <a:rPr lang="en-US" altLang="ko-KR" sz="2000" dirty="0"/>
            </a:br>
            <a:r>
              <a:rPr lang="en-US" altLang="ko-KR" sz="2000" dirty="0"/>
              <a:t>(0</a:t>
            </a:r>
            <a:r>
              <a:rPr lang="ko-KR" altLang="en-US" sz="2000" dirty="0"/>
              <a:t>이하 </a:t>
            </a:r>
            <a:r>
              <a:rPr lang="ko-KR" altLang="en-US" sz="2000" dirty="0" err="1"/>
              <a:t>음수값이</a:t>
            </a:r>
            <a:r>
              <a:rPr lang="ko-KR" altLang="en-US" sz="2000" dirty="0"/>
              <a:t> 없는 변수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</a:p>
          <a:p>
            <a:pPr lvl="1"/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8</a:t>
            </a:fld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557797"/>
              </p:ext>
            </p:extLst>
          </p:nvPr>
        </p:nvGraphicFramePr>
        <p:xfrm>
          <a:off x="1259632" y="4293096"/>
          <a:ext cx="6336704" cy="1152128"/>
        </p:xfrm>
        <a:graphic>
          <a:graphicData uri="http://schemas.openxmlformats.org/drawingml/2006/table">
            <a:tbl>
              <a:tblPr/>
              <a:tblGrid>
                <a:gridCol w="633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설문지 예문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귀하의 몸무게는 얼마입니까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5400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              )kg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척도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673224" y="1412777"/>
            <a:ext cx="5050904" cy="36004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통계분석 방법과 변수척도 관계</a:t>
            </a:r>
            <a:endParaRPr lang="ko-KR" alt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9</a:t>
            </a:fld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57224" y="1844824"/>
          <a:ext cx="7672936" cy="4513136"/>
        </p:xfrm>
        <a:graphic>
          <a:graphicData uri="http://schemas.openxmlformats.org/drawingml/2006/table">
            <a:tbl>
              <a:tblPr/>
              <a:tblGrid>
                <a:gridCol w="1243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7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분석방법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적용분야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변수척도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빈도분석</a:t>
                      </a: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가장 기초적이고 간단한 분석방법</a:t>
                      </a: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척도</a:t>
                      </a:r>
                      <a:endParaRPr lang="ko-KR" altLang="en-US" sz="140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2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교차분석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카이제곱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변수 간의 교차표 작성</a:t>
                      </a: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명목척도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서열척도</a:t>
                      </a: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2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요인분석</a:t>
                      </a: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타당성 검정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설명력 부족한 변수 제거</a:t>
                      </a: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등간척도</a:t>
                      </a:r>
                      <a:r>
                        <a:rPr lang="en-US" altLang="ko-KR" sz="14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4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비율척도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신뢰도분석</a:t>
                      </a: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추출된 요인들의 동질적인 변수 구성</a:t>
                      </a: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등간척도</a:t>
                      </a:r>
                      <a:r>
                        <a:rPr lang="en-US" altLang="ko-KR" sz="1400" b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비율척도</a:t>
                      </a:r>
                      <a:endParaRPr lang="ko-KR" altLang="en-US" sz="140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1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상관관계분석</a:t>
                      </a: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측정변수들 간의 관계 정도를 제시</a:t>
                      </a: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피어슨 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등간척도</a:t>
                      </a:r>
                      <a:r>
                        <a:rPr lang="en-US" altLang="ko-KR" sz="1400" b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비율척도</a:t>
                      </a:r>
                      <a:endParaRPr lang="ko-KR" altLang="en-US" sz="140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스피어만 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서열척도</a:t>
                      </a: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회귀분석</a:t>
                      </a: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인과관계 분석</a:t>
                      </a: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독립변수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종속변수 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등간척도</a:t>
                      </a:r>
                      <a:r>
                        <a:rPr lang="en-US" altLang="ko-KR" sz="1400" b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비율척도</a:t>
                      </a:r>
                      <a:endParaRPr lang="ko-KR" altLang="en-US" sz="140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52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t-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검정</a:t>
                      </a: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집단 간 평균 차이 검정</a:t>
                      </a: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독립변수 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명목척도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종속변수 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등간척도 또는 비율척도</a:t>
                      </a:r>
                      <a:endParaRPr lang="ko-KR" altLang="en-US" sz="140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52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분산분석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ANOVA)</a:t>
                      </a: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집단 이상의 평균 검정</a:t>
                      </a: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독립변수 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명목척도 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종속변수 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4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등간척도</a:t>
                      </a:r>
                      <a:r>
                        <a:rPr lang="ko-KR" altLang="en-US" sz="14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또는 비율척도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2540" marR="32540" marT="8996" marB="8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7.0&quot;&gt;&lt;object type=&quot;1&quot; unique_id=&quot;10001&quot;&gt;&lt;object type=&quot;2&quot; unique_id=&quot;10478&quot;&gt;&lt;object type=&quot;3&quot; unique_id=&quot;10479&quot;&gt;&lt;property id=&quot;20148&quot; value=&quot;5&quot;/&gt;&lt;property id=&quot;20300&quot; value=&quot;Slide 1 - &amp;quot;비주얼 프레젠테이션 전략 &amp;amp; 실무&amp;quot;&quot;/&gt;&lt;property id=&quot;20307&quot; value=&quot;256&quot;/&gt;&lt;/object&gt;&lt;object type=&quot;3&quot; unique_id=&quot;10480&quot;&gt;&lt;property id=&quot;20148&quot; value=&quot;5&quot;/&gt;&lt;property id=&quot;20300&quot; value=&quot;Slide 2 - &amp;quot;목 차&amp;quot;&quot;/&gt;&lt;property id=&quot;20307&quot; value=&quot;257&quot;/&gt;&lt;/object&gt;&lt;object type=&quot;3&quot; unique_id=&quot;10483&quot;&gt;&lt;property id=&quot;20148&quot; value=&quot;5&quot;/&gt;&lt;property id=&quot;20300&quot; value=&quot;Slide 7 - &amp;quot;1. 프레젠테이션의 이해(P.9)&amp;quot;&quot;/&gt;&lt;property id=&quot;20307&quot; value=&quot;260&quot;/&gt;&lt;/object&gt;&lt;object type=&quot;3&quot; unique_id=&quot;10488&quot;&gt;&lt;property id=&quot;20148&quot; value=&quot;5&quot;/&gt;&lt;property id=&quot;20300&quot; value=&quot;Slide 85&quot;/&gt;&lt;property id=&quot;20307&quot; value=&quot;265&quot;/&gt;&lt;/object&gt;&lt;object type=&quot;3&quot; unique_id=&quot;10645&quot;&gt;&lt;property id=&quot;20148&quot; value=&quot;5&quot;/&gt;&lt;property id=&quot;20300&quot; value=&quot;Slide 4 - &amp;quot;‘잡스’ 식 프레젠테이션&amp;quot;&quot;/&gt;&lt;property id=&quot;20307&quot; value=&quot;267&quot;/&gt;&lt;/object&gt;&lt;object type=&quot;3&quot; unique_id=&quot;10646&quot;&gt;&lt;property id=&quot;20148&quot; value=&quot;5&quot;/&gt;&lt;property id=&quot;20300&quot; value=&quot;Slide 6&quot;/&gt;&lt;property id=&quot;20307&quot; value=&quot;266&quot;/&gt;&lt;/object&gt;&lt;object type=&quot;3&quot; unique_id=&quot;10699&quot;&gt;&lt;property id=&quot;20148&quot; value=&quot;5&quot;/&gt;&lt;property id=&quot;20300&quot; value=&quot;Slide 8 - &amp;quot;프레젠테이션의 이해&amp;quot;&quot;/&gt;&lt;property id=&quot;20307&quot; value=&quot;268&quot;/&gt;&lt;/object&gt;&lt;object type=&quot;3&quot; unique_id=&quot;10700&quot;&gt;&lt;property id=&quot;20148&quot; value=&quot;5&quot;/&gt;&lt;property id=&quot;20300&quot; value=&quot;Slide 9 - &amp;quot;2. 프레젠테이션의 과정(P.11)&amp;quot;&quot;/&gt;&lt;property id=&quot;20307&quot; value=&quot;269&quot;/&gt;&lt;/object&gt;&lt;object type=&quot;3&quot; unique_id=&quot;10853&quot;&gt;&lt;property id=&quot;20148&quot; value=&quot;5&quot;/&gt;&lt;property id=&quot;20300&quot; value=&quot;Slide 10 - &amp;quot;2. 프레젠테이션의 과정&amp;quot;&quot;/&gt;&lt;property id=&quot;20307&quot; value=&quot;270&quot;/&gt;&lt;/object&gt;&lt;object type=&quot;3&quot; unique_id=&quot;10854&quot;&gt;&lt;property id=&quot;20148&quot; value=&quot;5&quot;/&gt;&lt;property id=&quot;20300&quot; value=&quot;Slide 11 - &amp;quot;2. 프레젠테이션의 과정&amp;quot;&quot;/&gt;&lt;property id=&quot;20307&quot; value=&quot;271&quot;/&gt;&lt;/object&gt;&lt;object type=&quot;3&quot; unique_id=&quot;10855&quot;&gt;&lt;property id=&quot;20148&quot; value=&quot;5&quot;/&gt;&lt;property id=&quot;20300&quot; value=&quot;Slide 12 - &amp;quot;2. 프레젠테이션의 과정&amp;quot;&quot;/&gt;&lt;property id=&quot;20307&quot; value=&quot;272&quot;/&gt;&lt;/object&gt;&lt;object type=&quot;3&quot; unique_id=&quot;10856&quot;&gt;&lt;property id=&quot;20148&quot; value=&quot;5&quot;/&gt;&lt;property id=&quot;20300&quot; value=&quot;Slide 13 - &amp;quot;2. 프레젠테이션의 과정(P.12)&amp;quot;&quot;/&gt;&lt;property id=&quot;20307&quot; value=&quot;275&quot;/&gt;&lt;/object&gt;&lt;object type=&quot;3&quot; unique_id=&quot;10857&quot;&gt;&lt;property id=&quot;20148&quot; value=&quot;5&quot;/&gt;&lt;property id=&quot;20300&quot; value=&quot;Slide 14 - &amp;quot;2. 프레젠테이션의 과정(P.13)&amp;quot;&quot;/&gt;&lt;property id=&quot;20307&quot; value=&quot;276&quot;/&gt;&lt;/object&gt;&lt;object type=&quot;3&quot; unique_id=&quot;10859&quot;&gt;&lt;property id=&quot;20148&quot; value=&quot;5&quot;/&gt;&lt;property id=&quot;20300&quot; value=&quot;Slide 15 - &amp;quot;2. 프레젠테이션의 과정&amp;quot;&quot;/&gt;&lt;property id=&quot;20307&quot; value=&quot;274&quot;/&gt;&lt;/object&gt;&lt;object type=&quot;3&quot; unique_id=&quot;10962&quot;&gt;&lt;property id=&quot;20148&quot; value=&quot;5&quot;/&gt;&lt;property id=&quot;20300&quot; value=&quot;Slide 16 - &amp;quot;2. 프레젠테이션의 과정(P.14)&amp;quot;&quot;/&gt;&lt;property id=&quot;20307&quot; value=&quot;278&quot;/&gt;&lt;/object&gt;&lt;object type=&quot;3&quot; unique_id=&quot;10963&quot;&gt;&lt;property id=&quot;20148&quot; value=&quot;5&quot;/&gt;&lt;property id=&quot;20300&quot; value=&quot;Slide 17 - &amp;quot;2. 프레젠테이션의 과정&amp;quot;&quot;/&gt;&lt;property id=&quot;20307&quot; value=&quot;279&quot;/&gt;&lt;/object&gt;&lt;object type=&quot;3&quot; unique_id=&quot;10964&quot;&gt;&lt;property id=&quot;20148&quot; value=&quot;5&quot;/&gt;&lt;property id=&quot;20300&quot; value=&quot;Slide 18 - &amp;quot;3. 비주얼 프레젠테이션(P.15)&amp;quot;&quot;/&gt;&lt;property id=&quot;20307&quot; value=&quot;280&quot;/&gt;&lt;/object&gt;&lt;object type=&quot;3&quot; unique_id=&quot;10966&quot;&gt;&lt;property id=&quot;20148&quot; value=&quot;5&quot;/&gt;&lt;property id=&quot;20300&quot; value=&quot;Slide 19 - &amp;quot;3. 비주얼 프레젠테이션&amp;quot;&quot;/&gt;&lt;property id=&quot;20307&quot; value=&quot;281&quot;/&gt;&lt;/object&gt;&lt;object type=&quot;3&quot; unique_id=&quot;11108&quot;&gt;&lt;property id=&quot;20148&quot; value=&quot;5&quot;/&gt;&lt;property id=&quot;20300&quot; value=&quot;Slide 20 - &amp;quot;3. 비주얼 프레젠테이션(P.16)&amp;quot;&quot;/&gt;&lt;property id=&quot;20307&quot; value=&quot;282&quot;/&gt;&lt;/object&gt;&lt;object type=&quot;3&quot; unique_id=&quot;11424&quot;&gt;&lt;property id=&quot;20148&quot; value=&quot;5&quot;/&gt;&lt;property id=&quot;20300&quot; value=&quot;Slide 21&quot;/&gt;&lt;property id=&quot;20307&quot; value=&quot;283&quot;/&gt;&lt;/object&gt;&lt;object type=&quot;3&quot; unique_id=&quot;11425&quot;&gt;&lt;property id=&quot;20148&quot; value=&quot;5&quot;/&gt;&lt;property id=&quot;20300&quot; value=&quot;Slide 22 - &amp;quot;1. 표지 디자인(P.19)&amp;quot;&quot;/&gt;&lt;property id=&quot;20307&quot; value=&quot;284&quot;/&gt;&lt;/object&gt;&lt;object type=&quot;3&quot; unique_id=&quot;11426&quot;&gt;&lt;property id=&quot;20148&quot; value=&quot;5&quot;/&gt;&lt;property id=&quot;20300&quot; value=&quot;Slide 23 - &amp;quot;2. 메시지 강조&amp;quot;&quot;/&gt;&lt;property id=&quot;20307&quot; value=&quot;285&quot;/&gt;&lt;/object&gt;&lt;object type=&quot;3&quot; unique_id=&quot;11427&quot;&gt;&lt;property id=&quot;20148&quot; value=&quot;5&quot;/&gt;&lt;property id=&quot;20300&quot; value=&quot;Slide 24 - &amp;quot;3. 그림 표현&amp;quot;&quot;/&gt;&lt;property id=&quot;20307&quot; value=&quot;286&quot;/&gt;&lt;/object&gt;&lt;object type=&quot;3&quot; unique_id=&quot;11428&quot;&gt;&lt;property id=&quot;20148&quot; value=&quot;5&quot;/&gt;&lt;property id=&quot;20300&quot; value=&quot;Slide 25 - &amp;quot;4. 그래프 표현&amp;quot;&quot;/&gt;&lt;property id=&quot;20307&quot; value=&quot;287&quot;/&gt;&lt;/object&gt;&lt;object type=&quot;3&quot; unique_id=&quot;11429&quot;&gt;&lt;property id=&quot;20148&quot; value=&quot;5&quot;/&gt;&lt;property id=&quot;20300&quot; value=&quot;Slide 26 - &amp;quot;5. 도형 표현&amp;quot;&quot;/&gt;&lt;property id=&quot;20307&quot; value=&quot;288&quot;/&gt;&lt;/object&gt;&lt;object type=&quot;3&quot; unique_id=&quot;11430&quot;&gt;&lt;property id=&quot;20148&quot; value=&quot;5&quot;/&gt;&lt;property id=&quot;20300&quot; value=&quot;Slide 27 - &amp;quot;6. 시선 집중&amp;quot;&quot;/&gt;&lt;property id=&quot;20307&quot; value=&quot;289&quot;/&gt;&lt;/object&gt;&lt;object type=&quot;3&quot; unique_id=&quot;11431&quot;&gt;&lt;property id=&quot;20148&quot; value=&quot;5&quot;/&gt;&lt;property id=&quot;20300&quot; value=&quot;Slide 28 - &amp;quot;7. 마지막 표지&amp;quot;&quot;/&gt;&lt;property id=&quot;20307&quot; value=&quot;290&quot;/&gt;&lt;/object&gt;&lt;object type=&quot;3&quot; unique_id=&quot;11606&quot;&gt;&lt;property id=&quot;20148&quot; value=&quot;5&quot;/&gt;&lt;property id=&quot;20300&quot; value=&quot;Slide 29&quot;/&gt;&lt;property id=&quot;20307&quot; value=&quot;291&quot;/&gt;&lt;/object&gt;&lt;object type=&quot;3&quot; unique_id=&quot;13045&quot;&gt;&lt;property id=&quot;20148&quot; value=&quot;5&quot;/&gt;&lt;property id=&quot;20300&quot; value=&quot;Slide 76 - &amp;quot;3. 그림과 클립아트(P.94)&amp;quot;&quot;/&gt;&lt;property id=&quot;20307&quot; value=&quot;303&quot;/&gt;&lt;/object&gt;&lt;object type=&quot;3&quot; unique_id=&quot;14352&quot;&gt;&lt;property id=&quot;20148&quot; value=&quot;5&quot;/&gt;&lt;property id=&quot;20300&quot; value=&quot;Slide 79 - &amp;quot;5. 시각 자료만들기(P.102)&amp;quot;&quot;/&gt;&lt;property id=&quot;20307&quot; value=&quot;316&quot;/&gt;&lt;/object&gt;&lt;object type=&quot;3&quot; unique_id=&quot;14958&quot;&gt;&lt;property id=&quot;20148&quot; value=&quot;5&quot;/&gt;&lt;property id=&quot;20300&quot; value=&quot;Slide 80 - &amp;quot;5. 시각 자료만들기&amp;quot;&quot;/&gt;&lt;property id=&quot;20307&quot; value=&quot;317&quot;/&gt;&lt;/object&gt;&lt;object type=&quot;3&quot; unique_id=&quot;14961&quot;&gt;&lt;property id=&quot;20148&quot; value=&quot;5&quot;/&gt;&lt;property id=&quot;20300&quot; value=&quot;Slide 81 - &amp;quot;5. 시각 자료만들기(P.103)&amp;quot;&quot;/&gt;&lt;property id=&quot;20307&quot; value=&quot;320&quot;/&gt;&lt;/object&gt;&lt;object type=&quot;3&quot; unique_id=&quot;14962&quot;&gt;&lt;property id=&quot;20148&quot; value=&quot;5&quot;/&gt;&lt;property id=&quot;20300&quot; value=&quot;Slide 82 - &amp;quot;5. 시각 자료만들기&amp;quot;&quot;/&gt;&lt;property id=&quot;20307&quot; value=&quot;321&quot;/&gt;&lt;/object&gt;&lt;object type=&quot;3&quot; unique_id=&quot;14963&quot;&gt;&lt;property id=&quot;20148&quot; value=&quot;5&quot;/&gt;&lt;property id=&quot;20300&quot; value=&quot;Slide 83 - &amp;quot;5. 시각 자료만들기&amp;quot;&quot;/&gt;&lt;property id=&quot;20307&quot; value=&quot;322&quot;/&gt;&lt;/object&gt;&lt;object type=&quot;3&quot; unique_id=&quot;15026&quot;&gt;&lt;property id=&quot;20148&quot; value=&quot;5&quot;/&gt;&lt;property id=&quot;20300&quot; value=&quot;Slide 5 - &amp;quot;‘잡스’ 식 프레젠테이션&amp;quot;&quot;/&gt;&lt;property id=&quot;20307&quot; value=&quot;323&quot;/&gt;&lt;/object&gt;&lt;object type=&quot;3&quot; unique_id=&quot;28148&quot;&gt;&lt;property id=&quot;20148&quot; value=&quot;5&quot;/&gt;&lt;property id=&quot;20300&quot; value=&quot;Slide 3 - &amp;quot;프로그램&amp;quot;&quot;/&gt;&lt;property id=&quot;20307&quot; value=&quot;381&quot;/&gt;&lt;/object&gt;&lt;object type=&quot;3&quot; unique_id=&quot;28150&quot;&gt;&lt;property id=&quot;20148&quot; value=&quot;5&quot;/&gt;&lt;property id=&quot;20300&quot; value=&quot;Slide 30 - &amp;quot;1. 화면구성(P.27)&amp;quot;&quot;/&gt;&lt;property id=&quot;20307&quot; value=&quot;340&quot;/&gt;&lt;/object&gt;&lt;object type=&quot;3&quot; unique_id=&quot;28151&quot;&gt;&lt;property id=&quot;20148&quot; value=&quot;5&quot;/&gt;&lt;property id=&quot;20300&quot; value=&quot;Slide 31 - &amp;quot;2) 리본 메뉴(P.28)&amp;quot;&quot;/&gt;&lt;property id=&quot;20307&quot; value=&quot;341&quot;/&gt;&lt;/object&gt;&lt;object type=&quot;3&quot; unique_id=&quot;28152&quot;&gt;&lt;property id=&quot;20148&quot; value=&quot;5&quot;/&gt;&lt;property id=&quot;20300&quot; value=&quot;Slide 32 - &amp;quot;2) 리본 메뉴&amp;quot;&quot;/&gt;&lt;property id=&quot;20307&quot; value=&quot;342&quot;/&gt;&lt;/object&gt;&lt;object type=&quot;3&quot; unique_id=&quot;28153&quot;&gt;&lt;property id=&quot;20148&quot; value=&quot;5&quot;/&gt;&lt;property id=&quot;20300&quot; value=&quot;Slide 33 - &amp;quot;2) 리본 메뉴&amp;quot;&quot;/&gt;&lt;property id=&quot;20307&quot; value=&quot;343&quot;/&gt;&lt;/object&gt;&lt;object type=&quot;3&quot; unique_id=&quot;28154&quot;&gt;&lt;property id=&quot;20148&quot; value=&quot;5&quot;/&gt;&lt;property id=&quot;20300&quot; value=&quot;Slide 34 - &amp;quot;2) 리본 메뉴&amp;quot;&quot;/&gt;&lt;property id=&quot;20307&quot; value=&quot;344&quot;/&gt;&lt;/object&gt;&lt;object type=&quot;3&quot; unique_id=&quot;28155&quot;&gt;&lt;property id=&quot;20148&quot; value=&quot;5&quot;/&gt;&lt;property id=&quot;20300&quot; value=&quot;Slide 35 - &amp;quot;2) 리본 메뉴&amp;quot;&quot;/&gt;&lt;property id=&quot;20307&quot; value=&quot;345&quot;/&gt;&lt;/object&gt;&lt;object type=&quot;3&quot; unique_id=&quot;28156&quot;&gt;&lt;property id=&quot;20148&quot; value=&quot;5&quot;/&gt;&lt;property id=&quot;20300&quot; value=&quot;Slide 36 - &amp;quot;2) 리본 메뉴&amp;quot;&quot;/&gt;&lt;property id=&quot;20307&quot; value=&quot;346&quot;/&gt;&lt;/object&gt;&lt;object type=&quot;3&quot; unique_id=&quot;28157&quot;&gt;&lt;property id=&quot;20148&quot; value=&quot;5&quot;/&gt;&lt;property id=&quot;20300&quot; value=&quot;Slide 37 - &amp;quot;2) 리본 메뉴&amp;quot;&quot;/&gt;&lt;property id=&quot;20307&quot; value=&quot;347&quot;/&gt;&lt;/object&gt;&lt;object type=&quot;3&quot; unique_id=&quot;28158&quot;&gt;&lt;property id=&quot;20148&quot; value=&quot;5&quot;/&gt;&lt;property id=&quot;20300&quot; value=&quot;Slide 38 - &amp;quot;2) 리본 메뉴&amp;quot;&quot;/&gt;&lt;property id=&quot;20307&quot; value=&quot;348&quot;/&gt;&lt;/object&gt;&lt;object type=&quot;3&quot; unique_id=&quot;28160&quot;&gt;&lt;property id=&quot;20148&quot; value=&quot;5&quot;/&gt;&lt;property id=&quot;20300&quot; value=&quot;Slide 39 - &amp;quot;2. 추가기능(P.32)&amp;quot;&quot;/&gt;&lt;property id=&quot;20307&quot; value=&quot;350&quot;/&gt;&lt;/object&gt;&lt;object type=&quot;3&quot; unique_id=&quot;28161&quot;&gt;&lt;property id=&quot;20148&quot; value=&quot;5&quot;/&gt;&lt;property id=&quot;20300&quot; value=&quot;Slide 40 - &amp;quot;2. 추가기능&amp;quot;&quot;/&gt;&lt;property id=&quot;20307&quot; value=&quot;351&quot;/&gt;&lt;/object&gt;&lt;object type=&quot;3&quot; unique_id=&quot;28162&quot;&gt;&lt;property id=&quot;20148&quot; value=&quot;5&quot;/&gt;&lt;property id=&quot;20300&quot; value=&quot;Slide 41 - &amp;quot;2. 추가기능&amp;quot;&quot;/&gt;&lt;property id=&quot;20307&quot; value=&quot;352&quot;/&gt;&lt;/object&gt;&lt;object type=&quot;3&quot; unique_id=&quot;28164&quot;&gt;&lt;property id=&quot;20148&quot; value=&quot;5&quot;/&gt;&lt;property id=&quot;20300&quot; value=&quot;Slide 42 - &amp;quot;2. 추가기능&amp;quot;&quot;/&gt;&lt;property id=&quot;20307&quot; value=&quot;354&quot;/&gt;&lt;/object&gt;&lt;object type=&quot;3&quot; unique_id=&quot;28165&quot;&gt;&lt;property id=&quot;20148&quot; value=&quot;5&quot;/&gt;&lt;property id=&quot;20300&quot; value=&quot;Slide 43 - &amp;quot;2. 추가기능&amp;quot;&quot;/&gt;&lt;property id=&quot;20307&quot; value=&quot;355&quot;/&gt;&lt;/object&gt;&lt;object type=&quot;3&quot; unique_id=&quot;28166&quot;&gt;&lt;property id=&quot;20148&quot; value=&quot;5&quot;/&gt;&lt;property id=&quot;20300&quot; value=&quot;Slide 44 - &amp;quot;유튜브 동영상 링크&amp;quot;&quot;/&gt;&lt;property id=&quot;20307&quot; value=&quot;356&quot;/&gt;&lt;/object&gt;&lt;object type=&quot;3&quot; unique_id=&quot;28167&quot;&gt;&lt;property id=&quot;20148&quot; value=&quot;5&quot;/&gt;&lt;property id=&quot;20300&quot; value=&quot;Slide 45 - &amp;quot;프레지 결과물 링크&amp;quot;&quot;/&gt;&lt;property id=&quot;20307&quot; value=&quot;357&quot;/&gt;&lt;/object&gt;&lt;object type=&quot;3&quot; unique_id=&quot;28168&quot;&gt;&lt;property id=&quot;20148&quot; value=&quot;5&quot;/&gt;&lt;property id=&quot;20300&quot; value=&quot;Slide 46 - &amp;quot;2. 추가기능&amp;quot;&quot;/&gt;&lt;property id=&quot;20307&quot; value=&quot;358&quot;/&gt;&lt;/object&gt;&lt;object type=&quot;3&quot; unique_id=&quot;28169&quot;&gt;&lt;property id=&quot;20148&quot; value=&quot;5&quot;/&gt;&lt;property id=&quot;20300&quot; value=&quot;Slide 47 - &amp;quot;비디오 꾸미기&amp;quot;&quot;/&gt;&lt;property id=&quot;20307&quot; value=&quot;359&quot;/&gt;&lt;/object&gt;&lt;object type=&quot;3&quot; unique_id=&quot;28172&quot;&gt;&lt;property id=&quot;20148&quot; value=&quot;5&quot;/&gt;&lt;property id=&quot;20300&quot; value=&quot;Slide 48 - &amp;quot;3. 실행 및 실습파일(P.35)&amp;quot;&quot;/&gt;&lt;property id=&quot;20307&quot; value=&quot;362&quot;/&gt;&lt;/object&gt;&lt;object type=&quot;3&quot; unique_id=&quot;28173&quot;&gt;&lt;property id=&quot;20148&quot; value=&quot;5&quot;/&gt;&lt;property id=&quot;20300&quot; value=&quot;Slide 49 - &amp;quot;3. 실행 및 실습파일&amp;quot;&quot;/&gt;&lt;property id=&quot;20307&quot; value=&quot;363&quot;/&gt;&lt;/object&gt;&lt;object type=&quot;3&quot; unique_id=&quot;28177&quot;&gt;&lt;property id=&quot;20148&quot; value=&quot;5&quot;/&gt;&lt;property id=&quot;20300&quot; value=&quot;Slide 50&quot;/&gt;&lt;property id=&quot;20307&quot; value=&quot;367&quot;/&gt;&lt;/object&gt;&lt;object type=&quot;3&quot; unique_id=&quot;28178&quot;&gt;&lt;property id=&quot;20148&quot; value=&quot;5&quot;/&gt;&lt;property id=&quot;20300&quot; value=&quot;Slide 67 - &amp;quot;2. 도형과 스마트아트(P.69)&amp;quot;&quot;/&gt;&lt;property id=&quot;20307&quot; value=&quot;368&quot;/&gt;&lt;/object&gt;&lt;object type=&quot;3&quot; unique_id=&quot;28179&quot;&gt;&lt;property id=&quot;20148&quot; value=&quot;5&quot;/&gt;&lt;property id=&quot;20300&quot; value=&quot;Slide 68 - &amp;quot;2. 도형과 스마트아트&amp;quot;&quot;/&gt;&lt;property id=&quot;20307&quot; value=&quot;369&quot;/&gt;&lt;/object&gt;&lt;object type=&quot;3&quot; unique_id=&quot;28180&quot;&gt;&lt;property id=&quot;20148&quot; value=&quot;5&quot;/&gt;&lt;property id=&quot;20300&quot; value=&quot;Slide 69 - &amp;quot;2. 도형과 스마트아트(P.77)&amp;quot;&quot;/&gt;&lt;property id=&quot;20307&quot; value=&quot;370&quot;/&gt;&lt;/object&gt;&lt;object type=&quot;3&quot; unique_id=&quot;28181&quot;&gt;&lt;property id=&quot;20148&quot; value=&quot;5&quot;/&gt;&lt;property id=&quot;20300&quot; value=&quot;Slide 71 - &amp;quot;2. 도형과 스마트아트&amp;quot;&quot;/&gt;&lt;property id=&quot;20307&quot; value=&quot;371&quot;/&gt;&lt;/object&gt;&lt;object type=&quot;3&quot; unique_id=&quot;28188&quot;&gt;&lt;property id=&quot;20148&quot; value=&quot;5&quot;/&gt;&lt;property id=&quot;20300&quot; value=&quot;Slide 77 - &amp;quot;4. 그래프 활용하기(P.100)&amp;quot;&quot;/&gt;&lt;property id=&quot;20307&quot; value=&quot;378&quot;/&gt;&lt;/object&gt;&lt;object type=&quot;3&quot; unique_id=&quot;28189&quot;&gt;&lt;property id=&quot;20148&quot; value=&quot;5&quot;/&gt;&lt;property id=&quot;20300&quot; value=&quot;Slide 78 - &amp;quot;4. 그래프 활용하기&amp;quot;&quot;/&gt;&lt;property id=&quot;20307&quot; value=&quot;379&quot;/&gt;&lt;/object&gt;&lt;object type=&quot;3&quot; unique_id=&quot;31422&quot;&gt;&lt;property id=&quot;20148&quot; value=&quot;5&quot;/&gt;&lt;property id=&quot;20300&quot; value=&quot;Slide 51 - &amp;quot;1) 제목과 차례 슬라이드(P.61)&amp;quot;&quot;/&gt;&lt;property id=&quot;20307&quot; value=&quot;382&quot;/&gt;&lt;/object&gt;&lt;object type=&quot;3&quot; unique_id=&quot;31423&quot;&gt;&lt;property id=&quot;20148&quot; value=&quot;5&quot;/&gt;&lt;property id=&quot;20300&quot; value=&quot;Slide 52 - &amp;quot;1) 제목과 차례 슬라이드&amp;quot;&quot;/&gt;&lt;property id=&quot;20307&quot; value=&quot;383&quot;/&gt;&lt;/object&gt;&lt;object type=&quot;3&quot; unique_id=&quot;31424&quot;&gt;&lt;property id=&quot;20148&quot; value=&quot;5&quot;/&gt;&lt;property id=&quot;20300&quot; value=&quot;Slide 53 - &amp;quot;2) 간지 삽입하기&amp;quot;&quot;/&gt;&lt;property id=&quot;20307&quot; value=&quot;384&quot;/&gt;&lt;/object&gt;&lt;object type=&quot;3&quot; unique_id=&quot;31425&quot;&gt;&lt;property id=&quot;20148&quot; value=&quot;5&quot;/&gt;&lt;property id=&quot;20300&quot; value=&quot;Slide 54 - &amp;quot;3) 슬라이드 통일성 유지하기&amp;quot;&quot;/&gt;&lt;property id=&quot;20307&quot; value=&quot;385&quot;/&gt;&lt;/object&gt;&lt;object type=&quot;3&quot; unique_id=&quot;31426&quot;&gt;&lt;property id=&quot;20148&quot; value=&quot;5&quot;/&gt;&lt;property id=&quot;20300&quot; value=&quot;Slide 56 - &amp;quot;5) 전체와 부분&amp;quot;&quot;/&gt;&lt;property id=&quot;20307&quot; value=&quot;386&quot;/&gt;&lt;/object&gt;&lt;object type=&quot;3&quot; unique_id=&quot;31427&quot;&gt;&lt;property id=&quot;20148&quot; value=&quot;5&quot;/&gt;&lt;property id=&quot;20300&quot; value=&quot;Slide 57 - &amp;quot;6) 텍스트 표현하기(P.65)&amp;quot;&quot;/&gt;&lt;property id=&quot;20307&quot; value=&quot;387&quot;/&gt;&lt;/object&gt;&lt;object type=&quot;3&quot; unique_id=&quot;31428&quot;&gt;&lt;property id=&quot;20148&quot; value=&quot;5&quot;/&gt;&lt;property id=&quot;20300&quot; value=&quot;Slide 58 - &amp;quot;6) 텍스트 표현하기&amp;quot;&quot;/&gt;&lt;property id=&quot;20307&quot; value=&quot;388&quot;/&gt;&lt;/object&gt;&lt;object type=&quot;3&quot; unique_id=&quot;31429&quot;&gt;&lt;property id=&quot;20148&quot; value=&quot;5&quot;/&gt;&lt;property id=&quot;20300&quot; value=&quot;Slide 59 - &amp;quot;6) 텍스트 표현하기&amp;quot;&quot;/&gt;&lt;property id=&quot;20307&quot; value=&quot;389&quot;/&gt;&lt;/object&gt;&lt;object type=&quot;3&quot; unique_id=&quot;31430&quot;&gt;&lt;property id=&quot;20148&quot; value=&quot;5&quot;/&gt;&lt;property id=&quot;20300&quot; value=&quot;Slide 60 - &amp;quot;6) 텍스트 표현하기&amp;quot;&quot;/&gt;&lt;property id=&quot;20307&quot; value=&quot;390&quot;/&gt;&lt;/object&gt;&lt;object type=&quot;3&quot; unique_id=&quot;31431&quot;&gt;&lt;property id=&quot;20148&quot; value=&quot;5&quot;/&gt;&lt;property id=&quot;20300&quot; value=&quot;Slide 61 - &amp;quot;6) 텍스트 표현하기&amp;quot;&quot;/&gt;&lt;property id=&quot;20307&quot; value=&quot;391&quot;/&gt;&lt;/object&gt;&lt;object type=&quot;3&quot; unique_id=&quot;31432&quot;&gt;&lt;property id=&quot;20148&quot; value=&quot;5&quot;/&gt;&lt;property id=&quot;20300&quot; value=&quot;Slide 62 - &amp;quot;6) 텍스트 표현하기&amp;quot;&quot;/&gt;&lt;property id=&quot;20307&quot; value=&quot;392&quot;/&gt;&lt;/object&gt;&lt;object type=&quot;3&quot; unique_id=&quot;31433&quot;&gt;&lt;property id=&quot;20148&quot; value=&quot;5&quot;/&gt;&lt;property id=&quot;20300&quot; value=&quot;Slide 63 - &amp;quot;6) 텍스트 표현하기&amp;quot;&quot;/&gt;&lt;property id=&quot;20307&quot; value=&quot;393&quot;/&gt;&lt;/object&gt;&lt;object type=&quot;3&quot; unique_id=&quot;31769&quot;&gt;&lt;property id=&quot;20148&quot; value=&quot;5&quot;/&gt;&lt;property id=&quot;20300&quot; value=&quot;Slide 55 - &amp;quot;4) 제목과 글머리기호&amp;quot;&quot;/&gt;&lt;property id=&quot;20307&quot; value=&quot;394&quot;/&gt;&lt;/object&gt;&lt;object type=&quot;3&quot; unique_id=&quot;32840&quot;&gt;&lt;property id=&quot;20148&quot; value=&quot;5&quot;/&gt;&lt;property id=&quot;20300&quot; value=&quot;Slide 64 - &amp;quot;7) 색상 활용하기(P.67)&amp;quot;&quot;/&gt;&lt;property id=&quot;20307&quot; value=&quot;395&quot;/&gt;&lt;/object&gt;&lt;object type=&quot;3&quot; unique_id=&quot;32841&quot;&gt;&lt;property id=&quot;20148&quot; value=&quot;5&quot;/&gt;&lt;property id=&quot;20300&quot; value=&quot;Slide 65 - &amp;quot;7) 색상 활용하기&amp;quot;&quot;/&gt;&lt;property id=&quot;20307&quot; value=&quot;396&quot;/&gt;&lt;/object&gt;&lt;object type=&quot;3&quot; unique_id=&quot;32842&quot;&gt;&lt;property id=&quot;20148&quot; value=&quot;5&quot;/&gt;&lt;property id=&quot;20300&quot; value=&quot;Slide 66 - &amp;quot;7) 색상 활용하기&amp;quot;&quot;/&gt;&lt;property id=&quot;20307&quot; value=&quot;397&quot;/&gt;&lt;/object&gt;&lt;object type=&quot;3&quot; unique_id=&quot;32844&quot;&gt;&lt;property id=&quot;20148&quot; value=&quot;5&quot;/&gt;&lt;property id=&quot;20300&quot; value=&quot;Slide 75 - &amp;quot;2. 도형과 스마트아트&amp;quot;&quot;/&gt;&lt;property id=&quot;20307&quot; value=&quot;399&quot;/&gt;&lt;/object&gt;&lt;object type=&quot;3&quot; unique_id=&quot;33965&quot;&gt;&lt;property id=&quot;20148&quot; value=&quot;5&quot;/&gt;&lt;property id=&quot;20300&quot; value=&quot;Slide 70 - &amp;quot;2. 도형과 스마트아트&amp;quot;&quot;/&gt;&lt;property id=&quot;20307&quot; value=&quot;403&quot;/&gt;&lt;/object&gt;&lt;object type=&quot;3&quot; unique_id=&quot;33966&quot;&gt;&lt;property id=&quot;20148&quot; value=&quot;5&quot;/&gt;&lt;property id=&quot;20300&quot; value=&quot;Slide 72 - &amp;quot;2. 도형과 스마트아트&amp;quot;&quot;/&gt;&lt;property id=&quot;20307&quot; value=&quot;400&quot;/&gt;&lt;/object&gt;&lt;object type=&quot;3&quot; unique_id=&quot;33967&quot;&gt;&lt;property id=&quot;20148&quot; value=&quot;5&quot;/&gt;&lt;property id=&quot;20300&quot; value=&quot;Slide 73 - &amp;quot;2. 도형과 스마트아트&amp;quot;&quot;/&gt;&lt;property id=&quot;20307&quot; value=&quot;401&quot;/&gt;&lt;/object&gt;&lt;object type=&quot;3&quot; unique_id=&quot;33968&quot;&gt;&lt;property id=&quot;20148&quot; value=&quot;5&quot;/&gt;&lt;property id=&quot;20300&quot; value=&quot;Slide 74 - &amp;quot;2. 도형과 스마트아트(P.77)&amp;quot;&quot;/&gt;&lt;property id=&quot;20307&quot; value=&quot;402&quot;/&gt;&lt;/object&gt;&lt;object type=&quot;3&quot; unique_id=&quot;34429&quot;&gt;&lt;property id=&quot;20148&quot; value=&quot;5&quot;/&gt;&lt;property id=&quot;20300&quot; value=&quot;Slide 84&quot;/&gt;&lt;property id=&quot;20307&quot; value=&quot;404&quot;/&gt;&lt;/object&gt;&lt;/object&gt;&lt;object type=&quot;8&quot; unique_id=&quot;1050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디자인 사용자 지정">
  <a:themeElements>
    <a:clrScheme name="8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 디자인 서식 파일</Template>
  <TotalTime>13855</TotalTime>
  <Words>2455</Words>
  <Application>Microsoft Office PowerPoint</Application>
  <PresentationFormat>화면 슬라이드 쇼(4:3)</PresentationFormat>
  <Paragraphs>423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HY견고딕</vt:lpstr>
      <vt:lpstr>굴림</vt:lpstr>
      <vt:lpstr>궁서체</vt:lpstr>
      <vt:lpstr>맑은 고딕</vt:lpstr>
      <vt:lpstr>바탕</vt:lpstr>
      <vt:lpstr>Arial</vt:lpstr>
      <vt:lpstr>Wingdings</vt:lpstr>
      <vt:lpstr>예제 프레젠테이션 슬라이드(7)</vt:lpstr>
      <vt:lpstr>1_기본 디자인</vt:lpstr>
      <vt:lpstr>8_디자인 사용자 지정</vt:lpstr>
      <vt:lpstr>1_예제 프레젠테이션 슬라이드(7)</vt:lpstr>
      <vt:lpstr>2_예제 프레젠테이션 슬라이드(7)</vt:lpstr>
      <vt:lpstr>11. 기술통계 분석</vt:lpstr>
      <vt:lpstr>1) 변수(변인)</vt:lpstr>
      <vt:lpstr>1) 변수(변인)</vt:lpstr>
      <vt:lpstr>2) 척도</vt:lpstr>
      <vt:lpstr>2) 척도 </vt:lpstr>
      <vt:lpstr>2) 척도</vt:lpstr>
      <vt:lpstr>2) 척도</vt:lpstr>
      <vt:lpstr>2) 척도</vt:lpstr>
      <vt:lpstr>2) 척도</vt:lpstr>
      <vt:lpstr>3) 척도별 기술통계</vt:lpstr>
      <vt:lpstr>3) 척도별 기술통계</vt:lpstr>
      <vt:lpstr>3) 척도별 기술통계</vt:lpstr>
      <vt:lpstr>3) 척도별 기술통계</vt:lpstr>
      <vt:lpstr>3) 척도별 기술통계</vt:lpstr>
      <vt:lpstr>3) 척도별 기술통계</vt:lpstr>
      <vt:lpstr>3) 척도별 기술통계</vt:lpstr>
      <vt:lpstr>3) 척도별 기술통계</vt:lpstr>
      <vt:lpstr>3) 척도별 기술통계</vt:lpstr>
      <vt:lpstr>3) 척도별 기술통계</vt:lpstr>
      <vt:lpstr>3) 척도별 기술통계</vt:lpstr>
      <vt:lpstr>3) 척도별 기술통계</vt:lpstr>
      <vt:lpstr>3) 척도별 기술통계</vt:lpstr>
      <vt:lpstr>3) 척도별 기술통계</vt:lpstr>
      <vt:lpstr>3) 척도별 기술통계</vt:lpstr>
      <vt:lpstr>3) 척도별 기술통계</vt:lpstr>
      <vt:lpstr>4) 기술통계량 보고서</vt:lpstr>
      <vt:lpstr>4) 기술통계량 보고서</vt:lpstr>
    </vt:vector>
  </TitlesOfParts>
  <Company>ctl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kimjs</dc:creator>
  <cp:lastModifiedBy>stu04</cp:lastModifiedBy>
  <cp:revision>743</cp:revision>
  <cp:lastPrinted>2012-04-23T01:56:26Z</cp:lastPrinted>
  <dcterms:created xsi:type="dcterms:W3CDTF">2011-03-07T07:43:24Z</dcterms:created>
  <dcterms:modified xsi:type="dcterms:W3CDTF">2020-09-23T08:35:37Z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TC100823921042</vt:lpwstr>
  </property>
</Properties>
</file>