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44" r:id="rId2"/>
    <p:sldMasterId id="2147483756" r:id="rId3"/>
    <p:sldMasterId id="2147483804" r:id="rId4"/>
  </p:sldMasterIdLst>
  <p:notesMasterIdLst>
    <p:notesMasterId r:id="rId28"/>
  </p:notesMasterIdLst>
  <p:handoutMasterIdLst>
    <p:handoutMasterId r:id="rId29"/>
  </p:handoutMasterIdLst>
  <p:sldIdLst>
    <p:sldId id="639" r:id="rId5"/>
    <p:sldId id="494" r:id="rId6"/>
    <p:sldId id="659" r:id="rId7"/>
    <p:sldId id="660" r:id="rId8"/>
    <p:sldId id="661" r:id="rId9"/>
    <p:sldId id="662" r:id="rId10"/>
    <p:sldId id="487" r:id="rId11"/>
    <p:sldId id="488" r:id="rId12"/>
    <p:sldId id="790" r:id="rId13"/>
    <p:sldId id="777" r:id="rId14"/>
    <p:sldId id="489" r:id="rId15"/>
    <p:sldId id="774" r:id="rId16"/>
    <p:sldId id="778" r:id="rId17"/>
    <p:sldId id="779" r:id="rId18"/>
    <p:sldId id="493" r:id="rId19"/>
    <p:sldId id="663" r:id="rId20"/>
    <p:sldId id="496" r:id="rId21"/>
    <p:sldId id="495" r:id="rId22"/>
    <p:sldId id="785" r:id="rId23"/>
    <p:sldId id="786" r:id="rId24"/>
    <p:sldId id="787" r:id="rId25"/>
    <p:sldId id="788" r:id="rId26"/>
    <p:sldId id="789" r:id="rId27"/>
  </p:sldIdLst>
  <p:sldSz cx="9144000" cy="6858000" type="screen4x3"/>
  <p:notesSz cx="6797675" cy="9928225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0038A8"/>
    <a:srgbClr val="FF6600"/>
    <a:srgbClr val="FF9900"/>
    <a:srgbClr val="6F6F6F"/>
    <a:srgbClr val="FF9933"/>
    <a:srgbClr val="89B0FF"/>
    <a:srgbClr val="6699FF"/>
    <a:srgbClr val="CC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88861" autoAdjust="0"/>
  </p:normalViewPr>
  <p:slideViewPr>
    <p:cSldViewPr>
      <p:cViewPr varScale="1">
        <p:scale>
          <a:sx n="48" d="100"/>
          <a:sy n="48" d="100"/>
        </p:scale>
        <p:origin x="105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12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9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" name="Oval 109" descr="j0305903"/>
          <p:cNvSpPr>
            <a:spLocks noChangeArrowheads="1"/>
          </p:cNvSpPr>
          <p:nvPr userDrawn="1"/>
        </p:nvSpPr>
        <p:spPr bwMode="gray">
          <a:xfrm>
            <a:off x="539552" y="116736"/>
            <a:ext cx="936000" cy="936000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33400"/>
            <a:ext cx="8604448" cy="685800"/>
          </a:xfrm>
        </p:spPr>
        <p:txBody>
          <a:bodyPr/>
          <a:lstStyle/>
          <a:p>
            <a:r>
              <a:rPr lang="en-US" altLang="ko-KR" sz="3600" dirty="0"/>
              <a:t>12. </a:t>
            </a:r>
            <a:r>
              <a:rPr lang="ko-KR" altLang="en-US" sz="3600" dirty="0"/>
              <a:t>교차분석과 </a:t>
            </a:r>
            <a:r>
              <a:rPr lang="en-US" altLang="ko-KR" sz="3600" dirty="0"/>
              <a:t>chi-square </a:t>
            </a:r>
            <a:r>
              <a:rPr lang="ko-KR" altLang="en-US" sz="3600" dirty="0"/>
              <a:t>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6444" y="1959224"/>
            <a:ext cx="6768752" cy="3785652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교차분할표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작성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이용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교차표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작성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package 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이용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교차표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작성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교차분석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학력수준과 진학 여부 교차분석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Chi-square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가설검정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baseline="30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분포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일원 </a:t>
            </a:r>
            <a:r>
              <a:rPr lang="en-US" altLang="ko-KR" sz="2000" i="1" kern="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kern="0" baseline="30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이원 </a:t>
            </a:r>
            <a:r>
              <a:rPr lang="en-US" altLang="ko-KR" sz="2000" i="1" kern="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kern="0" baseline="30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2276" y="1916832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일원</a:t>
            </a:r>
            <a:r>
              <a:rPr lang="en-US" altLang="ko-KR" i="1" kern="0" dirty="0">
                <a:latin typeface="맑은 고딕" pitchFamily="50" charset="-127"/>
                <a:ea typeface="맑은 고딕" pitchFamily="50" charset="-127"/>
              </a:rPr>
              <a:t> X</a:t>
            </a:r>
            <a:r>
              <a:rPr lang="en-US" altLang="ko-KR" kern="0" baseline="30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검정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교차분할표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이용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안함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개 변인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적합성 검정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실제 표본이 내가 생각하는 분포와 같은가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다른가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관찰도수가 기대도수와 일치하는지를 검정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이원 </a:t>
            </a:r>
            <a:r>
              <a:rPr lang="en-US" altLang="ko-KR" i="1" kern="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kern="0" baseline="30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검정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교차분할표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이용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독립성 검정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dirty="0" err="1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변인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서로 관련성이 있는가 없는가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한 모집단으로부터 하나의 표본이 추출된 경우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흡연량과 음주량 사이에 관련성이 있는가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흡연과 음주량은 관련성이 없다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독립적이다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 startAt="2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동일성 검정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두 집단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분포가 동일한가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다른 분포인가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두 개 이상의 범주형 자료가 동일한 분포를 갖는 모집단에서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추출된 것인지 검정하는 방법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u="sng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두 개 이상의 모집단에서 각 표본이 추출된 경우 </a:t>
            </a: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집단 간의 비율이 동일하다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1412776"/>
            <a:ext cx="79208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i="1" kern="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kern="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kern="0" dirty="0"/>
              <a:t>검정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유형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187624" y="1495231"/>
                <a:ext cx="6912768" cy="3877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lang="ko-KR" altLang="en-US" sz="20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2000" i="1" kern="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sz="2000" kern="0" baseline="30000" dirty="0">
                    <a:latin typeface="맑은 고딕" pitchFamily="50" charset="-127"/>
                    <a:ea typeface="맑은 고딕" pitchFamily="50" charset="-127"/>
                  </a:rPr>
                  <a:t>2 </a:t>
                </a:r>
                <a:r>
                  <a:rPr lang="ko-KR" altLang="en-US" sz="2000" dirty="0">
                    <a:latin typeface="맑은 고딕" pitchFamily="50" charset="-127"/>
                    <a:ea typeface="맑은 고딕" pitchFamily="50" charset="-127"/>
                  </a:rPr>
                  <a:t>검정 절차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1.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가설을 설정한다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2.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유의수준을 결정한다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3. </a:t>
                </a:r>
                <a:r>
                  <a:rPr lang="ko-KR" altLang="en-US" dirty="0" err="1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임계값</a:t>
                </a:r>
                <a:r>
                  <a:rPr lang="en-US" altLang="ko-KR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i="1" kern="0" dirty="0">
                    <a:solidFill>
                      <a:srgbClr val="0E05CB"/>
                    </a:solidFill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kern="0" baseline="30000" dirty="0">
                    <a:solidFill>
                      <a:srgbClr val="0E05CB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en-US" altLang="ko-KR" kern="0" baseline="300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>
                    <a:solidFill>
                      <a:srgbClr val="0E05CB"/>
                    </a:solidFill>
                    <a:latin typeface="맑은 고딕" pitchFamily="50" charset="-127"/>
                    <a:ea typeface="맑은 고딕" pitchFamily="50" charset="-127"/>
                  </a:rPr>
                  <a:t>분포표</a:t>
                </a:r>
                <a:r>
                  <a:rPr lang="en-US" altLang="ko-KR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을 결정한다</a:t>
                </a:r>
                <a:r>
                  <a:rPr lang="en-US" altLang="ko-KR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 자유도</a:t>
                </a:r>
                <a:r>
                  <a:rPr lang="en-US" altLang="ko-KR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dirty="0" err="1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df</a:t>
                </a:r>
                <a:r>
                  <a:rPr lang="en-US" altLang="ko-KR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와 유의수준</a:t>
                </a:r>
                <a:r>
                  <a:rPr lang="en-US" altLang="ko-KR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𝜶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으로 </a:t>
                </a:r>
                <a:r>
                  <a:rPr lang="ko-KR" altLang="en-US" dirty="0" err="1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임계값</a:t>
                </a:r>
                <a:r>
                  <a:rPr lang="en-US" altLang="ko-KR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 err="1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기각값</a:t>
                </a:r>
                <a:r>
                  <a:rPr lang="en-US" altLang="ko-KR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 결정</a:t>
                </a:r>
                <a:endParaRPr lang="en-US" altLang="ko-KR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4.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관찰도수에 대한 기대도수를 구한다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5. </a:t>
                </a:r>
                <a:r>
                  <a:rPr lang="ko-KR" altLang="en-US" dirty="0" err="1">
                    <a:latin typeface="맑은 고딕" pitchFamily="50" charset="-127"/>
                    <a:ea typeface="맑은 고딕" pitchFamily="50" charset="-127"/>
                  </a:rPr>
                  <a:t>검정통계량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i="1" kern="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kern="0" baseline="30000" dirty="0">
                    <a:latin typeface="맑은 고딕" pitchFamily="50" charset="-127"/>
                    <a:ea typeface="맑은 고딕" pitchFamily="50" charset="-127"/>
                  </a:rPr>
                  <a:t>2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 값을 구한다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6. </a:t>
                </a:r>
                <a:r>
                  <a:rPr lang="ko-KR" altLang="en-US" dirty="0" err="1">
                    <a:latin typeface="맑은 고딕" pitchFamily="50" charset="-127"/>
                    <a:ea typeface="맑은 고딕" pitchFamily="50" charset="-127"/>
                  </a:rPr>
                  <a:t>귀무가설의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 채택 또는 기각 여부를 판정한다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7. </a:t>
                </a:r>
                <a:r>
                  <a:rPr lang="en-US" altLang="ko-KR" i="1" kern="0" dirty="0">
                    <a:latin typeface="맑은 고딕" pitchFamily="50" charset="-127"/>
                    <a:ea typeface="맑은 고딕" pitchFamily="50" charset="-127"/>
                  </a:rPr>
                  <a:t>X</a:t>
                </a:r>
                <a:r>
                  <a:rPr lang="en-US" altLang="ko-KR" kern="0" baseline="30000" dirty="0">
                    <a:latin typeface="맑은 고딕" pitchFamily="50" charset="-127"/>
                    <a:ea typeface="맑은 고딕" pitchFamily="50" charset="-127"/>
                  </a:rPr>
                  <a:t>2 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검정 결과를 해석한다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495231"/>
                <a:ext cx="6912768" cy="3877985"/>
              </a:xfrm>
              <a:prstGeom prst="rect">
                <a:avLst/>
              </a:prstGeom>
              <a:blipFill>
                <a:blip r:embed="rId2"/>
                <a:stretch>
                  <a:fillRect l="-794" b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1357298"/>
            <a:ext cx="633670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i="1" kern="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kern="0" baseline="30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분포표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928802"/>
            <a:ext cx="4972050" cy="463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구름 모양 설명선 6"/>
          <p:cNvSpPr/>
          <p:nvPr/>
        </p:nvSpPr>
        <p:spPr bwMode="auto">
          <a:xfrm>
            <a:off x="928662" y="2571744"/>
            <a:ext cx="1214446" cy="714380"/>
          </a:xfrm>
          <a:prstGeom prst="cloudCallout">
            <a:avLst>
              <a:gd name="adj1" fmla="val 55584"/>
              <a:gd name="adj2" fmla="val 37664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자유도</a:t>
            </a:r>
          </a:p>
        </p:txBody>
      </p:sp>
      <p:sp>
        <p:nvSpPr>
          <p:cNvPr id="8" name="구름 모양 설명선 7"/>
          <p:cNvSpPr/>
          <p:nvPr/>
        </p:nvSpPr>
        <p:spPr bwMode="auto">
          <a:xfrm>
            <a:off x="6715140" y="2143116"/>
            <a:ext cx="1428760" cy="714380"/>
          </a:xfrm>
          <a:prstGeom prst="cloudCallout">
            <a:avLst>
              <a:gd name="adj1" fmla="val -52299"/>
              <a:gd name="adj2" fmla="val 64410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유의수준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3571876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자유도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= n-1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(n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은 표본수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788024" y="3717032"/>
            <a:ext cx="504056" cy="144016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1628800"/>
            <a:ext cx="5388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일원 </a:t>
            </a:r>
            <a:r>
              <a:rPr lang="en-US" altLang="ko-KR" sz="2000" i="1" kern="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kern="0" baseline="30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검정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6504" y="2132856"/>
            <a:ext cx="7055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적합성 검정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chisq.test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이용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기대치와 관찰치는 차이가 없다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도박사의 주사위는 게임에 적합하다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대립가설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기대치와 관찰치는 차이가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도박사의 주사위는 게임에 적합하지 않다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주사위의 관찰치가 기대치와 차이가 있는가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또는 없는가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1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60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 주사위를 던져서 나온 관측도수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기대도수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관측도수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4, 6, 17,16 ,8,9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기대도수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10,10,10,10,10,10</a:t>
            </a:r>
          </a:p>
          <a:p>
            <a:pPr lvl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chisq.test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(c(4,6,17,16,8,9)) # p-value = 0.01439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해설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도박사의 주사위는 게임에 적합하지 않다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7074" y="1500174"/>
            <a:ext cx="7774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(2)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선호도 분석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기대치와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관찰치는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차이가 없다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맥주의 선호도에 차이가 없다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대립가설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기대치와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관찰치는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차이가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맥주의 선호도에 차이가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7075" y="3082824"/>
            <a:ext cx="7429552" cy="319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l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선호도 분석 결과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§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검정통계량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X-squared = 18.375,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4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§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p-value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해석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0.05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미만이기 때문에 유의미한 수준에서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귀무가설을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기각할 수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맥주의 선호도에 차이가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.'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라는  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대립가설을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채택할 수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기각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대립가설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채택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600" y="2132856"/>
            <a:ext cx="795637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독립성 검정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관련성 검정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교차테이블 이용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부모의 학력수준과 자녀의 대학진학 여부와 관련성이 없다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    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두 변인은 독립적이다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대립가설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부모의 학력수준과 자녀의 대학진학 여부와 관련성이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    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두 변인은 독립적이지 않다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CrossTable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(x, y,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chisq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TRUE) # </a:t>
            </a:r>
            <a:r>
              <a:rPr lang="en-US" altLang="ko-KR" dirty="0"/>
              <a:t>p = 0.2507057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1628800"/>
            <a:ext cx="5388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이원 </a:t>
            </a:r>
            <a:r>
              <a:rPr lang="en-US" altLang="ko-KR" sz="2000" i="1" kern="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kern="0" baseline="30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검정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 cstate="print"/>
          <a:srcRect l="1092" t="8840" r="22777" b="5050"/>
          <a:stretch>
            <a:fillRect/>
          </a:stretch>
        </p:blipFill>
        <p:spPr bwMode="auto">
          <a:xfrm>
            <a:off x="611560" y="1984116"/>
            <a:ext cx="4032448" cy="4541228"/>
          </a:xfrm>
          <a:prstGeom prst="rect">
            <a:avLst/>
          </a:prstGeom>
          <a:noFill/>
          <a:ln w="9525">
            <a:solidFill>
              <a:srgbClr val="0038A8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11560" y="1556792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독립성 검정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관련성 검정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결과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88024" y="2553866"/>
            <a:ext cx="4139952" cy="353943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Chi^</a:t>
            </a:r>
            <a:r>
              <a:rPr lang="en-US" altLang="ko-KR" sz="14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= Σ [(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관측값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기댓값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)2 /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기댓값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d.f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 = 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행수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-1)*(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-1) = (3-1)*(2-1) = 2 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-&gt;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두 값만 구하면 나머지는 저절로 구해진다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p =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유의수준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0.05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이하이면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기각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자유도에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따른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Chi^2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분포도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자유도가 클 수록 정규분포에 가까워진다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유의수준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0.05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 -&gt;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자유도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 경우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기각역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x2&gt;= 5.99, 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 -&gt;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자유도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6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 경우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기각역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x2&gt;= 12.59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자유도가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 경우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χ2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5.99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이상이면</a:t>
            </a:r>
            <a:br>
              <a:rPr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카이제곱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분포표 참조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해설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Chi^</a:t>
            </a:r>
            <a:r>
              <a:rPr lang="en-US" altLang="ko-KR" sz="14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5.99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이히이고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유의수준이 </a:t>
            </a:r>
            <a:br>
              <a:rPr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0.05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이상으로 분석되어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귀무가설을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기각할 수</a:t>
            </a:r>
            <a:br>
              <a:rPr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없다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따라서 부모의 학력수준과 자녀의 대학 </a:t>
            </a:r>
            <a:br>
              <a:rPr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진학 변인 간의 관련성은 없는 것으로 분석된다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32040" y="2135178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&lt;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검정 결과 해설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4464" y="2161887"/>
            <a:ext cx="824400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교차분석표와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카이제곱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검정결과 해설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&gt;---------------------------------------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'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부모의 생활수준과 자녀의 대학진학 여부와 관련성이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.'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분석하기 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위해서 자녀를 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225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명의 부모를 표본으로 추출한 후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설문조사하여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교차분석과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카이제곱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검정을 실시하였다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분석결과를 살펴보면 부모의 생활수준과 자녀의 대학진학 여부의 관련성은 </a:t>
            </a:r>
          </a:p>
          <a:p>
            <a:pPr>
              <a:spcBef>
                <a:spcPts val="600"/>
              </a:spcBef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유의미한 수준에서 차이가 없는 것으로 나타났다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.(X^2=2.767, p&gt;0.05) 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귀무가설을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기각할 수 없다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에서 부모의 생활 수준과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자녀의  대학 진학 여부에 대한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교차표와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카이제곱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검정결과를 제시하고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------------------------------------------------------------------------------------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1659572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논문에서 교차분석표와 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Chi-square 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검정에  대한 해설 예</a:t>
            </a:r>
            <a:endParaRPr lang="ko-KR" altLang="en-US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1556792"/>
            <a:ext cx="7956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논문에서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카이제곱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검정 결과 제시방법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카이제곱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검정결과를 논문에서 제시할 경우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교차표와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카이제곱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검정통계량 함께 제시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9592" y="2650088"/>
          <a:ext cx="7632848" cy="250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5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학력수준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진학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X-squared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유의확률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(p)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고졸          관찰빈도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기대빈도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2.766951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0.2507057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4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대졸          관찰빈도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기대빈도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33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4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대학원졸     관찰빈도</a:t>
                      </a:r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기대빈도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32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600" y="1785926"/>
            <a:ext cx="77438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동질성 검정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교차테이블 이용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귀무가설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집단 간의 비율이 동일하다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교육방법에 따른 만족도에 차이가 없다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대립가설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집단 간의 비율이 동일하지 않다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교육방법에 따른 만족도에 차이가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교차분할표</a:t>
            </a:r>
            <a:r>
              <a:rPr lang="ko-KR" altLang="en-US" dirty="0"/>
              <a:t> 작성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412776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이용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교차표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작성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1600" y="1844824"/>
            <a:ext cx="784887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setwd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("c:/Rwork/Part-III“)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data &lt;- read.csv("cleanDescriptive.csv", header=TRUE)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data 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확인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head(data) 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변수 확인</a:t>
            </a: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x &lt;- data$level2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학력수준 리코딩 변수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y &lt;- data$pass2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대학진학 리코딩 변수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학력수준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독립변수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-&gt;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진학여부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종속변수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result &lt;-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(Level=x, Pass=y )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데이터 프레임 생성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데이터 묶음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dim(result)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차원보기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-&gt;  248   2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table(result)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교차표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보기 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#           Pass</a:t>
            </a:r>
          </a:p>
          <a:p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# Level   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실패 합격</a:t>
            </a:r>
          </a:p>
          <a:p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고졸      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40   49</a:t>
            </a:r>
          </a:p>
          <a:p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대졸      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27   55</a:t>
            </a:r>
          </a:p>
          <a:p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대학원졸  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23   31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028" y="1785926"/>
            <a:ext cx="795637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파일 가져오기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setwd("c:/Rwork/Part-III")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data &lt;- read.csv("homogenity.csv", header=TRUE)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head(data)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변수 보기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data &lt;- subset(data, !is.na(survey), c(method, survey))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028" y="1500174"/>
            <a:ext cx="7956376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2.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변수리코딩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코딩 변경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# method: 1: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1, 2: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2, 3: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3 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 # survey: 1: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매우만족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2: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만족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3: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보통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4: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불만족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5: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매우불만족</a:t>
            </a:r>
          </a:p>
          <a:p>
            <a:pPr marL="342900" indent="-342900">
              <a:spcBef>
                <a:spcPts val="300"/>
              </a:spcBef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#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교육방법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필드 추가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data$method2[data$method==1] &lt;- "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1" 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data$method2[data$method==2] &lt;- "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2"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data$method2[data$method==3] &lt;- "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3“</a:t>
            </a:r>
          </a:p>
          <a:p>
            <a:pPr marL="342900" indent="-342900">
              <a:spcBef>
                <a:spcPts val="300"/>
              </a:spcBef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#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만족도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필드 추가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data$survey2[data$survey==1] &lt;- "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매우만족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data$survey2[data$survey==2] &lt;- "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만족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data$survey2[data$survey==3] &lt;- "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보통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data$survey2[data$survey==4] &lt;- "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불만족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data$survey2[data$survey==5] &lt;- "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매우불만족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"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028" y="1500174"/>
            <a:ext cx="79563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3.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교차분할표 작성 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table(data$method2, data$survey2)  #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교차표 생성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-&gt; table(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</a:pPr>
            <a:r>
              <a:rPr lang="en-US" altLang="ko-KR" sz="1600" b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600" b="0">
                <a:latin typeface="맑은 고딕" pitchFamily="50" charset="-127"/>
                <a:ea typeface="맑은 고딕" pitchFamily="50" charset="-127"/>
              </a:rPr>
              <a:t>만족 매우만족 매우불만족 보통 불만족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</a:pPr>
            <a:r>
              <a:rPr lang="en-US" altLang="ko-KR" sz="1600" b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b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>
                <a:latin typeface="맑은 고딕" pitchFamily="50" charset="-127"/>
                <a:ea typeface="맑은 고딕" pitchFamily="50" charset="-127"/>
              </a:rPr>
              <a:t>1    8        5          6   15     16   -&gt; </a:t>
            </a:r>
            <a:r>
              <a:rPr lang="en-US" altLang="ko-KR" sz="1600" b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</a:pPr>
            <a:r>
              <a:rPr lang="en-US" altLang="ko-KR" sz="1600" b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b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>
                <a:latin typeface="맑은 고딕" pitchFamily="50" charset="-127"/>
                <a:ea typeface="맑은 고딕" pitchFamily="50" charset="-127"/>
              </a:rPr>
              <a:t>2   14        8          6   11     11   -&gt; </a:t>
            </a:r>
            <a:r>
              <a:rPr lang="en-US" altLang="ko-KR" sz="1600" b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</a:pPr>
            <a:r>
              <a:rPr lang="en-US" altLang="ko-KR" sz="1600" b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b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0">
                <a:latin typeface="맑은 고딕" pitchFamily="50" charset="-127"/>
                <a:ea typeface="맑은 고딕" pitchFamily="50" charset="-127"/>
              </a:rPr>
              <a:t>3    7        8          9   11     15   -&gt; </a:t>
            </a:r>
            <a:r>
              <a:rPr lang="en-US" altLang="ko-KR" sz="1600" b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</a:pPr>
            <a:r>
              <a:rPr lang="en-US" altLang="ko-KR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주의 </a:t>
            </a:r>
            <a:r>
              <a:rPr lang="en-US" altLang="ko-KR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반드시 각 집단별 길이</a:t>
            </a:r>
            <a:r>
              <a:rPr lang="en-US" altLang="ko-KR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(50)</a:t>
            </a:r>
            <a:r>
              <a:rPr lang="ko-KR" altLang="en-US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가 같아야 한다</a:t>
            </a:r>
            <a:r>
              <a:rPr lang="en-US" altLang="ko-KR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rgbClr val="7030A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028" y="1571045"/>
            <a:ext cx="795637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동질성 검정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모수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특성치에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대한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추론검정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chisq.test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(data$method2, data$survey2) 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        Pearson's Chi-squared test</a:t>
            </a:r>
          </a:p>
          <a:p>
            <a:pPr marL="342900" indent="-342900">
              <a:spcBef>
                <a:spcPts val="300"/>
              </a:spcBef>
            </a:pPr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  data:  data$method2 and data$survey2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  X-squared = 6.5447, </a:t>
            </a:r>
            <a:r>
              <a:rPr lang="en-US" altLang="ko-KR" sz="1600" b="0" dirty="0" err="1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 = 8, p-value = 0.5865</a:t>
            </a:r>
          </a:p>
          <a:p>
            <a:pPr marL="342900" indent="-342900">
              <a:spcBef>
                <a:spcPts val="300"/>
              </a:spcBef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3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3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유의수준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0.05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x2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6.545,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자유도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8,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유의확률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0.586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보이고 있다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즉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6.545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이상의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카이제곱값이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얻어질 확률이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0.586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라는 것을 보여주고 있다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>
              <a:spcBef>
                <a:spcPts val="300"/>
              </a:spcBef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 값은 유의수준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0.05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보다 크기 때문에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귀무가설을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기각할 수 없다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b="0" u="sng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b="0" u="sng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교육방법에 따른 만족도에 차이가 없다</a:t>
            </a:r>
            <a:r>
              <a:rPr lang="en-US" altLang="ko-KR" b="0" u="sng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.’</a:t>
            </a:r>
            <a:r>
              <a:rPr lang="ko-KR" altLang="en-US" b="0" u="sng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라고 할 수 있다</a:t>
            </a:r>
            <a:r>
              <a:rPr lang="en-US" altLang="ko-KR" b="0" u="sng" dirty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교차분할표</a:t>
            </a:r>
            <a:r>
              <a:rPr lang="ko-KR" altLang="en-US" dirty="0"/>
              <a:t> 작성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588730"/>
            <a:ext cx="3535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package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이용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교차표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작성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15616" y="2106429"/>
            <a:ext cx="748883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교차표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작성을 위한 패키지 설치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gmodels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gmodels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CrossTable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 사용</a:t>
            </a:r>
          </a:p>
          <a:p>
            <a:pPr>
              <a:spcBef>
                <a:spcPts val="600"/>
              </a:spcBef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diamonds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데이터 사용을 위한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ggplot2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패키지 설치 </a:t>
            </a:r>
          </a:p>
          <a:p>
            <a:pPr>
              <a:spcBef>
                <a:spcPts val="600"/>
              </a:spcBef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("ggplot2")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library(ggplot2)</a:t>
            </a:r>
          </a:p>
          <a:p>
            <a:pPr>
              <a:spcBef>
                <a:spcPts val="600"/>
              </a:spcBef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diamond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cut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color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대한 교차표 생성</a:t>
            </a:r>
          </a:p>
          <a:p>
            <a:pPr>
              <a:spcBef>
                <a:spcPts val="600"/>
              </a:spcBef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CrossTable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(x=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diamonds$color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y=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diamonds$cut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chisq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TRUE)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교차분할표</a:t>
            </a:r>
            <a:r>
              <a:rPr lang="ko-KR" altLang="en-US" dirty="0"/>
              <a:t> 작성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412776"/>
            <a:ext cx="3535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package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이용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교차표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작성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59632" y="1844824"/>
            <a:ext cx="57606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Total Observations in Table: 53940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946" y="2132856"/>
            <a:ext cx="5975350" cy="47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교차분할표</a:t>
            </a:r>
            <a:r>
              <a:rPr lang="ko-KR" altLang="en-US" dirty="0"/>
              <a:t> 작성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556792"/>
            <a:ext cx="6365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 학력수준과 대학진학여부 교차분석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(Package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이용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2082041"/>
            <a:ext cx="6912768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학력수준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독립변수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: y -&gt;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진학여부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종속변수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: x</a:t>
            </a:r>
          </a:p>
          <a:p>
            <a:pPr>
              <a:spcBef>
                <a:spcPts val="600"/>
              </a:spcBef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학력수준이 대학 진학에 영향을 미친다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x &lt;- data$level2 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행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리코딩 변수 이용</a:t>
            </a:r>
          </a:p>
          <a:p>
            <a:pPr>
              <a:spcBef>
                <a:spcPts val="600"/>
              </a:spcBef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y &lt;- data$pass2 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열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리코딩 변수 이용</a:t>
            </a:r>
          </a:p>
          <a:p>
            <a:pPr>
              <a:spcBef>
                <a:spcPts val="600"/>
              </a:spcBef>
            </a:pP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CrossTable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x,y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# x: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학력수준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y: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대학진학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교차분할표</a:t>
            </a:r>
            <a:r>
              <a:rPr lang="ko-KR" altLang="en-US" dirty="0"/>
              <a:t> 작성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85786" y="1926125"/>
            <a:ext cx="4068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latinLnBrk="1"/>
            <a:r>
              <a:rPr lang="en-US" altLang="ko-KR" sz="1600" b="0" dirty="0"/>
              <a:t>Total Observations in Table: 225 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 cstate="print"/>
          <a:srcRect l="1414" t="11517" r="25775" b="8817"/>
          <a:stretch>
            <a:fillRect/>
          </a:stretch>
        </p:blipFill>
        <p:spPr bwMode="auto">
          <a:xfrm>
            <a:off x="787497" y="2286164"/>
            <a:ext cx="4393054" cy="42484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71472" y="1484784"/>
            <a:ext cx="477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부모의 학력수준과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자녀의 대학진학 여부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14942" y="2700789"/>
            <a:ext cx="363600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관측치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기대치비율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(χ</a:t>
            </a:r>
            <a:r>
              <a:rPr lang="en-US" altLang="ko-KR" sz="1400" baseline="3000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)=(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관측치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기대치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)^2/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기대치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행비율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열비율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셀비율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14943" y="3760197"/>
            <a:ext cx="2628000" cy="11182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관측치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관측치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기대치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)^2/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기대치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행비율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열비율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셀비율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14943" y="4840317"/>
            <a:ext cx="2628000" cy="11182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관측치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관측치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기대치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)^2/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기대치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행비율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열비율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셀비율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14943" y="5920437"/>
            <a:ext cx="2628000" cy="502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전체 관측치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열비율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14942" y="1500174"/>
            <a:ext cx="3708000" cy="954107"/>
          </a:xfrm>
          <a:prstGeom prst="rect">
            <a:avLst/>
          </a:prstGeom>
          <a:ln>
            <a:solidFill>
              <a:srgbClr val="0038A8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기대치 비율 예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기대치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89(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행합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)*135(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열합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)/225(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전체합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 =53.4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기대치 비율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(49-53.4)^2/53.4=</a:t>
            </a:r>
            <a:r>
              <a:rPr lang="en-US" altLang="ko-KR" sz="14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0.363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371673" y="3006244"/>
            <a:ext cx="576064" cy="144016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교차분할표</a:t>
            </a:r>
            <a:r>
              <a:rPr lang="ko-KR" altLang="en-US" dirty="0"/>
              <a:t> 작성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2117462"/>
            <a:ext cx="747057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교차분석 해설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부모의 학력수준에 따른 자녀의 대학진학여부를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설문조사한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결과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학력수준에 상관없이 대학진학 합격률이 평균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59.6%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학력수준별로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유사한 결과가 나타났다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전체 응답자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228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명을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대상으로 고졸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39.9% 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89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55.1%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 진학에 성공하였고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36.4%(82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68.4%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가 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성공했으며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대학원졸은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24%(54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57.4%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가 대학진학에 성공  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하였다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특히 대졸 부모의 대학진학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합격율이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평균보다 조금 높고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고졸 부모의 대학진학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합격율이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평균보다 조금 낮은 것으로 분석된다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---------------------------------------------------------------------------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659572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논문에서 교차분석에 대한 해설 예</a:t>
            </a:r>
            <a:endParaRPr lang="ko-KR" altLang="en-US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1538" y="2060848"/>
            <a:ext cx="74295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범주형 변수 대상 적합성 검정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관측 빈도와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기대빈도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차이 검정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 </a:t>
            </a:r>
            <a:r>
              <a:rPr lang="ko-KR" altLang="en-US" u="sng" dirty="0"/>
              <a:t>한 모집단에서 </a:t>
            </a:r>
            <a:r>
              <a:rPr lang="ko-KR" altLang="en-US" dirty="0"/>
              <a:t>두 집단 변수의 독립성 검정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u="sng" dirty="0"/>
              <a:t>서로 다른 모집단에서 </a:t>
            </a:r>
            <a:r>
              <a:rPr lang="ko-KR" altLang="en-US" dirty="0"/>
              <a:t>두 집단 변수의 동질성 검정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i="1" dirty="0"/>
              <a:t>X</a:t>
            </a:r>
            <a:r>
              <a:rPr lang="en-US" altLang="ko-KR" baseline="30000" dirty="0"/>
              <a:t>2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분포표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임계값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제공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가설 검정 이용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χ</a:t>
            </a:r>
            <a:r>
              <a:rPr lang="en-US" altLang="ko-KR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Σ (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관측값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기댓값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)2 /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기댓값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분석을 위해서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교차분할표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작성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검정 유형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일원 </a:t>
            </a:r>
            <a:r>
              <a:rPr lang="en-US" altLang="ko-KR" i="1" kern="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kern="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검정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이원 </a:t>
            </a:r>
            <a:r>
              <a:rPr lang="en-US" altLang="ko-KR" i="1" kern="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kern="0" baseline="30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검정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gray">
          <a:xfrm>
            <a:off x="696788" y="1628800"/>
            <a:ext cx="308312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l"/>
              <a:defRPr sz="28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+mj-ea"/>
              <a:buAutoNum type="circleNumDbPlain"/>
              <a:tabLst/>
              <a:defRPr/>
            </a:pP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X</a:t>
            </a:r>
            <a:r>
              <a:rPr kumimoji="0" lang="en-US" altLang="ko-KR" sz="2000" b="1" i="0" u="none" strike="noStrike" kern="0" cap="none" spc="0" normalizeH="0" baseline="30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분포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검정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Chi-square </a:t>
            </a:r>
            <a:r>
              <a:rPr lang="ko-KR" altLang="en-US" dirty="0"/>
              <a:t>검정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1496973"/>
            <a:ext cx="792088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i="1" kern="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kern="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kern="0" dirty="0"/>
              <a:t>검정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예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83739"/>
              </p:ext>
            </p:extLst>
          </p:nvPr>
        </p:nvGraphicFramePr>
        <p:xfrm>
          <a:off x="1043608" y="2132856"/>
          <a:ext cx="7056784" cy="1368152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marL="101600" marR="1016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Chi-square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검정을 수행하기 위한 가설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558800" marR="101600" lvl="1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대립가설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6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경제력과 대학진학 합격률과 관련성이 있다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558800" marR="101600" lvl="1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귀무가설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6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경제력과 대학진학 합격률과 관련성이 없다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051720" y="3789040"/>
            <a:ext cx="4644516" cy="1656184"/>
            <a:chOff x="2051720" y="3933056"/>
            <a:chExt cx="4644516" cy="1656184"/>
          </a:xfrm>
        </p:grpSpPr>
        <p:pic>
          <p:nvPicPr>
            <p:cNvPr id="11" name="Picture 5" descr="C:\Documents and Settings\ctl-kim\Local Settings\Temporary Internet Files\Content.IE5\G1Y3HGDI\MP900148985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1720" y="4293096"/>
              <a:ext cx="1224136" cy="936104"/>
            </a:xfrm>
            <a:prstGeom prst="ellipse">
              <a:avLst/>
            </a:prstGeom>
            <a:ln w="127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6" descr="C:\Documents and Settings\ctl-kim\Local Settings\Temporary Internet Files\Content.IE5\22TON3VN\MP900432977[1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3933056"/>
              <a:ext cx="2484276" cy="1656184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cxnSp>
          <p:nvCxnSpPr>
            <p:cNvPr id="13" name="직선 화살표 연결선 12"/>
            <p:cNvCxnSpPr>
              <a:stCxn id="11" idx="6"/>
              <a:endCxn id="12" idx="2"/>
            </p:cNvCxnSpPr>
            <p:nvPr/>
          </p:nvCxnSpPr>
          <p:spPr bwMode="auto">
            <a:xfrm>
              <a:off x="3275856" y="4761148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9723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12965</TotalTime>
  <Words>1982</Words>
  <Application>Microsoft Office PowerPoint</Application>
  <PresentationFormat>화면 슬라이드 쇼(4:3)</PresentationFormat>
  <Paragraphs>295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HY견고딕</vt:lpstr>
      <vt:lpstr>굴림</vt:lpstr>
      <vt:lpstr>궁서체</vt:lpstr>
      <vt:lpstr>맑은 고딕</vt:lpstr>
      <vt:lpstr>Arial</vt:lpstr>
      <vt:lpstr>Cambria Math</vt:lpstr>
      <vt:lpstr>Lucida Console</vt:lpstr>
      <vt:lpstr>Wingdings</vt:lpstr>
      <vt:lpstr>1_기본 디자인</vt:lpstr>
      <vt:lpstr>8_디자인 사용자 지정</vt:lpstr>
      <vt:lpstr>1_예제 프레젠테이션 슬라이드(7)</vt:lpstr>
      <vt:lpstr>4_예제 프레젠테이션 슬라이드(7)</vt:lpstr>
      <vt:lpstr>12. 교차분석과 chi-square 분석</vt:lpstr>
      <vt:lpstr>1) 교차분할표 작성/분석</vt:lpstr>
      <vt:lpstr>1) 교차분할표 작성/분석</vt:lpstr>
      <vt:lpstr>1) 교차분할표 작성/분석</vt:lpstr>
      <vt:lpstr>1) 교차분할표 작성/분석</vt:lpstr>
      <vt:lpstr>1) 교차분할표 작성/분석</vt:lpstr>
      <vt:lpstr>1) 교차분할표 작성/분석</vt:lpstr>
      <vt:lpstr>2) Chi-square 검정</vt:lpstr>
      <vt:lpstr>2) Chi-square 검정</vt:lpstr>
      <vt:lpstr>2) Chi-square 검정</vt:lpstr>
      <vt:lpstr>2) Chi-square 검정</vt:lpstr>
      <vt:lpstr>2) Chi-square 검정</vt:lpstr>
      <vt:lpstr>2) Chi-square 검정</vt:lpstr>
      <vt:lpstr>2) Chi-square 검정</vt:lpstr>
      <vt:lpstr>2) Chi-square 검정</vt:lpstr>
      <vt:lpstr>2) Chi-square 검정</vt:lpstr>
      <vt:lpstr>2) Chi-square 검정</vt:lpstr>
      <vt:lpstr>2) Chi-square 검정</vt:lpstr>
      <vt:lpstr>2) Chi-square 검정</vt:lpstr>
      <vt:lpstr>2) Chi-square 검정</vt:lpstr>
      <vt:lpstr>2) Chi-square 검정</vt:lpstr>
      <vt:lpstr>2) Chi-square 검정</vt:lpstr>
      <vt:lpstr>2) Chi-square 검정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stu04</cp:lastModifiedBy>
  <cp:revision>751</cp:revision>
  <cp:lastPrinted>2012-04-23T01:56:26Z</cp:lastPrinted>
  <dcterms:created xsi:type="dcterms:W3CDTF">2011-03-07T07:43:24Z</dcterms:created>
  <dcterms:modified xsi:type="dcterms:W3CDTF">2020-09-23T08:34:53Z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