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  <p:sldMasterId id="2147483780" r:id="rId4"/>
  </p:sldMasterIdLst>
  <p:notesMasterIdLst>
    <p:notesMasterId r:id="rId23"/>
  </p:notesMasterIdLst>
  <p:handoutMasterIdLst>
    <p:handoutMasterId r:id="rId24"/>
  </p:handoutMasterIdLst>
  <p:sldIdLst>
    <p:sldId id="729" r:id="rId5"/>
    <p:sldId id="795" r:id="rId6"/>
    <p:sldId id="510" r:id="rId7"/>
    <p:sldId id="793" r:id="rId8"/>
    <p:sldId id="730" r:id="rId9"/>
    <p:sldId id="731" r:id="rId10"/>
    <p:sldId id="733" r:id="rId11"/>
    <p:sldId id="734" r:id="rId12"/>
    <p:sldId id="736" r:id="rId13"/>
    <p:sldId id="735" r:id="rId14"/>
    <p:sldId id="747" r:id="rId15"/>
    <p:sldId id="794" r:id="rId16"/>
    <p:sldId id="512" r:id="rId17"/>
    <p:sldId id="769" r:id="rId18"/>
    <p:sldId id="746" r:id="rId19"/>
    <p:sldId id="748" r:id="rId20"/>
    <p:sldId id="749" r:id="rId21"/>
    <p:sldId id="750" r:id="rId22"/>
  </p:sldIdLst>
  <p:sldSz cx="9144000" cy="6858000" type="screen4x3"/>
  <p:notesSz cx="6797675" cy="9928225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88861" autoAdjust="0"/>
  </p:normalViewPr>
  <p:slideViewPr>
    <p:cSldViewPr>
      <p:cViewPr varScale="1">
        <p:scale>
          <a:sx n="67" d="100"/>
          <a:sy n="67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2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33400"/>
            <a:ext cx="8604448" cy="685800"/>
          </a:xfrm>
        </p:spPr>
        <p:txBody>
          <a:bodyPr/>
          <a:lstStyle/>
          <a:p>
            <a:r>
              <a:rPr lang="en-US" altLang="ko-KR" sz="3600" dirty="0" smtClean="0"/>
              <a:t>13-1. </a:t>
            </a:r>
            <a:r>
              <a:rPr lang="ko-KR" altLang="en-US" sz="3600" dirty="0" smtClean="0"/>
              <a:t>모집단 간 비율 차이 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2277096"/>
            <a:ext cx="6768752" cy="193899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이항분포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 집단 비율 차이 검정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비율 차이 검정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단일집단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801847"/>
            <a:ext cx="838842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arenR" startAt="2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 비율 기준 검정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양측검정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(c(136,150), p=0.8)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80%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 비율 기준 검증 실시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(c(136,150), p=0.8, alternative="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two.sided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>
              <a:spcBef>
                <a:spcPts val="600"/>
              </a:spcBef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(c(136,150), p=0.8, alternative="greater",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CS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교육을 통해서 기존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만족율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(80%)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이상의 효과를 얻을 수 있다고 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볼 수 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따라서 기존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20%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불만율이 낮아졌다고 할 수 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두 집단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104" y="1700808"/>
            <a:ext cx="74523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추론통계학 분석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- 2-1.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비율 검정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간 비율 차이에 관한 분석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작업절차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1.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2.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정제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   -&gt;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-&gt;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-&gt;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변수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집단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교차분석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3.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비율차이 검정 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-&gt;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5816" y="3825088"/>
            <a:ext cx="2520000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dirty="0" smtClean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5815" y="1916832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7" y="2538236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전처리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16096" y="3186308"/>
            <a:ext cx="2520000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생성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 bwMode="auto">
          <a:xfrm>
            <a:off x="4175815" y="2358172"/>
            <a:ext cx="2" cy="180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8" idx="2"/>
            <a:endCxn id="19" idx="0"/>
          </p:cNvCxnSpPr>
          <p:nvPr/>
        </p:nvCxnSpPr>
        <p:spPr bwMode="auto">
          <a:xfrm>
            <a:off x="4175817" y="2934236"/>
            <a:ext cx="279" cy="252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직사각형 19"/>
          <p:cNvSpPr/>
          <p:nvPr/>
        </p:nvSpPr>
        <p:spPr>
          <a:xfrm>
            <a:off x="899592" y="170080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분석절차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2"/>
            <a:endCxn id="14" idx="0"/>
          </p:cNvCxnSpPr>
          <p:nvPr/>
        </p:nvCxnSpPr>
        <p:spPr bwMode="auto">
          <a:xfrm flipH="1">
            <a:off x="4175816" y="3555640"/>
            <a:ext cx="280" cy="2694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2915816" y="4473160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검정통계량 분석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14" idx="2"/>
            <a:endCxn id="25" idx="0"/>
          </p:cNvCxnSpPr>
          <p:nvPr/>
        </p:nvCxnSpPr>
        <p:spPr bwMode="auto">
          <a:xfrm>
            <a:off x="4175816" y="4194420"/>
            <a:ext cx="0" cy="2787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폭발 1 1"/>
          <p:cNvSpPr/>
          <p:nvPr/>
        </p:nvSpPr>
        <p:spPr bwMode="auto">
          <a:xfrm rot="20981634">
            <a:off x="5580112" y="2384947"/>
            <a:ext cx="2665346" cy="136878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세 집단 이상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</a:rPr>
              <a:t>가능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3003917"/>
            <a:ext cx="7848872" cy="258532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연구환경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교육센터에서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이용한 프레젠테이션 교육방법과 실시간 코딩 교육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방법을 적용하여 교육을 실시하였다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2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 교육방법 중 더 효과적인 교육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방법을 조사하기 위해서 교육생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명을 대상으로 설문을 실시하였다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조사한 결과는 다음 표와 같다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파일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c:/Rwork/Part-III/two_sample.csv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변수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method(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survey(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척도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584" y="1916832"/>
          <a:ext cx="7848872" cy="859933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9933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="1" baseline="-25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가지 교육방법에 따라 교육생의 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만족율에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차이가 있다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="1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가지 교육방법에 따라 교육생의 </a:t>
                      </a:r>
                      <a:r>
                        <a:rPr lang="ko-KR" altLang="en-US" sz="16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만족율에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차이가 없다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14847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연구가설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2060848"/>
            <a:ext cx="5976664" cy="286232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설문조사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----------------------------------------------------------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만족도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만족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불만족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참가자   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----------------------------------------------------------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PT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교육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|    110   |    40    |   150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----------------------------------------------------------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코딩교육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|    135   |    15    |   150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-----------------------------------------------------------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합계            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|    245   |    55    |   300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-----------------------------------------------------------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1602666"/>
            <a:ext cx="7488832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실습데이터 가져오기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("c:/Rwork/Part-III")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read.csv("two_sample.csv", header=TRUE)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head(data) #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1602666"/>
            <a:ext cx="74888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subset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data$method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1, 2 -&gt;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노이즈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없음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data$survey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1(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0(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정체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x&lt;-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data$method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(1, 2) -&gt;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노이즈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없음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y&lt;-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data$survey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0: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x;y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1556792"/>
            <a:ext cx="74888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확인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참여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table(x) # 1 : 150, 2 : 150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교육방법 만족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table(y) # 0 : 55, 1 : 245</a:t>
            </a:r>
          </a:p>
          <a:p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 data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정규성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검정 필요 없음</a:t>
            </a:r>
          </a:p>
          <a:p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변수에 대한 교차분석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table(x, y,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useNA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ifany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 #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까지 출력</a:t>
            </a:r>
          </a:p>
          <a:p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</a:t>
            </a:r>
          </a:p>
          <a:p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y</a:t>
            </a:r>
          </a:p>
          <a:p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#x    0    1  </a:t>
            </a:r>
          </a:p>
          <a:p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1  40   110  -&gt;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- 110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</a:t>
            </a:r>
          </a:p>
          <a:p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2  15   135  -&gt;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 - 135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</a:t>
            </a:r>
          </a:p>
          <a:p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</a:t>
            </a:r>
            <a:endParaRPr lang="en-US" altLang="ko-KR" sz="12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두 집단</a:t>
            </a:r>
            <a:r>
              <a:rPr lang="en-US" altLang="ko-KR" dirty="0"/>
              <a:t>[</a:t>
            </a:r>
            <a:r>
              <a:rPr lang="ko-KR" altLang="en-US" dirty="0"/>
              <a:t>이상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556792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비율차이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검증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help(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x,n,p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alternative,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correct)</a:t>
            </a:r>
          </a:p>
          <a:p>
            <a:pPr lvl="1"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양측검정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(c(110,135),c(150,150)) #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만족도와 방법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 차이 검정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p-value = 0.0003422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#sample estimates: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집단 간 비율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prop 1    prop 2 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#0.7333333 0.9000000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(c(110,135),c(150,150), alternative="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two.sided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p-value = 0.0003422 -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집단간의 만족도에 차이가 있다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ts val="600"/>
              </a:spcBef>
            </a:pP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endParaRPr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prop.test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(c(110,135),c(150,150), alter="greater",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>
              <a:spcBef>
                <a:spcPts val="60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p-value=0.9998 :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방법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비해 만족도가 낮은 것으로 파악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이항분포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882" y="1517010"/>
            <a:ext cx="789256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이항분포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spcBef>
                <a:spcPts val="600"/>
              </a:spcBef>
              <a:buAutoNum type="arabicPeriod"/>
            </a:pPr>
            <a:r>
              <a:rPr lang="en-US" altLang="ko-KR" b="0" dirty="0" smtClean="0"/>
              <a:t>n</a:t>
            </a:r>
            <a:r>
              <a:rPr lang="ko-KR" altLang="en-US" b="0" dirty="0"/>
              <a:t>번의 독립적 시행에서 각 시행이 확률 </a:t>
            </a:r>
            <a:r>
              <a:rPr lang="en-US" altLang="ko-KR" b="0" dirty="0"/>
              <a:t>p</a:t>
            </a:r>
            <a:r>
              <a:rPr lang="ko-KR" altLang="en-US" b="0" dirty="0"/>
              <a:t>를 가질 </a:t>
            </a:r>
            <a:r>
              <a:rPr lang="ko-KR" altLang="en-US" b="0" dirty="0" smtClean="0"/>
              <a:t>때의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이산 </a:t>
            </a:r>
            <a:r>
              <a:rPr lang="ko-KR" altLang="en-US" b="0" dirty="0"/>
              <a:t>확률 </a:t>
            </a:r>
            <a:r>
              <a:rPr lang="ko-KR" altLang="en-US" b="0" dirty="0" smtClean="0"/>
              <a:t>분포</a:t>
            </a:r>
            <a:endParaRPr lang="en-US" altLang="ko-KR" b="0" dirty="0" smtClean="0"/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주사위를 </a:t>
            </a:r>
            <a:r>
              <a:rPr lang="en-US" altLang="ko-KR" b="0" dirty="0"/>
              <a:t>10</a:t>
            </a:r>
            <a:r>
              <a:rPr lang="ko-KR" altLang="en-US" b="0" dirty="0"/>
              <a:t>회 던져서 숫자 </a:t>
            </a:r>
            <a:r>
              <a:rPr lang="en-US" altLang="ko-KR" b="0" dirty="0"/>
              <a:t>6</a:t>
            </a:r>
            <a:r>
              <a:rPr lang="ko-KR" altLang="en-US" b="0" dirty="0"/>
              <a:t>이 나오는 횟수를 센다</a:t>
            </a:r>
            <a:r>
              <a:rPr lang="en-US" altLang="ko-KR" b="0" dirty="0" smtClean="0"/>
              <a:t>.</a:t>
            </a:r>
            <a:br>
              <a:rPr lang="en-US" altLang="ko-KR" b="0" dirty="0" smtClean="0"/>
            </a:br>
            <a:r>
              <a:rPr lang="en-US" altLang="ko-KR" b="0" dirty="0" smtClean="0"/>
              <a:t>(</a:t>
            </a:r>
            <a:r>
              <a:rPr lang="ko-KR" altLang="en-US" b="0" dirty="0" smtClean="0"/>
              <a:t>이 </a:t>
            </a:r>
            <a:r>
              <a:rPr lang="ko-KR" altLang="en-US" b="0" dirty="0"/>
              <a:t>분포는 </a:t>
            </a:r>
            <a:r>
              <a:rPr lang="en-US" altLang="ko-KR" b="0" i="1" dirty="0"/>
              <a:t>n</a:t>
            </a:r>
            <a:r>
              <a:rPr lang="ko-KR" altLang="en-US" b="0" dirty="0"/>
              <a:t> </a:t>
            </a:r>
            <a:r>
              <a:rPr lang="en-US" altLang="ko-KR" b="0" dirty="0"/>
              <a:t>= 10</a:t>
            </a:r>
            <a:r>
              <a:rPr lang="ko-KR" altLang="en-US" b="0" dirty="0"/>
              <a:t>이고 </a:t>
            </a:r>
            <a:r>
              <a:rPr lang="en-US" altLang="ko-KR" b="0" i="1" dirty="0"/>
              <a:t>p</a:t>
            </a:r>
            <a:r>
              <a:rPr lang="ko-KR" altLang="en-US" b="0" dirty="0"/>
              <a:t> </a:t>
            </a:r>
            <a:r>
              <a:rPr lang="en-US" altLang="ko-KR" b="0" dirty="0"/>
              <a:t>= 1/6</a:t>
            </a:r>
            <a:r>
              <a:rPr lang="ko-KR" altLang="en-US" b="0" dirty="0"/>
              <a:t>인 </a:t>
            </a:r>
            <a:r>
              <a:rPr lang="ko-KR" altLang="en-US" b="0" dirty="0" err="1" smtClean="0"/>
              <a:t>이항분포</a:t>
            </a:r>
            <a:r>
              <a:rPr lang="en-US" altLang="ko-KR" b="0" dirty="0" smtClean="0"/>
              <a:t>)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정규분포와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마찬가지로 모집단이 가지는 이상적인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분포형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정규분포가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연속변량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이항분포는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이산변량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그래프는 좌우대칭인 종 모양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곡선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66" y="3717032"/>
            <a:ext cx="3012900" cy="2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45232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추론통계학 분석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- 1.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단일집단 비율검정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  <a:p>
            <a:pPr>
              <a:spcBef>
                <a:spcPts val="60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집단의 비율과 기존 집단과의 비율 차이 분석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작업절차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1.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실습데이터 가져오기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2.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빈도수와 비율계산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 3.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##################################################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9592" y="170080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분석절차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15816" y="4113120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15815" y="2204864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실습파일 가져오기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7" y="2826268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전처리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16096" y="3474340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기술통계량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빈도분석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 bwMode="auto">
          <a:xfrm>
            <a:off x="4175815" y="2646204"/>
            <a:ext cx="2" cy="180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/>
          <p:cNvCxnSpPr>
            <a:stCxn id="18" idx="2"/>
            <a:endCxn id="19" idx="0"/>
          </p:cNvCxnSpPr>
          <p:nvPr/>
        </p:nvCxnSpPr>
        <p:spPr bwMode="auto">
          <a:xfrm>
            <a:off x="4175817" y="3222268"/>
            <a:ext cx="279" cy="252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화살표 연결선 23"/>
          <p:cNvCxnSpPr>
            <a:stCxn id="19" idx="2"/>
            <a:endCxn id="14" idx="0"/>
          </p:cNvCxnSpPr>
          <p:nvPr/>
        </p:nvCxnSpPr>
        <p:spPr bwMode="auto">
          <a:xfrm flipH="1">
            <a:off x="4175816" y="3870340"/>
            <a:ext cx="280" cy="242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/>
          <p:cNvSpPr/>
          <p:nvPr/>
        </p:nvSpPr>
        <p:spPr>
          <a:xfrm>
            <a:off x="2915816" y="4833200"/>
            <a:ext cx="2520000" cy="396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검정통계량 분석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14" idx="2"/>
            <a:endCxn id="25" idx="0"/>
          </p:cNvCxnSpPr>
          <p:nvPr/>
        </p:nvCxnSpPr>
        <p:spPr bwMode="auto">
          <a:xfrm>
            <a:off x="4175816" y="4509120"/>
            <a:ext cx="0" cy="324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924944"/>
            <a:ext cx="7776864" cy="332398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연구환경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114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전화번호 안내고객을 대상으로 불만을 갖는 고객은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였다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개선하기 위해서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교육을 실시한 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고객을 대상으로 조사한 결과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명이 불만을 갖고 있었다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20%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불만율이 낮아졌다고 할 수 있는가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파일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c:/Rwork/Part-III/one_sample.csv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변수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survey(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척도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(y/n) </a:t>
            </a:r>
          </a:p>
          <a:p>
            <a:pPr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가정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불만율과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 후 불만율 분석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71138"/>
              </p:ext>
            </p:extLst>
          </p:nvPr>
        </p:nvGraphicFramePr>
        <p:xfrm>
          <a:off x="827584" y="1916832"/>
          <a:ext cx="7848872" cy="859933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9933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400" b="1" baseline="-25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고객 불만율과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 후 불만율에 차이가 있다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400" b="1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2019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고객 불만율과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CS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 후 불만율에 차이가 없다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584" y="14847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연구가설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72816"/>
            <a:ext cx="745232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실습데이터 가져오기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("c:/Rwork/Part-III")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&lt;- read.csv("one_sample.csv", header=TRUE)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head(data)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 &lt;-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data$survey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 변수</a:t>
            </a:r>
            <a:endParaRPr lang="en-US" altLang="ko-KR" sz="2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628800"/>
            <a:ext cx="756084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빈도수와 비율 계산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summary(x) #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없음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length(x) # 150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table(x) </a:t>
            </a: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#x</a:t>
            </a: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0   1 </a:t>
            </a: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14 136 -&gt; 0: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(14), 1: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(136) </a:t>
            </a:r>
          </a:p>
          <a:p>
            <a:pPr lvl="1">
              <a:spcBef>
                <a:spcPts val="0"/>
              </a:spcBef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#table(x, 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useNA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ifany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 #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시리얼 데이터와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개수 출력 시</a:t>
            </a:r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prettyR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prettyR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freq()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사용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freq(x) </a:t>
            </a: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Frequencies for x </a:t>
            </a: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  1   0    NA</a:t>
            </a:r>
          </a:p>
          <a:p>
            <a:pPr lvl="1">
              <a:spcBef>
                <a:spcPts val="0"/>
              </a:spcBef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  136   14   0 &lt;-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빈도수</a:t>
            </a:r>
          </a:p>
          <a:p>
            <a:pPr lvl="1">
              <a:spcBef>
                <a:spcPts val="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#%  90.7  9.3  0 &lt;-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 제공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628800"/>
            <a:ext cx="792088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가설검정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(y/n)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대상   </a:t>
            </a:r>
          </a:p>
          <a:p>
            <a:pPr lvl="1">
              <a:spcBef>
                <a:spcPts val="600"/>
              </a:spcBef>
            </a:pPr>
            <a:endParaRPr lang="ko-KR" altLang="en-US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이용 가설검정</a:t>
            </a:r>
          </a:p>
          <a:p>
            <a:pPr lvl="1"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help(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형식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(x, n, p = 0.5, alternative = c("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two.sided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"less", "greater"),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#    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0.95)</a:t>
            </a:r>
          </a:p>
          <a:p>
            <a:pPr lvl="1">
              <a:spcBef>
                <a:spcPts val="600"/>
              </a:spcBef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만족수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불만족수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p =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확률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단일집단</a:t>
            </a:r>
            <a:r>
              <a:rPr lang="ko-KR" altLang="en-US" dirty="0" smtClean="0"/>
              <a:t> 비율검정</a:t>
            </a:r>
            <a:endParaRPr lang="ko-KR" altLang="en-US" dirty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668864"/>
            <a:ext cx="820891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 비율 기준 검정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양측검정</a:t>
            </a:r>
            <a:endParaRPr lang="ko-KR" altLang="en-US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(c(14,150), p=0.2)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20%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불만족 비율 기준 검증 실시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(c(14,150), p=0.2, alternative="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two.sided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>
              <a:spcBef>
                <a:spcPts val="600"/>
              </a:spcBef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단측검정</a:t>
            </a:r>
            <a:endParaRPr lang="ko-KR" altLang="en-US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(c(14,150), p=0.2, alternative="greater",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  <a:p>
            <a:pPr lvl="1">
              <a:spcBef>
                <a:spcPts val="600"/>
              </a:spcBef>
            </a:pP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600"/>
              </a:spcBef>
            </a:pP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binom.test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(c(14,150), p=0.2, alternative="less", 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conf.level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=0.95)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12861</TotalTime>
  <Words>1182</Words>
  <Application>Microsoft Office PowerPoint</Application>
  <PresentationFormat>화면 슬라이드 쇼(4:3)</PresentationFormat>
  <Paragraphs>204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굴림</vt:lpstr>
      <vt:lpstr>궁서체</vt:lpstr>
      <vt:lpstr>맑은 고딕</vt:lpstr>
      <vt:lpstr>Arial</vt:lpstr>
      <vt:lpstr>Wingdings</vt:lpstr>
      <vt:lpstr>예제 프레젠테이션 슬라이드(7)</vt:lpstr>
      <vt:lpstr>1_기본 디자인</vt:lpstr>
      <vt:lpstr>8_디자인 사용자 지정</vt:lpstr>
      <vt:lpstr>3_예제 프레젠테이션 슬라이드(7)</vt:lpstr>
      <vt:lpstr>13-1. 모집단 간 비율 차이 검정</vt:lpstr>
      <vt:lpstr>1) 이항분포</vt:lpstr>
      <vt:lpstr>2) 단일집단 비율검정</vt:lpstr>
      <vt:lpstr>2) 단일집단 비율검정</vt:lpstr>
      <vt:lpstr>2) 단일집단 비율검정</vt:lpstr>
      <vt:lpstr>2) 단일집단 비율검정</vt:lpstr>
      <vt:lpstr>2) 단일집단 비율검정</vt:lpstr>
      <vt:lpstr>2) 단일집단 비율검정</vt:lpstr>
      <vt:lpstr>2) 단일집단 비율검정</vt:lpstr>
      <vt:lpstr>2) 단일집단 비율검정</vt:lpstr>
      <vt:lpstr>3) 두 집단[이상] 비율검정</vt:lpstr>
      <vt:lpstr>3) 두 집단[이상] 비율검정</vt:lpstr>
      <vt:lpstr>3) 두 집단[이상] 비율검정</vt:lpstr>
      <vt:lpstr>3) 두 집단[이상] 비율검정</vt:lpstr>
      <vt:lpstr>3) 두 집단[이상] 비율검정</vt:lpstr>
      <vt:lpstr>3) 두 집단[이상] 비율검정</vt:lpstr>
      <vt:lpstr>3) 두 집단[이상] 비율검정</vt:lpstr>
      <vt:lpstr>3) 두 집단[이상] 비율검정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751</cp:revision>
  <cp:lastPrinted>2012-04-23T01:56:26Z</cp:lastPrinted>
  <dcterms:created xsi:type="dcterms:W3CDTF">2011-03-07T07:43:24Z</dcterms:created>
  <dcterms:modified xsi:type="dcterms:W3CDTF">2020-09-22T12:24:04Z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