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  <p:sldMasterId id="2147483780" r:id="rId4"/>
  </p:sldMasterIdLst>
  <p:notesMasterIdLst>
    <p:notesMasterId r:id="rId42"/>
  </p:notesMasterIdLst>
  <p:handoutMasterIdLst>
    <p:handoutMasterId r:id="rId43"/>
  </p:handoutMasterIdLst>
  <p:sldIdLst>
    <p:sldId id="729" r:id="rId5"/>
    <p:sldId id="798" r:id="rId6"/>
    <p:sldId id="802" r:id="rId7"/>
    <p:sldId id="737" r:id="rId8"/>
    <p:sldId id="792" r:id="rId9"/>
    <p:sldId id="511" r:id="rId10"/>
    <p:sldId id="738" r:id="rId11"/>
    <p:sldId id="739" r:id="rId12"/>
    <p:sldId id="740" r:id="rId13"/>
    <p:sldId id="741" r:id="rId14"/>
    <p:sldId id="743" r:id="rId15"/>
    <p:sldId id="744" r:id="rId16"/>
    <p:sldId id="745" r:id="rId17"/>
    <p:sldId id="751" r:id="rId18"/>
    <p:sldId id="795" r:id="rId19"/>
    <p:sldId id="513" r:id="rId20"/>
    <p:sldId id="752" r:id="rId21"/>
    <p:sldId id="753" r:id="rId22"/>
    <p:sldId id="754" r:id="rId23"/>
    <p:sldId id="770" r:id="rId24"/>
    <p:sldId id="755" r:id="rId25"/>
    <p:sldId id="796" r:id="rId26"/>
    <p:sldId id="514" r:id="rId27"/>
    <p:sldId id="756" r:id="rId28"/>
    <p:sldId id="757" r:id="rId29"/>
    <p:sldId id="771" r:id="rId30"/>
    <p:sldId id="803" r:id="rId31"/>
    <p:sldId id="763" r:id="rId32"/>
    <p:sldId id="797" r:id="rId33"/>
    <p:sldId id="773" r:id="rId34"/>
    <p:sldId id="761" r:id="rId35"/>
    <p:sldId id="764" r:id="rId36"/>
    <p:sldId id="765" r:id="rId37"/>
    <p:sldId id="766" r:id="rId38"/>
    <p:sldId id="767" r:id="rId39"/>
    <p:sldId id="768" r:id="rId40"/>
    <p:sldId id="772" r:id="rId41"/>
  </p:sldIdLst>
  <p:sldSz cx="9144000" cy="6858000" type="screen4x3"/>
  <p:notesSz cx="6797675" cy="9928225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0038A8"/>
    <a:srgbClr val="FF6600"/>
    <a:srgbClr val="FF9900"/>
    <a:srgbClr val="6F6F6F"/>
    <a:srgbClr val="FF9933"/>
    <a:srgbClr val="89B0FF"/>
    <a:srgbClr val="6699FF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0764" autoAdjust="0"/>
  </p:normalViewPr>
  <p:slideViewPr>
    <p:cSldViewPr>
      <p:cViewPr varScale="1">
        <p:scale>
          <a:sx n="49" d="100"/>
          <a:sy n="49" d="100"/>
        </p:scale>
        <p:origin x="102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12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1908</a:t>
            </a:r>
            <a:r>
              <a:rPr lang="ko-KR" altLang="en-US" dirty="0"/>
              <a:t>년 아일랜드 통계학자 윌리엄 </a:t>
            </a:r>
            <a:r>
              <a:rPr lang="ko-KR" altLang="en-US" dirty="0" err="1"/>
              <a:t>고셋에</a:t>
            </a:r>
            <a:r>
              <a:rPr lang="ko-KR" altLang="en-US" dirty="0"/>
              <a:t> 의해서 발견 </a:t>
            </a:r>
            <a:r>
              <a:rPr lang="en-US" altLang="ko-KR" dirty="0"/>
              <a:t>– student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가명으로 논문발표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스튜던트 분포 라고도 함 </a:t>
            </a:r>
            <a:endParaRPr lang="en-US" altLang="ko-KR" dirty="0"/>
          </a:p>
          <a:p>
            <a:r>
              <a:rPr lang="ko-KR" altLang="en-US" dirty="0"/>
              <a:t>표본크기가 대략 </a:t>
            </a:r>
            <a:r>
              <a:rPr lang="en-US" altLang="ko-KR" dirty="0"/>
              <a:t>30</a:t>
            </a:r>
            <a:r>
              <a:rPr lang="ko-KR" altLang="en-US" dirty="0"/>
              <a:t>개 이상이면 정규분포 모양에 가까워진다</a:t>
            </a:r>
            <a:r>
              <a:rPr lang="en-US" altLang="ko-KR" dirty="0"/>
              <a:t>. -&gt; </a:t>
            </a:r>
            <a:r>
              <a:rPr lang="ko-KR" altLang="en-US" dirty="0" err="1"/>
              <a:t>중심극한</a:t>
            </a:r>
            <a:r>
              <a:rPr lang="ko-KR" altLang="en-US" dirty="0"/>
              <a:t> 정리 </a:t>
            </a:r>
            <a:endParaRPr lang="en-US" altLang="ko-KR" dirty="0"/>
          </a:p>
          <a:p>
            <a:r>
              <a:rPr lang="ko-KR" altLang="en-US" dirty="0" err="1"/>
              <a:t>정규분포와</a:t>
            </a:r>
            <a:r>
              <a:rPr lang="ko-KR" altLang="en-US" dirty="0"/>
              <a:t> 같이 좌우 대칭을 가지며</a:t>
            </a:r>
            <a:r>
              <a:rPr lang="en-US" altLang="ko-KR" dirty="0"/>
              <a:t>, </a:t>
            </a:r>
            <a:r>
              <a:rPr lang="ko-KR" altLang="en-US" dirty="0"/>
              <a:t>정규분포 보다 </a:t>
            </a:r>
            <a:r>
              <a:rPr lang="ko-KR" altLang="en-US" dirty="0" err="1"/>
              <a:t>예측범위가</a:t>
            </a:r>
            <a:r>
              <a:rPr lang="ko-KR" altLang="en-US" dirty="0"/>
              <a:t> 넓다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6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79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ko-KR" altLang="en-US" dirty="0"/>
              <a:t>검정은 두 모집단의 분산에 대한 비율의 추정으로 분산분석이나 회귀분석의 통계적 추론으로 이용된다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0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33400"/>
            <a:ext cx="8604448" cy="685800"/>
          </a:xfrm>
        </p:spPr>
        <p:txBody>
          <a:bodyPr/>
          <a:lstStyle/>
          <a:p>
            <a:r>
              <a:rPr lang="en-US" altLang="ko-KR" sz="3600" dirty="0"/>
              <a:t>13-2. </a:t>
            </a:r>
            <a:r>
              <a:rPr lang="ko-KR" altLang="en-US" sz="3600" dirty="0"/>
              <a:t>모집단 간 평균 차이 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2066072"/>
            <a:ext cx="6768752" cy="2862322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분포 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err="1"/>
              <a:t>단일표본</a:t>
            </a:r>
            <a:r>
              <a:rPr lang="ko-KR" altLang="en-US" sz="2000" dirty="0"/>
              <a:t> </a:t>
            </a:r>
            <a:r>
              <a:rPr lang="en-US" altLang="ko-KR" sz="2000" dirty="0"/>
              <a:t>T</a:t>
            </a:r>
            <a:r>
              <a:rPr lang="ko-KR" altLang="en-US" sz="2000" dirty="0"/>
              <a:t>검정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독립표본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대응표본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분포 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분산 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단일표본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484784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가설검정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비모수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-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모집단의 평균값을 검정하는 함수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-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기존평균사용시간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5.2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 기준으로 검정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같다 </a:t>
            </a: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차이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help(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t -&gt; student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3608" y="3386603"/>
            <a:ext cx="792088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양측검정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(x1, mu=5.2)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mu(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그리스 로마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5.2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 기준 검정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x1 :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표본집단 평균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mu=5.2,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모집단의 평균값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정제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데이터와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5.2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 비교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(x1, mu=5.2, alter="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two.side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 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p-value = 0.0001417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해설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 사용시간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5.2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시간과 차이가 있다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기각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단일표본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578853"/>
            <a:ext cx="792088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점추정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구간추정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#alternative hypothesis: true mean is not equal to 5.2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#95 percent confidence interval: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5.377613 5.736148  -&gt;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구간추정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(95%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신뢰구간 추정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#sample estimates: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mean of x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5.556881    -&gt;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점추정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mean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값과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직접비교하여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추정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ko-KR" altLang="en-US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점추정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(point)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구간추정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(interval estimation)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점추정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모수를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하나의 값으로 추정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평균이나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중위수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구간추정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모수가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포함될 것이라고 제시하는 구간추정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신뢰구간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단일표본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484784"/>
            <a:ext cx="79208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단측검정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(x1, mu=5.2, alter="greater",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p-value = 7.083e-05 = 0.00007083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해설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A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회사 노트북의 평균 사용시간은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5.2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 보다 더 길다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 결과를 변수에 저장하여 특정 변수 확인하기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 &lt;-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(x1, mu=5.2, alter="greater",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names(result)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(result)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result$p.value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7.083346e-05 -&gt;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세밀한 정보 제공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단일표본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11560" y="1484784"/>
            <a:ext cx="4680520" cy="460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단일표본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t-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검정 결과 정리 및 기술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】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83568" y="1988840"/>
          <a:ext cx="7992888" cy="4262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721">
                <a:tc rowSpan="2">
                  <a:txBody>
                    <a:bodyPr/>
                    <a:lstStyle/>
                    <a:p>
                      <a:pPr marL="342900" marR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가설 설정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(H1)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국내에서 생산된 노트북과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회사에서 생산된 노트북의 평균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사용 시간에 차이가 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2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(H0)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국내에서 생산된 노트북과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회사에서 생산된 노트북의 평균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사용 시간에 차이가 없다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314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연구환경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국내에서 생산된 노트북 평균 사용 시간이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5.2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시간으로 파악된 상황에서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회사에서 생산된 노트북 평균 사용시간과 차이가 있는지를 검정하기 위해서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 노트북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대를 랜덤으로 선정하여 검정을 실시한다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95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3"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유의순준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α =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4"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분석방법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단일표본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1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5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검정통계량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= 3.9461,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596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6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유의확률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0.0001417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612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7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결과해석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유의수준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 귀무가설이 기각되었다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따라서 국내에서 생산된 노트북과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회사에서 생산된 노트북의 평균 사용 시간에 차이를 보인다고 할 수 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즉 국내에서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생산된 노트북의 평균 사용 시간은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5.2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회사에서 생산된 노트북의 평균 사용 시간은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5.56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국내 평균 사용 시간 보다 더 길다고 할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en-US" sz="14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독립표본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6104" y="1700808"/>
            <a:ext cx="745232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추론통계학 분석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- 2-2.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평균 검정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독립표본 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검정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rgbClr val="0E05CB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간 평균 차이에 관한 분석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작업절차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1.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2.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정제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3.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간 동질성 검증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검정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   -&gt;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var.test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4.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평균 차이검정 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or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wilcox.test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독립표본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순서도: 판단 6"/>
          <p:cNvSpPr/>
          <p:nvPr/>
        </p:nvSpPr>
        <p:spPr bwMode="auto">
          <a:xfrm>
            <a:off x="3059832" y="3789040"/>
            <a:ext cx="2412000" cy="576064"/>
          </a:xfrm>
          <a:prstGeom prst="flowChartDecis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동질성분포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0" y="4725144"/>
            <a:ext cx="972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accent5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chemeClr val="accent5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9" idx="0"/>
          </p:cNvCxnSpPr>
          <p:nvPr/>
        </p:nvCxnSpPr>
        <p:spPr bwMode="auto">
          <a:xfrm>
            <a:off x="4265832" y="4365104"/>
            <a:ext cx="78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직사각형 13"/>
          <p:cNvSpPr/>
          <p:nvPr/>
        </p:nvSpPr>
        <p:spPr>
          <a:xfrm>
            <a:off x="5133083" y="4734436"/>
            <a:ext cx="152714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wilcox.text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6" name="Shape 15"/>
          <p:cNvCxnSpPr>
            <a:stCxn id="7" idx="3"/>
            <a:endCxn id="14" idx="0"/>
          </p:cNvCxnSpPr>
          <p:nvPr/>
        </p:nvCxnSpPr>
        <p:spPr bwMode="auto">
          <a:xfrm>
            <a:off x="5471832" y="4077072"/>
            <a:ext cx="424826" cy="6573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2987823" y="1556792"/>
            <a:ext cx="2520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87825" y="2060848"/>
            <a:ext cx="2520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전처리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88064" y="3140968"/>
            <a:ext cx="2520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기술통계량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7" idx="2"/>
            <a:endCxn id="18" idx="0"/>
          </p:cNvCxnSpPr>
          <p:nvPr/>
        </p:nvCxnSpPr>
        <p:spPr bwMode="auto">
          <a:xfrm>
            <a:off x="4247823" y="1926124"/>
            <a:ext cx="2" cy="134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stCxn id="18" idx="2"/>
            <a:endCxn id="26" idx="0"/>
          </p:cNvCxnSpPr>
          <p:nvPr/>
        </p:nvCxnSpPr>
        <p:spPr bwMode="auto">
          <a:xfrm flipH="1">
            <a:off x="4247823" y="2430180"/>
            <a:ext cx="2" cy="197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직사각형 19"/>
          <p:cNvSpPr/>
          <p:nvPr/>
        </p:nvSpPr>
        <p:spPr>
          <a:xfrm>
            <a:off x="899592" y="170080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분석절차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2"/>
            <a:endCxn id="7" idx="0"/>
          </p:cNvCxnSpPr>
          <p:nvPr/>
        </p:nvCxnSpPr>
        <p:spPr bwMode="auto">
          <a:xfrm>
            <a:off x="4248064" y="3510300"/>
            <a:ext cx="17768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/>
          <p:cNvSpPr/>
          <p:nvPr/>
        </p:nvSpPr>
        <p:spPr>
          <a:xfrm>
            <a:off x="4201921" y="5651956"/>
            <a:ext cx="188224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검정통계량 분석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9" idx="2"/>
            <a:endCxn id="25" idx="0"/>
          </p:cNvCxnSpPr>
          <p:nvPr/>
        </p:nvCxnSpPr>
        <p:spPr bwMode="auto">
          <a:xfrm rot="16200000" flipH="1">
            <a:off x="4425737" y="4934648"/>
            <a:ext cx="557480" cy="8771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꺾인 연결선 28"/>
          <p:cNvCxnSpPr>
            <a:stCxn id="14" idx="2"/>
            <a:endCxn id="25" idx="0"/>
          </p:cNvCxnSpPr>
          <p:nvPr/>
        </p:nvCxnSpPr>
        <p:spPr bwMode="auto">
          <a:xfrm rot="5400000">
            <a:off x="5245758" y="5001056"/>
            <a:ext cx="548188" cy="7536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설명선 2 21"/>
          <p:cNvSpPr/>
          <p:nvPr/>
        </p:nvSpPr>
        <p:spPr bwMode="auto">
          <a:xfrm>
            <a:off x="5580112" y="3573016"/>
            <a:ext cx="1440160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0839"/>
              <a:gd name="adj6" fmla="val -45911"/>
            </a:avLst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var.test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87823" y="2627620"/>
            <a:ext cx="2520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6" idx="2"/>
            <a:endCxn id="19" idx="0"/>
          </p:cNvCxnSpPr>
          <p:nvPr/>
        </p:nvCxnSpPr>
        <p:spPr bwMode="auto">
          <a:xfrm>
            <a:off x="4247823" y="2996952"/>
            <a:ext cx="241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5940152" y="436510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3968" y="437613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독립표본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2088" y="2847414"/>
            <a:ext cx="7596336" cy="3323987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연구환경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교육센터에서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PT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이용한 프레젠테이션 교육방법과 실시간 코딩 교육방법을 적용하여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개월 동안 교육받은 교육생 각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명을 대상으로 실기시험을 실시하였다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집단간 실기시험의 평균에 차이가 있는가 검정한다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----------------------------------------------------------------------    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대상 파일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c:/Rwork/Part-III/two_sample.csv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변수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method(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명목척도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score(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비율척도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대상 변수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교육방법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시험성적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교육방법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(A/B) -&gt;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시험성적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성적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27584" y="1916832"/>
          <a:ext cx="7560840" cy="859933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9933">
                <a:tc>
                  <a:txBody>
                    <a:bodyPr/>
                    <a:lstStyle/>
                    <a:p>
                      <a:pPr marL="101600" marR="1016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연구가설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6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교육방법에 따른 두 집단 간 실기시험의 평균에 차이가 있다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1600" marR="10160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6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교육방법에 따른 두 집단 간 실기시험의 평균에 차이가 없다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27584" y="148478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연구가설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독립표본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2088" y="1556792"/>
            <a:ext cx="8172400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&lt;- read.csv("c:/Rwork/Part-III/two_sample.csv", header=TRUE)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print(data)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head(data) #4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변수 확인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summary(data) # score - NA's : 73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>
              <a:spcBef>
                <a:spcPts val="600"/>
              </a:spcBef>
            </a:pP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정제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 &lt;- subset(data, !is.na(score), c(method, score))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c(method, score) : data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전체 변수 중 두 변수만 추출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!is.na(score) : </a:t>
            </a: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아닌 것만 추출 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위에서 정제된 데이터를 대상으로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 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방법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혼합됨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length(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result$score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227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독립표본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24136" y="1556792"/>
            <a:ext cx="6804248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분리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교육방법 별로 분리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 &lt;- subset(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result,method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==1)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 &lt;- subset(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result,method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==2)</a:t>
            </a:r>
          </a:p>
          <a:p>
            <a:pPr>
              <a:spcBef>
                <a:spcPts val="600"/>
              </a:spcBef>
            </a:pP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교육방법에서 점수 추출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a1 &lt;-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a$score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b1 &lt;-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b$score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기술통계량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평균값 적용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정규성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검정 필요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length(a1); # 109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length(b1); # 118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독립표본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2088" y="1556792"/>
            <a:ext cx="81724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분포모양 검정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집단의 분포모양 일치 여부 검정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간 분포의 모양이 동질적이다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집단간 동질성 비교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분포모양 분석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var.test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(a1, b1) # p-value = 0.3002 -&gt;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차이가 없다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동질성 분포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비동질성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분포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wilcox.test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3784972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가설검정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두 집단 평균 차이검정</a:t>
            </a:r>
          </a:p>
          <a:p>
            <a:pPr lvl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(a1, b1)</a:t>
            </a:r>
          </a:p>
          <a:p>
            <a:pPr lvl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(a1, b1, alter="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two.sided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", conf.int=TRUE,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=0.95)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p-value = 0.0411 -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두 집단간 평균에 차이가 있다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(a1, b1, alter="greater", conf.int=TRUE,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=0.95)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p-value = 0.9794 : a1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기준으로 비교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-&gt; a1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b1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보다 크지 않다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(a1, b1, alter="less", conf.int=TRUE,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=0.95)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p-value = 0.02055 : a1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b1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보다 작다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T</a:t>
            </a:r>
            <a:r>
              <a:rPr lang="ko-KR" altLang="en-US" dirty="0"/>
              <a:t>분포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5840" y="1484784"/>
            <a:ext cx="797463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분포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spcBef>
                <a:spcPts val="600"/>
              </a:spcBef>
              <a:buAutoNum type="arabicPeriod"/>
            </a:pPr>
            <a:r>
              <a:rPr lang="ko-KR" altLang="en-US" dirty="0"/>
              <a:t>표본수가 작은 경우</a:t>
            </a:r>
            <a:r>
              <a:rPr lang="en-US" altLang="ko-KR" dirty="0"/>
              <a:t>(30</a:t>
            </a:r>
            <a:r>
              <a:rPr lang="ko-KR" altLang="en-US" dirty="0"/>
              <a:t>개 미만</a:t>
            </a:r>
            <a:r>
              <a:rPr lang="en-US" altLang="ko-KR" dirty="0"/>
              <a:t>) </a:t>
            </a:r>
            <a:r>
              <a:rPr lang="ko-KR" altLang="en-US" dirty="0"/>
              <a:t>정규분포 대신 사용하는 확률분포</a:t>
            </a:r>
            <a:endParaRPr lang="en-US" altLang="ko-KR" dirty="0"/>
          </a:p>
          <a:p>
            <a:pPr marL="1257300" lvl="2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좌우대칭 분포 </a:t>
            </a:r>
            <a:r>
              <a:rPr lang="en-US" altLang="ko-KR" dirty="0"/>
              <a:t>: </a:t>
            </a:r>
            <a:r>
              <a:rPr lang="ko-KR" altLang="en-US" dirty="0"/>
              <a:t>표본 크기가 클 수록 정규분포 모양 비슷함</a:t>
            </a:r>
            <a:endParaRPr lang="en-US" altLang="ko-KR" dirty="0"/>
          </a:p>
          <a:p>
            <a:pPr marL="800100" lvl="1" indent="-342900">
              <a:spcBef>
                <a:spcPts val="600"/>
              </a:spcBef>
              <a:buAutoNum type="arabicPeriod"/>
            </a:pPr>
            <a:r>
              <a:rPr lang="en-US" altLang="ko-KR" dirty="0"/>
              <a:t>T</a:t>
            </a:r>
            <a:r>
              <a:rPr lang="ko-KR" altLang="en-US" dirty="0"/>
              <a:t>검정 </a:t>
            </a:r>
            <a:r>
              <a:rPr lang="en-US" altLang="ko-KR" dirty="0"/>
              <a:t>: </a:t>
            </a:r>
            <a:r>
              <a:rPr lang="ko-KR" altLang="en-US" dirty="0"/>
              <a:t>정규분포이고</a:t>
            </a:r>
            <a:r>
              <a:rPr lang="en-US" altLang="ko-KR" dirty="0"/>
              <a:t>, </a:t>
            </a:r>
            <a:r>
              <a:rPr lang="ko-KR" altLang="en-US" dirty="0" err="1"/>
              <a:t>모분산</a:t>
            </a:r>
            <a:r>
              <a:rPr lang="en-US" altLang="ko-KR" dirty="0"/>
              <a:t>(</a:t>
            </a:r>
            <a:r>
              <a:rPr lang="el-GR" altLang="ko-KR" kern="0" dirty="0">
                <a:solidFill>
                  <a:srgbClr val="000000"/>
                </a:solidFill>
                <a:latin typeface="휴먼명조"/>
              </a:rPr>
              <a:t>σ</a:t>
            </a:r>
            <a:r>
              <a:rPr lang="el-GR" altLang="ko-KR" kern="0" baseline="30000" dirty="0">
                <a:solidFill>
                  <a:srgbClr val="000000"/>
                </a:solidFill>
                <a:latin typeface="휴먼명조"/>
              </a:rPr>
              <a:t>2</a:t>
            </a:r>
            <a:r>
              <a:rPr lang="en-US" altLang="ko-KR" dirty="0"/>
              <a:t>)</a:t>
            </a:r>
            <a:r>
              <a:rPr lang="ko-KR" altLang="en-US" dirty="0"/>
              <a:t> 모르는 경우 모평균</a:t>
            </a:r>
            <a:r>
              <a:rPr lang="en-US" altLang="ko-KR" dirty="0"/>
              <a:t>(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µ)</a:t>
            </a:r>
            <a:r>
              <a:rPr lang="ko-KR" altLang="en-US" dirty="0"/>
              <a:t> 추정</a:t>
            </a:r>
            <a:r>
              <a:rPr lang="en-US" altLang="ko-KR" dirty="0"/>
              <a:t>/</a:t>
            </a:r>
            <a:r>
              <a:rPr lang="ko-KR" altLang="en-US" dirty="0"/>
              <a:t>검정</a:t>
            </a:r>
            <a:endParaRPr lang="en-US" altLang="ko-KR" dirty="0"/>
          </a:p>
          <a:p>
            <a:pPr marL="1257300" lvl="2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 err="1"/>
              <a:t>검정통계량</a:t>
            </a:r>
            <a:r>
              <a:rPr lang="en-US" altLang="ko-KR" dirty="0"/>
              <a:t>(t) </a:t>
            </a:r>
            <a:r>
              <a:rPr lang="ko-KR" altLang="en-US" dirty="0"/>
              <a:t>이용 신뢰구간 추정과 가설검정</a:t>
            </a:r>
            <a:r>
              <a:rPr lang="en-US" altLang="ko-KR" dirty="0"/>
              <a:t>(</a:t>
            </a:r>
            <a:r>
              <a:rPr lang="ko-KR" altLang="en-US" dirty="0"/>
              <a:t>평균 차이 검정</a:t>
            </a:r>
            <a:r>
              <a:rPr lang="en-US" altLang="ko-KR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04" y="3535472"/>
            <a:ext cx="3784649" cy="2057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 설명선 3"/>
          <p:cNvSpPr/>
          <p:nvPr/>
        </p:nvSpPr>
        <p:spPr bwMode="auto">
          <a:xfrm>
            <a:off x="5911552" y="3664359"/>
            <a:ext cx="2442964" cy="648072"/>
          </a:xfrm>
          <a:prstGeom prst="wedgeRectCallout">
            <a:avLst>
              <a:gd name="adj1" fmla="val -59199"/>
              <a:gd name="adj2" fmla="val 101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자유도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(</a:t>
            </a: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df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가 클 수록 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정규분포와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비슷해짐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 bwMode="auto">
              <a:xfrm>
                <a:off x="2131272" y="3564663"/>
                <a:ext cx="1260000" cy="612000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정규분포</a:t>
                </a:r>
                <a:endParaRPr kumimoji="0" lang="en-US" altLang="ko-K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/>
                  <a:t>t (</a:t>
                </a:r>
                <a:r>
                  <a:rPr lang="en-US" altLang="ko-KR" sz="1600" dirty="0" err="1"/>
                  <a:t>df</a:t>
                </a:r>
                <a:r>
                  <a:rPr lang="en-US" altLang="ko-KR" sz="16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ko-KR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1272" y="3564663"/>
                <a:ext cx="1260000" cy="612000"/>
              </a:xfrm>
              <a:prstGeom prst="rect">
                <a:avLst/>
              </a:prstGeom>
              <a:blipFill>
                <a:blip r:embed="rId4"/>
                <a:stretch>
                  <a:fillRect t="-2941" b="-6863"/>
                </a:stretch>
              </a:blip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90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독립표본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1560" y="1600201"/>
            <a:ext cx="7787208" cy="460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/>
              <a:t>【</a:t>
            </a:r>
            <a:r>
              <a:rPr lang="ko-KR" altLang="en-US" sz="2000" dirty="0"/>
              <a:t>독립표본 </a:t>
            </a:r>
            <a:r>
              <a:rPr lang="en-US" altLang="ko-KR" sz="2000" dirty="0"/>
              <a:t>t-</a:t>
            </a:r>
            <a:r>
              <a:rPr lang="ko-KR" altLang="en-US" sz="2000" dirty="0"/>
              <a:t>검정 결과 정리 및 기술</a:t>
            </a:r>
            <a:r>
              <a:rPr lang="en-US" altLang="ko-KR" sz="2000" dirty="0"/>
              <a:t>】</a:t>
            </a:r>
            <a:endParaRPr lang="ko-KR" altLang="en-US" sz="1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27584" y="2132856"/>
          <a:ext cx="7992888" cy="39604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4">
                <a:tc rowSpan="2">
                  <a:txBody>
                    <a:bodyPr/>
                    <a:lstStyle/>
                    <a:p>
                      <a:pPr marL="342900" marR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가설 설정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(H1)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교육방법에 따른 두 집단 간 실기시험의 평균에 차이가 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3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(H0)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교육방법에 따른 두 집단 간 실기시험의 평균에 차이가 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58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연구환경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교육센터에서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이용한 프레젠테이션 교육방법과 실시간 코딩 교육방법을 적용하여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개월 동안 교육받은 교육생 각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명을 대상으로 실기시험을 실시하였다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집단간 실기시험의 평균에 차이가 있는가 검정한다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45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3"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유의순준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α =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5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4"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분석방법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독립표본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85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5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검정통계량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 = -2.0547,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218.192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746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6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유의확률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800" b="1" i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0.0411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674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7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결과해석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유의수준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 귀무가설이 기각되었다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따라서 교육방법에 따른 두 집단 간 실기시험의 평균에 차이가 있다라고 말할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단측검정을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실시한 결과 교육방법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교육방법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보다 크지 않은 것으로 나타났디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즉 실시간 코딩 교육방법이 교육효과가 더 높은 것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분석된다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en-US" sz="14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 err="1"/>
              <a:t>대응표본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6104" y="1700808"/>
            <a:ext cx="74523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추론통계학 분석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2-3.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대응 두 집단 평균 검정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대응표본 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검정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rgbClr val="0E05CB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대응되는 두 집단간 평균 차이에 관한 분석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작업절차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1.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2.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정제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3.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간 동질성 검증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검정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  -&gt;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var.test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x,y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paired=TRUE)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4.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평균 차이검정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x,y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paired=TRUE)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  -&gt;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wilcox.test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x,y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paired=TRUE)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 err="1"/>
              <a:t>대응표본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순서도: 판단 6"/>
          <p:cNvSpPr/>
          <p:nvPr/>
        </p:nvSpPr>
        <p:spPr bwMode="auto">
          <a:xfrm>
            <a:off x="3059832" y="3789040"/>
            <a:ext cx="2412000" cy="576064"/>
          </a:xfrm>
          <a:prstGeom prst="flowChartDecis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동질성분포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0" y="4725144"/>
            <a:ext cx="972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accent5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chemeClr val="accent5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9" idx="0"/>
          </p:cNvCxnSpPr>
          <p:nvPr/>
        </p:nvCxnSpPr>
        <p:spPr bwMode="auto">
          <a:xfrm>
            <a:off x="4265832" y="4365104"/>
            <a:ext cx="78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직사각형 13"/>
          <p:cNvSpPr/>
          <p:nvPr/>
        </p:nvSpPr>
        <p:spPr>
          <a:xfrm>
            <a:off x="5133083" y="4734436"/>
            <a:ext cx="152714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wilcox.text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6" name="Shape 15"/>
          <p:cNvCxnSpPr>
            <a:stCxn id="7" idx="3"/>
            <a:endCxn id="14" idx="0"/>
          </p:cNvCxnSpPr>
          <p:nvPr/>
        </p:nvCxnSpPr>
        <p:spPr bwMode="auto">
          <a:xfrm>
            <a:off x="5471832" y="4077072"/>
            <a:ext cx="424826" cy="6573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2987823" y="1556792"/>
            <a:ext cx="2520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87825" y="2060848"/>
            <a:ext cx="2520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전처리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88064" y="3140968"/>
            <a:ext cx="2520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기술통계량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7" idx="2"/>
            <a:endCxn id="18" idx="0"/>
          </p:cNvCxnSpPr>
          <p:nvPr/>
        </p:nvCxnSpPr>
        <p:spPr bwMode="auto">
          <a:xfrm>
            <a:off x="4247823" y="1926124"/>
            <a:ext cx="2" cy="134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stCxn id="18" idx="2"/>
            <a:endCxn id="26" idx="0"/>
          </p:cNvCxnSpPr>
          <p:nvPr/>
        </p:nvCxnSpPr>
        <p:spPr bwMode="auto">
          <a:xfrm flipH="1">
            <a:off x="4247822" y="2430180"/>
            <a:ext cx="3" cy="197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직사각형 19"/>
          <p:cNvSpPr/>
          <p:nvPr/>
        </p:nvSpPr>
        <p:spPr>
          <a:xfrm>
            <a:off x="899592" y="170080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분석절차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2"/>
            <a:endCxn id="7" idx="0"/>
          </p:cNvCxnSpPr>
          <p:nvPr/>
        </p:nvCxnSpPr>
        <p:spPr bwMode="auto">
          <a:xfrm>
            <a:off x="4248064" y="3510300"/>
            <a:ext cx="17768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/>
          <p:cNvSpPr/>
          <p:nvPr/>
        </p:nvSpPr>
        <p:spPr>
          <a:xfrm>
            <a:off x="4201921" y="5651956"/>
            <a:ext cx="188224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검정통계량 분석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9" idx="2"/>
            <a:endCxn id="25" idx="0"/>
          </p:cNvCxnSpPr>
          <p:nvPr/>
        </p:nvCxnSpPr>
        <p:spPr bwMode="auto">
          <a:xfrm rot="16200000" flipH="1">
            <a:off x="4425737" y="4934648"/>
            <a:ext cx="557480" cy="8771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꺾인 연결선 28"/>
          <p:cNvCxnSpPr>
            <a:stCxn id="14" idx="2"/>
            <a:endCxn id="25" idx="0"/>
          </p:cNvCxnSpPr>
          <p:nvPr/>
        </p:nvCxnSpPr>
        <p:spPr bwMode="auto">
          <a:xfrm rot="5400000">
            <a:off x="5245758" y="5001056"/>
            <a:ext cx="548188" cy="7536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설명선 2 21"/>
          <p:cNvSpPr/>
          <p:nvPr/>
        </p:nvSpPr>
        <p:spPr bwMode="auto">
          <a:xfrm>
            <a:off x="5652120" y="3573016"/>
            <a:ext cx="1332000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932"/>
              <a:gd name="adj6" fmla="val -57268"/>
            </a:avLst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var.test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87822" y="2627620"/>
            <a:ext cx="2520000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전과 후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6" idx="2"/>
            <a:endCxn id="19" idx="0"/>
          </p:cNvCxnSpPr>
          <p:nvPr/>
        </p:nvCxnSpPr>
        <p:spPr bwMode="auto">
          <a:xfrm>
            <a:off x="4247822" y="2996952"/>
            <a:ext cx="24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5940152" y="430412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3968" y="437613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 err="1"/>
              <a:t>대응표본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1556792"/>
            <a:ext cx="763284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getwd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("c:/Rwork/Part-III")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&lt;- read.csv("paired_sample.csv", header=TRUE)</a:t>
            </a:r>
          </a:p>
          <a:p>
            <a:pPr>
              <a:spcBef>
                <a:spcPts val="600"/>
              </a:spcBef>
            </a:pP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정제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subset(x, subset, select, ..) -&gt; subset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반드시 논리적이어야 함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 &lt;- subset(data, !is.na(after), c(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before,after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data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테이블을 대상으로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after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결측치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제거하여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 #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결측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 err="1"/>
              <a:t>대응표본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1556793"/>
            <a:ext cx="763284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동일한 사람에게 두 번 질문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 &lt;-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result$before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교수법 적용 전 점수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 &lt;-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result$after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교수법 적용 후 점수</a:t>
            </a:r>
          </a:p>
          <a:p>
            <a:pPr>
              <a:spcBef>
                <a:spcPts val="600"/>
              </a:spcBef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x;y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대응포본인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경우 표본수가 같아야 한다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-&gt;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짝을 이루어야 되기 때문에</a:t>
            </a:r>
            <a:endParaRPr lang="en-US" altLang="ko-KR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endParaRPr lang="ko-KR" altLang="en-US" sz="11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length(x) # 96 -&gt; 4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결측치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제거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length(y) # 96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mean(x) # 5.16875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mean(y) # 6.220833 -&gt; 1.052 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정도 증가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4797152"/>
            <a:ext cx="756084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분포모양 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두 집단의 분포모양 일치 여부 검정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(x, y, paired=TRUE) # p-value = 0.7361 -&gt;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차이가 없다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동질성 분포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600" b="0" dirty="0" err="1"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err="1">
                <a:latin typeface="맑은 고딕" pitchFamily="50" charset="-127"/>
                <a:ea typeface="맑은 고딕" pitchFamily="50" charset="-127"/>
              </a:rPr>
              <a:t>비동질성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분포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600" b="0" dirty="0" err="1">
                <a:latin typeface="맑은 고딕" pitchFamily="50" charset="-127"/>
                <a:ea typeface="맑은 고딕" pitchFamily="50" charset="-127"/>
              </a:rPr>
              <a:t>wilcox.test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 err="1"/>
              <a:t>대응표본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1686575"/>
            <a:ext cx="8388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가설검정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(x, y, paired=TRUE) # p-value &lt; 2.2e-16 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단측검정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방향성 검정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(x, y, paired=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TRUE,alter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greater",conf.int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TRUE,conf.level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 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#p-value = 1 -&gt; x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기준으로 비교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x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보다 크지 않다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(x, y, paired=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TRUE,alter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less",conf.int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=TRUE,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 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p-value &lt; 2.2e-16 -&gt; x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기준으로 비교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x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보다 적다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5616" y="4311967"/>
            <a:ext cx="712879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spcBef>
                <a:spcPts val="600"/>
              </a:spcBef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교수법 프로그램을 적용하기 전 시험성적과 교수법 프로그램을</a:t>
            </a:r>
            <a:b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적용한 후 시험성적을 비교한 결과 교수법을 적용한 후 시험성적이</a:t>
            </a:r>
            <a:b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1.052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점수가 향상된 것으로 나타났다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7787208" cy="460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/>
              <a:t>【</a:t>
            </a:r>
            <a:r>
              <a:rPr lang="ko-KR" altLang="en-US" sz="2000" dirty="0"/>
              <a:t>대응표본 </a:t>
            </a:r>
            <a:r>
              <a:rPr lang="en-US" altLang="ko-KR" sz="2000" dirty="0"/>
              <a:t>t-</a:t>
            </a:r>
            <a:r>
              <a:rPr lang="ko-KR" altLang="en-US" sz="2000" dirty="0"/>
              <a:t>검정 결과 정리 및 기술</a:t>
            </a:r>
            <a:r>
              <a:rPr lang="en-US" altLang="ko-KR" sz="2000" dirty="0"/>
              <a:t>】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83568" y="1945431"/>
          <a:ext cx="7992888" cy="43204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965">
                <a:tc rowSpan="2">
                  <a:txBody>
                    <a:bodyPr/>
                    <a:lstStyle/>
                    <a:p>
                      <a:pPr marL="342900" marR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가설 설정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(H1)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교수법 프로그램을 적용하기 전 학생들의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학습력과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교수법 프로그램을 적용한 후 학생들의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학습력에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차이가 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1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(H0)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교수법 프로그램을 적용하기 전 학생들의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학습력과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교수법 프로그램을 적용한 후 학생들의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학습력에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차이가 없다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0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연구환경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교육센터에서 교육생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명을 대상으로 교수법 프로그램 적용 전에 실기시험을 실시한 후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개월 동안 동일한 교육생에게 교수법 프로그램을 적용한 후 실기시험을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실시한 점수와 평균에 차이가 있는가 검정한다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66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3"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유의순준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α =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4"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분석방법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대응표본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5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검정통계량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fr-FR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 = -13.6424, df = 95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6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6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유의확률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lang="fr-FR" altLang="ko-KR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 2.2e-16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06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7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결과해석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유의수준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 귀무가설이 기각되었다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따라서 교수법 프로그램 적용 전과 적용 후의 두 집단 간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학습력의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평균에 차이가 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라고 말할 수 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또한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단측검정을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실시한 결과 교수법 프로그램 적용 전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학습력이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교수법 프로그램 적용 후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학습력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보다 크지 않은 것으로 나타났다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즉 교수법 프로그램 이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학습력에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효과가 있는 것으로 분석된다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 err="1"/>
              <a:t>대응표본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F</a:t>
            </a:r>
            <a:r>
              <a:rPr lang="ko-KR" altLang="en-US" dirty="0"/>
              <a:t>분포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88424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ko-KR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772816"/>
                <a:ext cx="7741368" cy="2032420"/>
              </a:xfrm>
            </p:spPr>
            <p:txBody>
              <a:bodyPr>
                <a:noAutofit/>
              </a:bodyPr>
              <a:lstStyle/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ClrTx/>
                  <a:buNone/>
                </a:pPr>
                <a:r>
                  <a:rPr lang="en-US" altLang="ko-KR" sz="1800" dirty="0">
                    <a:solidFill>
                      <a:srgbClr val="000000"/>
                    </a:solidFill>
                  </a:rPr>
                  <a:t>F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분포 </a:t>
                </a:r>
                <a:r>
                  <a:rPr lang="en-US" altLang="ko-KR" sz="1800" dirty="0">
                    <a:solidFill>
                      <a:srgbClr val="000000"/>
                    </a:solidFill>
                  </a:rPr>
                  <a:t>: 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두 </a:t>
                </a:r>
                <a:r>
                  <a:rPr lang="en-US" altLang="ko-KR" sz="1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ko-KR" sz="1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분포를 각각의 자유도</a:t>
                </a:r>
                <a:r>
                  <a:rPr lang="en-US" altLang="ko-KR" sz="1800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ko-KR" sz="1800" dirty="0" err="1">
                    <a:solidFill>
                      <a:srgbClr val="000000"/>
                    </a:solidFill>
                  </a:rPr>
                  <a:t>df</a:t>
                </a:r>
                <a:r>
                  <a:rPr lang="en-US" altLang="ko-KR" sz="1800" dirty="0">
                    <a:solidFill>
                      <a:srgbClr val="000000"/>
                    </a:solidFill>
                  </a:rPr>
                  <a:t>)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로 나눈 비율을 나타낸 분포</a:t>
                </a:r>
                <a:br>
                  <a:rPr lang="en-US" altLang="ko-KR" sz="1800" dirty="0">
                    <a:solidFill>
                      <a:srgbClr val="000000"/>
                    </a:solidFill>
                  </a:rPr>
                </a:br>
                <a:r>
                  <a:rPr lang="en-US" altLang="ko-KR" sz="1800" dirty="0">
                    <a:solidFill>
                      <a:srgbClr val="000000"/>
                    </a:solidFill>
                  </a:rPr>
                  <a:t>          F =</a:t>
                </a:r>
                <a14:m>
                  <m:oMath xmlns:m="http://schemas.openxmlformats.org/officeDocument/2006/math">
                    <m:r>
                      <a:rPr lang="en-US" altLang="ko-KR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ko-KR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</a:rPr>
                  <a:t>) : 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두 확률변수 </a:t>
                </a:r>
                <a:r>
                  <a:rPr lang="en-US" altLang="ko-KR" sz="1800" dirty="0">
                    <a:solidFill>
                      <a:srgbClr val="000000"/>
                    </a:solidFill>
                  </a:rPr>
                  <a:t>X1, X2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가 각각 자유도 </a:t>
                </a:r>
                <a:br>
                  <a:rPr lang="en-US" altLang="ko-KR" sz="1800" dirty="0">
                    <a:solidFill>
                      <a:srgbClr val="000000"/>
                    </a:solidFill>
                  </a:rPr>
                </a:br>
                <a:r>
                  <a:rPr lang="en-US" altLang="ko-KR" sz="1800" dirty="0">
                    <a:solidFill>
                      <a:srgbClr val="000000"/>
                    </a:solidFill>
                  </a:rPr>
                  <a:t>                                         k1, k2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이고</a:t>
                </a:r>
                <a:r>
                  <a:rPr lang="en-US" altLang="ko-KR" sz="1800" dirty="0">
                    <a:solidFill>
                      <a:srgbClr val="000000"/>
                    </a:solidFill>
                  </a:rPr>
                  <a:t>, 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서로 독립인 </a:t>
                </a:r>
                <a:r>
                  <a:rPr lang="en-US" altLang="ko-KR" sz="1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ko-KR" sz="1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분포</a:t>
                </a:r>
                <a:endParaRPr lang="en-US" altLang="ko-KR" sz="18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Tx/>
                  <a:buNone/>
                </a:pPr>
                <a:r>
                  <a:rPr lang="en-US" altLang="ko-KR" sz="1800" dirty="0">
                    <a:solidFill>
                      <a:srgbClr val="000000"/>
                    </a:solidFill>
                  </a:rPr>
                  <a:t>F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검정 </a:t>
                </a:r>
                <a:r>
                  <a:rPr lang="en-US" altLang="ko-KR" sz="1800" dirty="0">
                    <a:solidFill>
                      <a:srgbClr val="000000"/>
                    </a:solidFill>
                  </a:rPr>
                  <a:t>: 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모집단 정규분포이고</a:t>
                </a:r>
                <a:r>
                  <a:rPr lang="en-US" altLang="ko-KR" sz="1800" dirty="0">
                    <a:solidFill>
                      <a:srgbClr val="000000"/>
                    </a:solidFill>
                  </a:rPr>
                  <a:t>, </a:t>
                </a:r>
                <a:r>
                  <a:rPr lang="ko-KR" altLang="en-US" sz="1800" u="sng" dirty="0">
                    <a:solidFill>
                      <a:srgbClr val="000000"/>
                    </a:solidFill>
                  </a:rPr>
                  <a:t>모집단의 분산</a:t>
                </a:r>
                <a:r>
                  <a:rPr lang="en-US" altLang="ko-KR" sz="1800" u="sng" dirty="0">
                    <a:solidFill>
                      <a:srgbClr val="000000"/>
                    </a:solidFill>
                  </a:rPr>
                  <a:t>(</a:t>
                </a:r>
                <a:r>
                  <a:rPr lang="el-GR" altLang="ko-KR" sz="1800" u="sng" dirty="0">
                    <a:solidFill>
                      <a:srgbClr val="000000"/>
                    </a:solidFill>
                    <a:latin typeface="휴먼명조"/>
                  </a:rPr>
                  <a:t>σ</a:t>
                </a:r>
                <a:r>
                  <a:rPr lang="el-GR" altLang="ko-KR" sz="1800" u="sng" baseline="30000" dirty="0">
                    <a:solidFill>
                      <a:srgbClr val="000000"/>
                    </a:solidFill>
                    <a:latin typeface="휴먼명조"/>
                  </a:rPr>
                  <a:t>2</a:t>
                </a:r>
                <a:r>
                  <a:rPr lang="en-US" altLang="ko-KR" sz="1800" u="sng" dirty="0">
                    <a:solidFill>
                      <a:srgbClr val="000000"/>
                    </a:solidFill>
                  </a:rPr>
                  <a:t>)</a:t>
                </a:r>
                <a:r>
                  <a:rPr lang="ko-KR" altLang="en-US" sz="1800" u="sng" dirty="0">
                    <a:solidFill>
                      <a:srgbClr val="000000"/>
                    </a:solidFill>
                  </a:rPr>
                  <a:t>이 알려지지 않은 경우</a:t>
                </a:r>
                <a:r>
                  <a:rPr lang="en-US" altLang="ko-KR" sz="1800" u="sng" dirty="0">
                    <a:solidFill>
                      <a:srgbClr val="000000"/>
                    </a:solidFill>
                  </a:rPr>
                  <a:t>,</a:t>
                </a:r>
                <a:r>
                  <a:rPr lang="ko-KR" altLang="en-US" sz="1800" u="sng" dirty="0">
                    <a:solidFill>
                      <a:srgbClr val="000000"/>
                    </a:solidFill>
                  </a:rPr>
                  <a:t> </a:t>
                </a:r>
                <a:br>
                  <a:rPr lang="en-US" altLang="ko-KR" sz="1800" u="sng" dirty="0">
                    <a:solidFill>
                      <a:srgbClr val="000000"/>
                    </a:solidFill>
                  </a:rPr>
                </a:br>
                <a:r>
                  <a:rPr lang="en-US" altLang="ko-KR" sz="1800" dirty="0">
                    <a:solidFill>
                      <a:srgbClr val="000000"/>
                    </a:solidFill>
                  </a:rPr>
                  <a:t>          2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개 이상의 표본으로 각 모집단의 분산이 같은지 </a:t>
                </a:r>
                <a:r>
                  <a:rPr lang="en-US" altLang="ko-KR" sz="1800" dirty="0">
                    <a:solidFill>
                      <a:srgbClr val="000000"/>
                    </a:solidFill>
                  </a:rPr>
                  <a:t>or 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다른지</a:t>
                </a:r>
                <a:br>
                  <a:rPr lang="en-US" altLang="ko-KR" sz="1800" dirty="0">
                    <a:solidFill>
                      <a:srgbClr val="000000"/>
                    </a:solidFill>
                  </a:rPr>
                </a:br>
                <a:r>
                  <a:rPr lang="en-US" altLang="ko-KR" sz="1800" dirty="0">
                    <a:solidFill>
                      <a:srgbClr val="000000"/>
                    </a:solidFill>
                  </a:rPr>
                  <a:t>         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 검정</a:t>
                </a:r>
                <a:r>
                  <a:rPr lang="en-US" altLang="ko-KR" sz="1800" dirty="0">
                    <a:solidFill>
                      <a:srgbClr val="000000"/>
                    </a:solidFill>
                  </a:rPr>
                  <a:t>(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두 모집단의 분산에 대한 비율</a:t>
                </a:r>
                <a:r>
                  <a:rPr lang="en-US" altLang="ko-KR" sz="1800" dirty="0">
                    <a:solidFill>
                      <a:srgbClr val="000000"/>
                    </a:solidFill>
                  </a:rPr>
                  <a:t> 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추정</a:t>
                </a:r>
                <a:r>
                  <a:rPr lang="en-US" altLang="ko-KR" sz="1800" dirty="0">
                    <a:solidFill>
                      <a:srgbClr val="000000"/>
                    </a:solidFill>
                  </a:rPr>
                  <a:t>), F</a:t>
                </a:r>
                <a:r>
                  <a:rPr lang="ko-KR" altLang="en-US" sz="1800" dirty="0">
                    <a:solidFill>
                      <a:srgbClr val="000000"/>
                    </a:solidFill>
                  </a:rPr>
                  <a:t>분포표 이용 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772816"/>
                <a:ext cx="7741368" cy="2032420"/>
              </a:xfrm>
              <a:blipFill>
                <a:blip r:embed="rId3"/>
                <a:stretch>
                  <a:fillRect l="-630" t="-1802" b="-5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696788" y="1412776"/>
            <a:ext cx="30831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l"/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ea"/>
              <a:buAutoNum type="circleNumDbPlain" startAt="4"/>
            </a:pPr>
            <a:r>
              <a:rPr lang="en-US" altLang="ko-KR" sz="2000" kern="0" dirty="0"/>
              <a:t>F</a:t>
            </a:r>
            <a:r>
              <a:rPr lang="ko-KR" altLang="en-US" sz="2000" kern="0" dirty="0"/>
              <a:t>분포</a:t>
            </a:r>
            <a:endParaRPr lang="ko-KR" altLang="en-US" sz="1200" b="0" kern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454" y="3933056"/>
            <a:ext cx="5110026" cy="20717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328773" y="6021288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F</a:t>
            </a:r>
            <a:r>
              <a:rPr lang="en-US" altLang="ko-KR" sz="1400" baseline="30000" dirty="0"/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분포표 </a:t>
            </a:r>
            <a:endParaRPr lang="ko-KR" altLang="en-US" sz="1400" dirty="0"/>
          </a:p>
        </p:txBody>
      </p:sp>
      <p:cxnSp>
        <p:nvCxnSpPr>
          <p:cNvPr id="11" name="구부러진 연결선 10"/>
          <p:cNvCxnSpPr/>
          <p:nvPr/>
        </p:nvCxnSpPr>
        <p:spPr bwMode="auto">
          <a:xfrm rot="10800000" flipV="1">
            <a:off x="5259126" y="4941168"/>
            <a:ext cx="1991632" cy="93610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/>
          <p:cNvSpPr/>
          <p:nvPr/>
        </p:nvSpPr>
        <p:spPr>
          <a:xfrm>
            <a:off x="4179006" y="594928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0" dirty="0"/>
              <a:t>확률밀도분포곡선의 넓이에서</a:t>
            </a:r>
            <a:endParaRPr lang="en-US" altLang="ko-KR" sz="1400" b="0" dirty="0"/>
          </a:p>
          <a:p>
            <a:r>
              <a:rPr lang="en-US" altLang="ko-KR" sz="1400" b="0" dirty="0"/>
              <a:t>x</a:t>
            </a:r>
            <a:r>
              <a:rPr lang="ko-KR" altLang="en-US" sz="1400" b="0" dirty="0"/>
              <a:t>축에 대응하는 </a:t>
            </a:r>
            <a:r>
              <a:rPr lang="ko-KR" altLang="en-US" sz="1400" b="0" dirty="0" err="1"/>
              <a:t>임계값</a:t>
            </a:r>
            <a:r>
              <a:rPr lang="en-US" altLang="ko-KR" sz="1400" b="0" dirty="0"/>
              <a:t>(F)</a:t>
            </a:r>
            <a:r>
              <a:rPr lang="ko-KR" altLang="en-US" sz="1400" b="0" dirty="0"/>
              <a:t> 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913510"/>
            <a:ext cx="3319785" cy="18664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395536" y="5805264"/>
            <a:ext cx="36327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F</a:t>
            </a:r>
            <a:r>
              <a:rPr lang="ko-KR" altLang="en-US" sz="1400" dirty="0"/>
              <a:t>분포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집단수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자유도에</a:t>
            </a:r>
            <a:r>
              <a:rPr lang="ko-KR" altLang="en-US" sz="1400" dirty="0"/>
              <a:t> 따라서 분포 모양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815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분산분석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1916832"/>
            <a:ext cx="68407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############################################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추론통계학 분석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세 집단 평균 검정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분산 분석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rgbClr val="0E05CB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############################################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 집단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이상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간 평균 차이에 관한 분석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작업절차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  1.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 가져오기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  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정제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전처리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NA, outline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제거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  3.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세집단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작성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코딩 변경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기술통계량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빈도수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     -&gt;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교차표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작성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  4.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세집단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동질성 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bartlett.test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  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분산검정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aov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 or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kruskal.test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  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사후검정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TukeyHSD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############################################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분산분석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순서도: 판단 6"/>
          <p:cNvSpPr/>
          <p:nvPr/>
        </p:nvSpPr>
        <p:spPr bwMode="auto">
          <a:xfrm>
            <a:off x="3059832" y="4077072"/>
            <a:ext cx="2412000" cy="576064"/>
          </a:xfrm>
          <a:prstGeom prst="flowChartDecis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동질성분포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1497" y="5075892"/>
            <a:ext cx="74251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aov</a:t>
            </a:r>
            <a:r>
              <a:rPr lang="en-US" altLang="ko-KR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>
              <a:solidFill>
                <a:srgbClr val="0038A8"/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9" idx="0"/>
          </p:cNvCxnSpPr>
          <p:nvPr/>
        </p:nvCxnSpPr>
        <p:spPr bwMode="auto">
          <a:xfrm>
            <a:off x="4265832" y="4653136"/>
            <a:ext cx="6921" cy="422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직사각형 13"/>
          <p:cNvSpPr/>
          <p:nvPr/>
        </p:nvSpPr>
        <p:spPr>
          <a:xfrm>
            <a:off x="5133083" y="5085184"/>
            <a:ext cx="160768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kruskal.test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6" name="Shape 15"/>
          <p:cNvCxnSpPr>
            <a:stCxn id="7" idx="3"/>
            <a:endCxn id="14" idx="0"/>
          </p:cNvCxnSpPr>
          <p:nvPr/>
        </p:nvCxnSpPr>
        <p:spPr bwMode="auto">
          <a:xfrm>
            <a:off x="5471832" y="4365104"/>
            <a:ext cx="465093" cy="7200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2987823" y="1556792"/>
            <a:ext cx="2520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87825" y="2204864"/>
            <a:ext cx="2520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전처리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88064" y="3491716"/>
            <a:ext cx="2520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기술통계량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7" idx="2"/>
            <a:endCxn id="18" idx="0"/>
          </p:cNvCxnSpPr>
          <p:nvPr/>
        </p:nvCxnSpPr>
        <p:spPr bwMode="auto">
          <a:xfrm>
            <a:off x="4247823" y="1926124"/>
            <a:ext cx="2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endCxn id="26" idx="0"/>
          </p:cNvCxnSpPr>
          <p:nvPr/>
        </p:nvCxnSpPr>
        <p:spPr bwMode="auto">
          <a:xfrm flipH="1">
            <a:off x="4247821" y="2646204"/>
            <a:ext cx="4" cy="197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직사각형 19"/>
          <p:cNvSpPr/>
          <p:nvPr/>
        </p:nvSpPr>
        <p:spPr>
          <a:xfrm>
            <a:off x="899592" y="170080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분석절차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2"/>
            <a:endCxn id="7" idx="0"/>
          </p:cNvCxnSpPr>
          <p:nvPr/>
        </p:nvCxnSpPr>
        <p:spPr bwMode="auto">
          <a:xfrm>
            <a:off x="4248064" y="3861048"/>
            <a:ext cx="17768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/>
          <p:cNvSpPr/>
          <p:nvPr/>
        </p:nvSpPr>
        <p:spPr>
          <a:xfrm>
            <a:off x="4201921" y="6002704"/>
            <a:ext cx="15451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TukeyHSD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 )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9" idx="2"/>
            <a:endCxn id="25" idx="0"/>
          </p:cNvCxnSpPr>
          <p:nvPr/>
        </p:nvCxnSpPr>
        <p:spPr bwMode="auto">
          <a:xfrm rot="16200000" flipH="1">
            <a:off x="4344889" y="5373088"/>
            <a:ext cx="557480" cy="701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꺾인 연결선 28"/>
          <p:cNvCxnSpPr>
            <a:stCxn id="14" idx="2"/>
            <a:endCxn id="25" idx="0"/>
          </p:cNvCxnSpPr>
          <p:nvPr/>
        </p:nvCxnSpPr>
        <p:spPr bwMode="auto">
          <a:xfrm rot="5400000">
            <a:off x="5181621" y="5247400"/>
            <a:ext cx="548188" cy="9624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설명선 2 21"/>
          <p:cNvSpPr/>
          <p:nvPr/>
        </p:nvSpPr>
        <p:spPr bwMode="auto">
          <a:xfrm>
            <a:off x="5796136" y="3861048"/>
            <a:ext cx="1728192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862"/>
              <a:gd name="adj6" fmla="val -47306"/>
            </a:avLst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bartlett.test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87821" y="2843644"/>
            <a:ext cx="2520000" cy="369332"/>
          </a:xfrm>
          <a:prstGeom prst="rect">
            <a:avLst/>
          </a:prstGeom>
          <a:ln>
            <a:solidFill>
              <a:srgbClr val="0038A8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 집단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6" idx="2"/>
            <a:endCxn id="19" idx="0"/>
          </p:cNvCxnSpPr>
          <p:nvPr/>
        </p:nvCxnSpPr>
        <p:spPr bwMode="auto">
          <a:xfrm>
            <a:off x="4247821" y="3212976"/>
            <a:ext cx="243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6012160" y="46641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3968" y="473617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en-US" altLang="ko-KR" sz="3600" dirty="0"/>
              <a:t>1) T</a:t>
            </a:r>
            <a:r>
              <a:rPr lang="ko-KR" altLang="en-US" sz="3600" dirty="0"/>
              <a:t>분포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67700" cy="464820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양측검정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임계값</a:t>
            </a:r>
            <a:r>
              <a:rPr lang="ko-KR" altLang="en-US" sz="2000" dirty="0"/>
              <a:t> </a:t>
            </a:r>
            <a:r>
              <a:rPr lang="en-US" altLang="ko-KR" sz="2000" dirty="0"/>
              <a:t>vs T</a:t>
            </a:r>
            <a:r>
              <a:rPr lang="ko-KR" altLang="en-US" sz="2000" dirty="0"/>
              <a:t>분포 </a:t>
            </a:r>
            <a:r>
              <a:rPr lang="ko-KR" altLang="en-US" sz="2000" dirty="0" err="1"/>
              <a:t>채택역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34755"/>
              </p:ext>
            </p:extLst>
          </p:nvPr>
        </p:nvGraphicFramePr>
        <p:xfrm>
          <a:off x="683568" y="2210570"/>
          <a:ext cx="4032448" cy="170574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유의수준</a:t>
                      </a:r>
                      <a:r>
                        <a:rPr lang="en-US" altLang="ko-KR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l-GR" altLang="ko-KR" sz="1600" kern="0" spc="0" dirty="0">
                          <a:ea typeface="맑은 고딕" pitchFamily="50" charset="-127"/>
                        </a:rPr>
                        <a:t>α</a:t>
                      </a:r>
                      <a:r>
                        <a:rPr lang="en-US" altLang="ko-KR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)/</a:t>
                      </a:r>
                      <a:r>
                        <a:rPr lang="ko-KR" altLang="en-US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신뢰수준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T/Z/F</a:t>
                      </a:r>
                      <a:r>
                        <a:rPr lang="ko-KR" altLang="en-US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분포</a:t>
                      </a:r>
                      <a:r>
                        <a:rPr lang="en-US" altLang="ko-KR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kern="0" spc="0" dirty="0" err="1">
                          <a:latin typeface="맑은 고딕" pitchFamily="50" charset="-127"/>
                          <a:ea typeface="맑은 고딕" pitchFamily="50" charset="-127"/>
                        </a:rPr>
                        <a:t>채택역</a:t>
                      </a:r>
                      <a:r>
                        <a:rPr lang="en-US" altLang="ko-KR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3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0.5%(0.005)/99%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2.5%(0.025)/95%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5%(0.05)/90%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±2.58(</a:t>
                      </a:r>
                      <a:r>
                        <a:rPr lang="ko-KR" altLang="en-US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양측검정</a:t>
                      </a:r>
                      <a:r>
                        <a:rPr lang="en-US" altLang="ko-KR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±1.96(</a:t>
                      </a:r>
                      <a:r>
                        <a:rPr lang="ko-KR" altLang="en-US" sz="1600" kern="0" spc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양측검정</a:t>
                      </a: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±1.64(</a:t>
                      </a:r>
                      <a:r>
                        <a:rPr lang="ko-KR" altLang="en-US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양측검정</a:t>
                      </a:r>
                      <a:r>
                        <a:rPr lang="en-US" altLang="ko-KR" sz="1600" kern="0" spc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_x86324056" descr="EMB000026e8244d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925430" y="2068653"/>
            <a:ext cx="3528392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501494" y="437290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-1.96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9686" y="437290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+1.96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3502" y="3448999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6600"/>
                </a:solidFill>
              </a:rPr>
              <a:t>2.5%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1694" y="345829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6600"/>
                </a:solidFill>
              </a:rPr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34022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분산분석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2088" y="2847414"/>
            <a:ext cx="7596336" cy="304698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연구환경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 가지 교육방법을 적용하여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개월 동안 교육받은 교육생 각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명씩을 대상으로 실기시험을 실시하였다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 집단간 실기시험의 평균에 차이가 있는가 검정한다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----------------------------------------------------------------------    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대상 파일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c:/Rwork/Part-III/two_sample.csv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변수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method(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명목척도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score(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비율척도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대상 변수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교육방법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시험성적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교육방법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(A/B) -&gt;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시험성적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성적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27584" y="1916832"/>
          <a:ext cx="7560840" cy="859933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9933">
                <a:tc>
                  <a:txBody>
                    <a:bodyPr/>
                    <a:lstStyle/>
                    <a:p>
                      <a:pPr marL="101600" marR="1016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연구가설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6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교육방법에 따른 세 집단 간 실기시험의 평균에 차이가 있다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1600" marR="10160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6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교육방법에 따른 세 집단 간 실기시험의 평균에 차이가 없다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27584" y="148478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연구가설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분산분석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760617"/>
            <a:ext cx="77768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 가져오기</a:t>
            </a:r>
          </a:p>
          <a:p>
            <a:pPr lvl="1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data &lt;- read.csv("c:/Rwork/Part-III/three_sample.csv", header=TRUE)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정제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전처리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NA, outline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제거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 &lt;- subset(data, !is.na(score), c(method, score))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 # method, score</a:t>
            </a: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차트이용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ontline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분포 현황 분석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plot(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data$score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차트로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outline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50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이상과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음수값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barplot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data$score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바 차트</a:t>
            </a:r>
          </a:p>
          <a:p>
            <a:pPr lvl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boxplot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data$score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박스 차트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mean(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data$score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# 14.45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분산분석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1556792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outline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(14)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이상 제거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length(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data$score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)#91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data2 &lt;- subset(data, score &lt;= 14) # 14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이상 제거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length(data2$score) #88(3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 제거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######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정제된 데이터 보기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#######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x &lt;- data2$score</a:t>
            </a:r>
          </a:p>
          <a:p>
            <a:pPr lvl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boxplot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(x)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plot(x)</a:t>
            </a:r>
          </a:p>
          <a:p>
            <a:pPr lvl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bp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boxplot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(data2$score) 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차트 결과 저장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분산분석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1412776"/>
            <a:ext cx="77768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세 집단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작성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코딩 변경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변수 리코딩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-&gt; method: 1: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1, 2: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2, 3: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data2$method2[data2$method==1] &lt;- "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1"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data2$method2[data2$method==2] &lt;- "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2"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data2$method2[data2$method==3] &lt;- "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3”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table(data2$method2) 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교육방법 별 빈도수 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3 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 31    27    30</a:t>
            </a:r>
          </a:p>
          <a:p>
            <a:pPr lvl="1"/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x &lt;- table(data2$method2) 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교육방법에 따른 시험성적 평균 구하기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y &lt;-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tapply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(data2$score, data2$method2, mean)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 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3 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4.187097 6.800000 5.610000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out &lt;-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교육방법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=x,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시험성적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=y)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out 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교육방법에 따른 시험성적 평균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교차표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     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교육방법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.Var1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교육방법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.Freq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시험성적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1         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1             31   4.187097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2         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2             27   6.800000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3         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3             30   5.610000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분산분석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629955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동질성 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검정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bartlett.test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종속변수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독립변수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독립변수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세 집단</a:t>
            </a:r>
          </a:p>
          <a:p>
            <a:pPr lvl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bartlett.test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(score ~ method, data=data2)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#Bartlett's K-squared = 3.3157,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= 2, p-value = 0.1905</a:t>
            </a: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data2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테이블을 대상으로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3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집단 이상인 경우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종속변수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독립변수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분석식으로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표현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~ :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집단별로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subset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 만들지 않고 사용하도록 편의성 제공</a:t>
            </a:r>
          </a:p>
          <a:p>
            <a:pPr lvl="1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세 집단 간 분포의 모양이 동질적이다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해설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유의수준 크기 때문에 </a:t>
            </a:r>
            <a:r>
              <a:rPr lang="ko-KR" altLang="en-US" sz="1600" b="0" dirty="0" err="1">
                <a:latin typeface="맑은 고딕" pitchFamily="50" charset="-127"/>
                <a:ea typeface="맑은 고딕" pitchFamily="50" charset="-127"/>
              </a:rPr>
              <a:t>귀무가설을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기각할 수 없다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err="1">
                <a:latin typeface="맑은 고딕" pitchFamily="50" charset="-127"/>
                <a:ea typeface="맑은 고딕" pitchFamily="50" charset="-127"/>
              </a:rPr>
              <a:t>동질한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경우 </a:t>
            </a:r>
            <a:r>
              <a:rPr lang="en-US" altLang="ko-KR" sz="1600" b="0" dirty="0" err="1">
                <a:latin typeface="맑은 고딕" pitchFamily="50" charset="-127"/>
                <a:ea typeface="맑은 고딕" pitchFamily="50" charset="-127"/>
              </a:rPr>
              <a:t>aov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600" b="0" dirty="0" err="1">
                <a:latin typeface="맑은 고딕" pitchFamily="50" charset="-127"/>
                <a:ea typeface="맑은 고딕" pitchFamily="50" charset="-127"/>
              </a:rPr>
              <a:t>aov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 - Analysis of Variance(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분산분석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err="1">
                <a:latin typeface="맑은 고딕" pitchFamily="50" charset="-127"/>
                <a:ea typeface="맑은 고딕" pitchFamily="50" charset="-127"/>
              </a:rPr>
              <a:t>동질하지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않은 경우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600" b="0" dirty="0" err="1">
                <a:latin typeface="맑은 고딕" pitchFamily="50" charset="-127"/>
                <a:ea typeface="맑은 고딕" pitchFamily="50" charset="-127"/>
              </a:rPr>
              <a:t>kruskal.test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분산분석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496973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분산검정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help(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aov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분산분석 결과를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result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저장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세 집단의 평균에 차이가 없다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data2$method2 &lt;- factor(data2$method2)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factor() : method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 집단 구성변수라는 것을 명시</a:t>
            </a:r>
          </a:p>
          <a:p>
            <a:pPr lvl="1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aov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종속변수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독립변수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data=data set)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result &lt;-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aov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(score ~ method2, data=data2)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names(result) </a:t>
            </a: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aov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의 결과값은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summary()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함수를 사용해야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p-value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확인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summary(result) # Pr(&gt;F) : 9.39e-14 -&gt;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기각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해설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0.05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보다 현저하게 작음  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교육방법에 따라서 시험성적 평균에 차이가 있다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분산분석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484784"/>
            <a:ext cx="79928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사후검정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집단간 차이 상세보기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-&gt; A!=B!=C, A==B!=C, A!=B==C</a:t>
            </a:r>
          </a:p>
          <a:p>
            <a:pPr lvl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TukeyHSD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(result) 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분석분석의 결과로 사후검정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$method2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                  diff        </a:t>
            </a:r>
            <a:r>
              <a:rPr lang="en-US" altLang="ko-KR" sz="1600" b="0" dirty="0" err="1">
                <a:latin typeface="맑은 고딕" pitchFamily="50" charset="-127"/>
                <a:ea typeface="맑은 고딕" pitchFamily="50" charset="-127"/>
              </a:rPr>
              <a:t>lwr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600" b="0" dirty="0" err="1">
                <a:latin typeface="맑은 고딕" pitchFamily="50" charset="-127"/>
                <a:ea typeface="맑은 고딕" pitchFamily="50" charset="-127"/>
              </a:rPr>
              <a:t>upr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     p </a:t>
            </a:r>
            <a:r>
              <a:rPr lang="en-US" altLang="ko-KR" sz="1600" b="0" dirty="0" err="1">
                <a:latin typeface="맑은 고딕" pitchFamily="50" charset="-127"/>
                <a:ea typeface="맑은 고딕" pitchFamily="50" charset="-127"/>
              </a:rPr>
              <a:t>adj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2-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1  2.612903  1.9424342  3.2833723 0.0000000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3-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1  1.422903  0.7705979  2.0752085 0.0000040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3-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2 -1.190000 -1.8656509 -0.5143491 0.0001911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교육방법 간 비교 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-&gt; p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dirty="0" err="1">
                <a:latin typeface="맑은 고딕" pitchFamily="50" charset="-127"/>
                <a:ea typeface="맑은 고딕" pitchFamily="50" charset="-127"/>
              </a:rPr>
              <a:t>tapply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차이 검정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) -&gt; 4.187097 6.800000 5.610000</a:t>
            </a:r>
          </a:p>
          <a:p>
            <a:pPr lvl="1"/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                                               </a:t>
            </a:r>
          </a:p>
          <a:p>
            <a:pPr lvl="1"/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해석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A B C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집단간 모두 차이가 있다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plot(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TukeyHSD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(result)) 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그래프 보기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lwr~upr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변수 이용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933057"/>
            <a:ext cx="3168352" cy="246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611560" y="1600201"/>
            <a:ext cx="7787208" cy="460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/>
              <a:t>【</a:t>
            </a:r>
            <a:r>
              <a:rPr lang="ko-KR" altLang="en-US" sz="2000" dirty="0"/>
              <a:t>분산분석 결과 정리 및 기술</a:t>
            </a:r>
            <a:r>
              <a:rPr lang="en-US" altLang="ko-KR" sz="2000" dirty="0"/>
              <a:t>】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27584" y="2132856"/>
          <a:ext cx="7992888" cy="36311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965">
                <a:tc rowSpan="2">
                  <a:txBody>
                    <a:bodyPr/>
                    <a:lstStyle/>
                    <a:p>
                      <a:pPr marL="342900" marR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가설 설정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(H1)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교육방법에 따른 세 집단 간 실기시험의 평균에 차이가 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1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(H0)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교육방법에 따른 세 집단 간 실기시험의 평균에 차이가 없다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0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연구환경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 가지 교육방법을 적용하여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개월 동안 교육받은 교육생 각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명씩을 대상으로 실기시험을 실시하였다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 집단간 실기시험의 평균에 차이가 있는가 검정한다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66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3"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유의순준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α =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4"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분석방법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ANOVA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검정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5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검정통계량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= 43.58,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=2, Sum Sq=99.37, Mean Sq = 49.68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6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6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유의확률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9.39e-14 ***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9391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7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결과해석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유의수준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 귀무가설이 기각되었다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따라서 교육방법에 따른 세 집단 간 실기시험의 평균에 차이가 있는 것으로 나타났다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또한 사후검정 방법인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Tukey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분석을 실시한 결과 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2-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1’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평균 점수의 차이가 가장 높은 것으로 나타</a:t>
                      </a:r>
                      <a:endParaRPr lang="en-US" altLang="ko-KR" sz="14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났다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/>
          <a:p>
            <a:r>
              <a:rPr lang="en-US" altLang="ko-KR" sz="3200" dirty="0"/>
              <a:t>6) </a:t>
            </a:r>
            <a:r>
              <a:rPr lang="ko-KR" altLang="en-US" sz="3200" dirty="0"/>
              <a:t>분산분석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단일표본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4096" y="1962413"/>
            <a:ext cx="745232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추론통계학 분석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- 1-2.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단일집단 평균 검정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단일표본 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검정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rgbClr val="0E05CB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집단의 평균과 어떤 특정한 값과 차이가 있는지 검증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작업절차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1.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2.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분포 및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결측치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제거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정제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3.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검정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모집단의 특성 반영 유무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4.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가설검정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비모수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-&gt;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()/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wilcox.text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단일표본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9592" y="170080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분석절차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987823" y="1844824"/>
            <a:ext cx="4464497" cy="3816424"/>
            <a:chOff x="2987823" y="1844824"/>
            <a:chExt cx="4464497" cy="3816424"/>
          </a:xfrm>
        </p:grpSpPr>
        <p:sp>
          <p:nvSpPr>
            <p:cNvPr id="7" name="순서도: 판단 6"/>
            <p:cNvSpPr/>
            <p:nvPr/>
          </p:nvSpPr>
          <p:spPr bwMode="auto">
            <a:xfrm>
              <a:off x="3059832" y="3573016"/>
              <a:ext cx="2052000" cy="576064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정규분포</a:t>
              </a:r>
              <a:endPara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35896" y="4437112"/>
              <a:ext cx="909801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accent5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t.test</a:t>
              </a:r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()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7" idx="2"/>
              <a:endCxn id="9" idx="0"/>
            </p:cNvCxnSpPr>
            <p:nvPr/>
          </p:nvCxnSpPr>
          <p:spPr bwMode="auto">
            <a:xfrm>
              <a:off x="4085832" y="4149080"/>
              <a:ext cx="4965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직사각형 13"/>
            <p:cNvSpPr/>
            <p:nvPr/>
          </p:nvSpPr>
          <p:spPr>
            <a:xfrm>
              <a:off x="4773043" y="4446404"/>
              <a:ext cx="152714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wilcox.text</a:t>
              </a:r>
              <a:r>
                <a:rPr lang="en-US" altLang="ko-KR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()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hape 15"/>
            <p:cNvCxnSpPr>
              <a:stCxn id="7" idx="3"/>
              <a:endCxn id="14" idx="0"/>
            </p:cNvCxnSpPr>
            <p:nvPr/>
          </p:nvCxnSpPr>
          <p:spPr bwMode="auto">
            <a:xfrm>
              <a:off x="5111832" y="3861048"/>
              <a:ext cx="424786" cy="58535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직사각형 16"/>
            <p:cNvSpPr/>
            <p:nvPr/>
          </p:nvSpPr>
          <p:spPr>
            <a:xfrm>
              <a:off x="2987823" y="1844824"/>
              <a:ext cx="2160000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실습파일 가져오기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42118" y="2420888"/>
              <a:ext cx="1651413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데이터 전처리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084461" y="2996952"/>
              <a:ext cx="1967205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기술통계량</a:t>
              </a:r>
              <a:r>
                <a:rPr lang="en-US" altLang="ko-KR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평균</a:t>
              </a:r>
              <a:r>
                <a:rPr lang="en-US" altLang="ko-KR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>
              <a:stCxn id="17" idx="2"/>
              <a:endCxn id="18" idx="0"/>
            </p:cNvCxnSpPr>
            <p:nvPr/>
          </p:nvCxnSpPr>
          <p:spPr bwMode="auto">
            <a:xfrm>
              <a:off x="4067823" y="2214156"/>
              <a:ext cx="2" cy="2067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화살표 연결선 22"/>
            <p:cNvCxnSpPr>
              <a:stCxn id="18" idx="2"/>
              <a:endCxn id="19" idx="0"/>
            </p:cNvCxnSpPr>
            <p:nvPr/>
          </p:nvCxnSpPr>
          <p:spPr bwMode="auto">
            <a:xfrm>
              <a:off x="4067825" y="2790220"/>
              <a:ext cx="239" cy="2067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화살표 연결선 23"/>
            <p:cNvCxnSpPr>
              <a:stCxn id="19" idx="2"/>
              <a:endCxn id="7" idx="0"/>
            </p:cNvCxnSpPr>
            <p:nvPr/>
          </p:nvCxnSpPr>
          <p:spPr bwMode="auto">
            <a:xfrm>
              <a:off x="4068064" y="3366284"/>
              <a:ext cx="17768" cy="2067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직사각형 24"/>
            <p:cNvSpPr/>
            <p:nvPr/>
          </p:nvSpPr>
          <p:spPr>
            <a:xfrm>
              <a:off x="3708144" y="5291916"/>
              <a:ext cx="1882247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검정통계량 분석</a:t>
              </a:r>
              <a:endParaRPr lang="ko-KR" altLang="en-US" dirty="0"/>
            </a:p>
          </p:txBody>
        </p:sp>
        <p:cxnSp>
          <p:nvCxnSpPr>
            <p:cNvPr id="27" name="꺾인 연결선 26"/>
            <p:cNvCxnSpPr>
              <a:stCxn id="9" idx="2"/>
              <a:endCxn id="25" idx="0"/>
            </p:cNvCxnSpPr>
            <p:nvPr/>
          </p:nvCxnSpPr>
          <p:spPr bwMode="auto">
            <a:xfrm rot="16200000" flipH="1">
              <a:off x="4127296" y="4769944"/>
              <a:ext cx="485472" cy="5584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꺾인 연결선 28"/>
            <p:cNvCxnSpPr>
              <a:stCxn id="14" idx="2"/>
              <a:endCxn id="25" idx="0"/>
            </p:cNvCxnSpPr>
            <p:nvPr/>
          </p:nvCxnSpPr>
          <p:spPr bwMode="auto">
            <a:xfrm rot="5400000">
              <a:off x="4854853" y="4610151"/>
              <a:ext cx="476180" cy="88735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설명선 2 32"/>
            <p:cNvSpPr/>
            <p:nvPr/>
          </p:nvSpPr>
          <p:spPr bwMode="auto">
            <a:xfrm>
              <a:off x="5724128" y="3429000"/>
              <a:ext cx="1728192" cy="36004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3862"/>
                <a:gd name="adj6" fmla="val -49718"/>
              </a:avLst>
            </a:prstGeom>
            <a:solidFill>
              <a:schemeClr val="bg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shapiro.test</a:t>
              </a:r>
              <a:r>
                <a:rPr lang="en-US" altLang="ko-KR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()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580112" y="407707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139952" y="414908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단일표본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3016111"/>
            <a:ext cx="7776864" cy="3247043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연구환경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국내에서 생산된 노트북 평균 사용 시간이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5.2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시간으로 파악된 상황에서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회사에서 생산된 노트북 평균 사용시간과 차이가 있는지를 검정하기 위해서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회사 노트북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대를 랜덤으로 선정하여 검정을 실시한다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-------------------------------------------------------------------------------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대상 파일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c:/Rwork/Part-III/one_sample.csv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변수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time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척도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비율척도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직접 입력한 수치 데이터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가정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노트북 평균 사용시간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회사 노트북 평균 사용시간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노트북 평균 사용시간 수집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정규성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검정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T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27584" y="1916832"/>
          <a:ext cx="7761245" cy="1008112"/>
        </p:xfrm>
        <a:graphic>
          <a:graphicData uri="http://schemas.openxmlformats.org/drawingml/2006/table">
            <a:tbl>
              <a:tblPr/>
              <a:tblGrid>
                <a:gridCol w="776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101600" marR="1016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연구가설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400" b="1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국내에서 생산된 노트북과 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회사에서 생산된 노트북의 평균 사용 시간에 </a:t>
                      </a:r>
                      <a:b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차이가 있다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1600" marR="1016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400" b="1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국내에서 생산된 노트북과 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회사에서 생산된 노트북의 평균 사용 시간에 </a:t>
                      </a:r>
                      <a:b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차이가 없다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27584" y="141277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연구가설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단일표본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793136"/>
            <a:ext cx="727280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("c:/Rwork/Part-III")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&lt;- read.csv("one_sample.csv", header=TRUE)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head(data)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 &lt;-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data$time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노트북 사용 시간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head(x)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단일표본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628800"/>
            <a:ext cx="7272808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분포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결측치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제거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summary(x) # NA-41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mean(x) # error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mean(x, na.rm=T) # NA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제외 평균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정제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5.556881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x1 &lt;-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na.omit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 # NA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제외 평균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</a:t>
            </a:r>
          </a:p>
          <a:p>
            <a:pPr lvl="1"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</a:p>
          <a:p>
            <a:pPr lvl="1">
              <a:spcBef>
                <a:spcPts val="600"/>
              </a:spcBef>
            </a:pP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(mean)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특징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 모양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양측에 대한 균형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대상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수치 데이터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(ratio) 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 차이 검정으로 의사결정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 검정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평균에 의미가 있는가 검정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평균을 중심으로 종 모양 형성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왜도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한쪽으로 치우쳐진 정도 </a:t>
            </a:r>
            <a:endParaRPr lang="en-US" altLang="ko-KR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단일표본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484784"/>
            <a:ext cx="792088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검정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바른 분포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평균에 대한 검정 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검정 </a:t>
            </a:r>
            <a:r>
              <a:rPr lang="ko-KR" altLang="en-US" sz="16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정규분포와 차이가 없다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shapiro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학자가 만든 함수 이용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6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shapiro.test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shapiro.test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(x1) #  x1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데이터에 대한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정규분포을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검정하는 함수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dirty="0"/>
              <a:t># W = 0.9914, p-value = 0.7242 &lt;- </a:t>
            </a:r>
            <a:r>
              <a:rPr lang="ko-KR" altLang="en-US" dirty="0"/>
              <a:t>정규분포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검정결과 분석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0.05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보다 작으면 정규분포가 아닌 것으로 판단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명목척도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보기 항목으로 정규분포가 그려지기 때문에 의미 없음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비율척도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수치 기반 척도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평균에 의미 있는 척도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검정 필요</a:t>
            </a:r>
            <a:endParaRPr lang="en-US" altLang="ko-KR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endParaRPr lang="en-US" altLang="ko-KR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정규분포</a:t>
            </a:r>
            <a:r>
              <a:rPr lang="en-US" altLang="ko-KR" sz="1600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err="1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모수검정</a:t>
            </a:r>
            <a:r>
              <a:rPr lang="en-US" altLang="ko-KR" sz="1600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) -&gt; </a:t>
            </a:r>
            <a:r>
              <a:rPr lang="en-US" altLang="ko-KR" sz="1600" dirty="0" err="1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t.test</a:t>
            </a:r>
            <a:r>
              <a:rPr lang="en-US" altLang="ko-KR" sz="1600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spcBef>
                <a:spcPts val="600"/>
              </a:spcBef>
            </a:pPr>
            <a:r>
              <a:rPr lang="en-US" altLang="ko-KR" sz="1600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비정규분포</a:t>
            </a:r>
            <a:r>
              <a:rPr lang="en-US" altLang="ko-KR" sz="1600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err="1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비모수검정</a:t>
            </a:r>
            <a:r>
              <a:rPr lang="en-US" altLang="ko-KR" sz="1600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) -&gt; </a:t>
            </a:r>
            <a:r>
              <a:rPr lang="en-US" altLang="ko-KR" sz="1600" dirty="0" err="1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wilcox.test</a:t>
            </a:r>
            <a:r>
              <a:rPr lang="en-US" altLang="ko-KR" sz="1600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spcBef>
                <a:spcPts val="600"/>
              </a:spcBef>
            </a:pP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hist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(x1) #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 형태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13816</TotalTime>
  <Words>4033</Words>
  <Application>Microsoft Office PowerPoint</Application>
  <PresentationFormat>화면 슬라이드 쇼(4:3)</PresentationFormat>
  <Paragraphs>538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37</vt:i4>
      </vt:variant>
    </vt:vector>
  </HeadingPairs>
  <TitlesOfParts>
    <vt:vector size="49" baseType="lpstr">
      <vt:lpstr>HY견고딕</vt:lpstr>
      <vt:lpstr>굴림</vt:lpstr>
      <vt:lpstr>궁서체</vt:lpstr>
      <vt:lpstr>맑은 고딕</vt:lpstr>
      <vt:lpstr>휴먼명조</vt:lpstr>
      <vt:lpstr>Arial</vt:lpstr>
      <vt:lpstr>Cambria Math</vt:lpstr>
      <vt:lpstr>Wingdings</vt:lpstr>
      <vt:lpstr>예제 프레젠테이션 슬라이드(7)</vt:lpstr>
      <vt:lpstr>1_기본 디자인</vt:lpstr>
      <vt:lpstr>8_디자인 사용자 지정</vt:lpstr>
      <vt:lpstr>3_예제 프레젠테이션 슬라이드(7)</vt:lpstr>
      <vt:lpstr>13-2. 모집단 간 평균 차이 검정</vt:lpstr>
      <vt:lpstr>1) T분포</vt:lpstr>
      <vt:lpstr>1) T분포</vt:lpstr>
      <vt:lpstr>2) 단일표본 T검정</vt:lpstr>
      <vt:lpstr>2) 단일표본 T검정</vt:lpstr>
      <vt:lpstr>2) 단일표본 T검정</vt:lpstr>
      <vt:lpstr>2) 단일표본 T검정</vt:lpstr>
      <vt:lpstr>2) 단일표본 T검정</vt:lpstr>
      <vt:lpstr>2) 단일표본 T검정</vt:lpstr>
      <vt:lpstr>2) 단일표본 T검정</vt:lpstr>
      <vt:lpstr>2) 단일표본 T검정</vt:lpstr>
      <vt:lpstr>2) 단일표본 T검정</vt:lpstr>
      <vt:lpstr>2) 단일표본 T검정</vt:lpstr>
      <vt:lpstr>3) 독립표본 T검정</vt:lpstr>
      <vt:lpstr>3) 독립표본 T검정</vt:lpstr>
      <vt:lpstr>3) 독립표본 T검정</vt:lpstr>
      <vt:lpstr>3) 독립표본 T검정</vt:lpstr>
      <vt:lpstr>3) 독립표본 T검정</vt:lpstr>
      <vt:lpstr>3) 독립표본 T검정</vt:lpstr>
      <vt:lpstr>3) 독립표본 T검정</vt:lpstr>
      <vt:lpstr>4) 대응표본 T검정</vt:lpstr>
      <vt:lpstr>4) 대응표본 T검정</vt:lpstr>
      <vt:lpstr>4) 대응표본 T검정</vt:lpstr>
      <vt:lpstr>4) 대응표본 T검정</vt:lpstr>
      <vt:lpstr>4) 대응표본 T검정</vt:lpstr>
      <vt:lpstr>4) 대응표본 T검정</vt:lpstr>
      <vt:lpstr>5) F분포</vt:lpstr>
      <vt:lpstr>6) 분산분석</vt:lpstr>
      <vt:lpstr>6) 분산분석</vt:lpstr>
      <vt:lpstr>6) 분산분석</vt:lpstr>
      <vt:lpstr>6) 분산분석</vt:lpstr>
      <vt:lpstr>6) 분산분석</vt:lpstr>
      <vt:lpstr>6) 분산분석</vt:lpstr>
      <vt:lpstr>6) 분산분석</vt:lpstr>
      <vt:lpstr>6) 분산분석</vt:lpstr>
      <vt:lpstr>6) 분산분석</vt:lpstr>
      <vt:lpstr>6) 분산분석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stu04</cp:lastModifiedBy>
  <cp:revision>772</cp:revision>
  <cp:lastPrinted>2012-04-23T01:56:26Z</cp:lastPrinted>
  <dcterms:created xsi:type="dcterms:W3CDTF">2011-03-07T07:43:24Z</dcterms:created>
  <dcterms:modified xsi:type="dcterms:W3CDTF">2020-09-23T08:34:02Z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