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44" r:id="rId2"/>
    <p:sldMasterId id="2147483816" r:id="rId3"/>
    <p:sldMasterId id="2147483828" r:id="rId4"/>
  </p:sldMasterIdLst>
  <p:notesMasterIdLst>
    <p:notesMasterId r:id="rId26"/>
  </p:notesMasterIdLst>
  <p:handoutMasterIdLst>
    <p:handoutMasterId r:id="rId27"/>
  </p:handoutMasterIdLst>
  <p:sldIdLst>
    <p:sldId id="804" r:id="rId5"/>
    <p:sldId id="847" r:id="rId6"/>
    <p:sldId id="856" r:id="rId7"/>
    <p:sldId id="848" r:id="rId8"/>
    <p:sldId id="849" r:id="rId9"/>
    <p:sldId id="850" r:id="rId10"/>
    <p:sldId id="852" r:id="rId11"/>
    <p:sldId id="858" r:id="rId12"/>
    <p:sldId id="861" r:id="rId13"/>
    <p:sldId id="853" r:id="rId14"/>
    <p:sldId id="854" r:id="rId15"/>
    <p:sldId id="857" r:id="rId16"/>
    <p:sldId id="859" r:id="rId17"/>
    <p:sldId id="862" r:id="rId18"/>
    <p:sldId id="860" r:id="rId19"/>
    <p:sldId id="805" r:id="rId20"/>
    <p:sldId id="798" r:id="rId21"/>
    <p:sldId id="799" r:id="rId22"/>
    <p:sldId id="800" r:id="rId23"/>
    <p:sldId id="801" r:id="rId24"/>
    <p:sldId id="802" r:id="rId25"/>
  </p:sldIdLst>
  <p:sldSz cx="9144000" cy="6858000" type="screen4x3"/>
  <p:notesSz cx="6797675" cy="9928225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0038A8"/>
    <a:srgbClr val="FF6600"/>
    <a:srgbClr val="FF9900"/>
    <a:srgbClr val="6F6F6F"/>
    <a:srgbClr val="FF9933"/>
    <a:srgbClr val="89B0FF"/>
    <a:srgbClr val="6699FF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74138" autoAdjust="0"/>
  </p:normalViewPr>
  <p:slideViewPr>
    <p:cSldViewPr>
      <p:cViewPr varScale="1">
        <p:scale>
          <a:sx n="40" d="100"/>
          <a:sy n="40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12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확인적 요인분석 </a:t>
            </a:r>
            <a:r>
              <a:rPr lang="en-US" altLang="ko-KR" dirty="0"/>
              <a:t>: </a:t>
            </a:r>
            <a:r>
              <a:rPr lang="ko-KR" altLang="en-US" dirty="0"/>
              <a:t>측정도구</a:t>
            </a:r>
            <a:r>
              <a:rPr lang="en-US" altLang="ko-KR" dirty="0"/>
              <a:t>(</a:t>
            </a:r>
            <a:r>
              <a:rPr lang="ko-KR" altLang="en-US" dirty="0"/>
              <a:t>설문지</a:t>
            </a:r>
            <a:r>
              <a:rPr lang="en-US" altLang="ko-KR" dirty="0"/>
              <a:t>)</a:t>
            </a:r>
            <a:r>
              <a:rPr lang="ko-KR" altLang="en-US" dirty="0"/>
              <a:t>의 타당성 검증 </a:t>
            </a:r>
            <a:endParaRPr lang="en-US" altLang="ko-KR" dirty="0"/>
          </a:p>
          <a:p>
            <a:r>
              <a:rPr lang="ko-KR" altLang="en-US" dirty="0"/>
              <a:t>탐색적 요인분석 </a:t>
            </a:r>
            <a:r>
              <a:rPr lang="en-US" altLang="ko-KR" dirty="0"/>
              <a:t>: </a:t>
            </a:r>
            <a:r>
              <a:rPr lang="ko-KR" altLang="en-US" dirty="0" err="1"/>
              <a:t>차원축소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2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9" descr="j0305903"/>
          <p:cNvSpPr>
            <a:spLocks noChangeArrowheads="1"/>
          </p:cNvSpPr>
          <p:nvPr userDrawn="1"/>
        </p:nvSpPr>
        <p:spPr bwMode="gray">
          <a:xfrm>
            <a:off x="1259632" y="1556792"/>
            <a:ext cx="3960440" cy="367240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Oval 38"/>
          <p:cNvSpPr>
            <a:spLocks noChangeArrowheads="1"/>
          </p:cNvSpPr>
          <p:nvPr userDrawn="1"/>
        </p:nvSpPr>
        <p:spPr bwMode="gray">
          <a:xfrm>
            <a:off x="395536" y="260648"/>
            <a:ext cx="5832648" cy="561774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29000" y="6400800"/>
            <a:ext cx="2209800" cy="24447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981825" y="6391275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/>
            </a:lvl1pPr>
          </a:lstStyle>
          <a:p>
            <a:fld id="{37FFE925-6C91-471A-9306-5BF769B620E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Oval 41" descr="j0385417"/>
          <p:cNvSpPr>
            <a:spLocks noChangeArrowheads="1"/>
          </p:cNvSpPr>
          <p:nvPr userDrawn="1"/>
        </p:nvSpPr>
        <p:spPr bwMode="gray">
          <a:xfrm>
            <a:off x="683568" y="3212976"/>
            <a:ext cx="1008112" cy="100811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44" descr="j0316965"/>
          <p:cNvSpPr>
            <a:spLocks noChangeArrowheads="1"/>
          </p:cNvSpPr>
          <p:nvPr userDrawn="1"/>
        </p:nvSpPr>
        <p:spPr bwMode="gray">
          <a:xfrm>
            <a:off x="1043608" y="1772816"/>
            <a:ext cx="1224136" cy="122413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2" name="그룹 17"/>
          <p:cNvGrpSpPr/>
          <p:nvPr userDrawn="1"/>
        </p:nvGrpSpPr>
        <p:grpSpPr>
          <a:xfrm>
            <a:off x="2267920" y="692864"/>
            <a:ext cx="1656008" cy="1659781"/>
            <a:chOff x="2267920" y="692864"/>
            <a:chExt cx="1439984" cy="1443265"/>
          </a:xfrm>
        </p:grpSpPr>
        <p:sp>
          <p:nvSpPr>
            <p:cNvPr id="17" name="타원 16"/>
            <p:cNvSpPr/>
            <p:nvPr userDrawn="1"/>
          </p:nvSpPr>
          <p:spPr bwMode="auto">
            <a:xfrm>
              <a:off x="2267920" y="692864"/>
              <a:ext cx="1439984" cy="14432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15" name="그림 14" descr="발표자료 표지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339751" y="764703"/>
              <a:ext cx="1296145" cy="12961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 typeface="Wingdings" pitchFamily="2" charset="2"/>
              <a:buChar char="Ø"/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w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14-1. </a:t>
            </a:r>
            <a:r>
              <a:rPr lang="ko-KR" altLang="en-US"/>
              <a:t>요인분석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2138080"/>
            <a:ext cx="6768752" cy="1938992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요인분석 개요 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공통요인으로 변수 정제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잘못 분류된 요인 제거로 변수 정제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요인분석 결과 제시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2) </a:t>
            </a:r>
            <a:r>
              <a:rPr lang="ko-KR" altLang="en-US" dirty="0"/>
              <a:t>공통요인으로 변수 정제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556792"/>
            <a:ext cx="525658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요인점수를 이용한 요인적재량 시각화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】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2132856"/>
            <a:ext cx="59766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/>
              <a:t>단계 </a:t>
            </a:r>
            <a:r>
              <a:rPr lang="en-US" altLang="ko-KR" sz="1600" dirty="0"/>
              <a:t>1 : Factor1</a:t>
            </a:r>
            <a:r>
              <a:rPr lang="ko-KR" altLang="en-US" sz="1600" dirty="0"/>
              <a:t>과 </a:t>
            </a:r>
            <a:r>
              <a:rPr lang="en-US" altLang="ko-KR" sz="1600" dirty="0"/>
              <a:t>Factor2 </a:t>
            </a:r>
            <a:r>
              <a:rPr lang="ko-KR" altLang="en-US" sz="1600" dirty="0"/>
              <a:t>요인적재량 시각화 </a:t>
            </a:r>
          </a:p>
          <a:p>
            <a:pPr latinLnBrk="1"/>
            <a:r>
              <a:rPr lang="en-US" altLang="ko-KR" sz="1600" dirty="0"/>
              <a:t>plot(</a:t>
            </a:r>
            <a:r>
              <a:rPr lang="en-US" altLang="ko-KR" sz="1600" dirty="0" err="1"/>
              <a:t>result$scores</a:t>
            </a:r>
            <a:r>
              <a:rPr lang="en-US" altLang="ko-KR" sz="1600" dirty="0"/>
              <a:t>[, c(1:2)],</a:t>
            </a:r>
          </a:p>
          <a:p>
            <a:pPr latinLnBrk="1"/>
            <a:r>
              <a:rPr lang="en-US" altLang="ko-KR" sz="1600" dirty="0"/>
              <a:t>         main="Factor1</a:t>
            </a:r>
            <a:r>
              <a:rPr lang="ko-KR" altLang="en-US" sz="1600" dirty="0"/>
              <a:t>과 </a:t>
            </a:r>
            <a:r>
              <a:rPr lang="en-US" altLang="ko-KR" sz="1600" dirty="0"/>
              <a:t>Factor2 </a:t>
            </a:r>
            <a:r>
              <a:rPr lang="ko-KR" altLang="en-US" sz="1600" dirty="0"/>
              <a:t>요인점수 행렬</a:t>
            </a:r>
            <a:r>
              <a:rPr lang="en-US" altLang="ko-KR" sz="1600" dirty="0"/>
              <a:t>")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# </a:t>
            </a:r>
            <a:r>
              <a:rPr lang="ko-KR" altLang="en-US" sz="1600" dirty="0" err="1"/>
              <a:t>산점도에</a:t>
            </a:r>
            <a:r>
              <a:rPr lang="ko-KR" altLang="en-US" sz="1600" dirty="0"/>
              <a:t> 레이블 표시</a:t>
            </a:r>
            <a:r>
              <a:rPr lang="en-US" altLang="ko-KR" sz="1600" dirty="0"/>
              <a:t>(</a:t>
            </a:r>
            <a:r>
              <a:rPr lang="ko-KR" altLang="en-US" sz="1600" dirty="0"/>
              <a:t>문항 이름 </a:t>
            </a:r>
            <a:r>
              <a:rPr lang="en-US" altLang="ko-KR" sz="1600" dirty="0"/>
              <a:t>: name)</a:t>
            </a:r>
          </a:p>
          <a:p>
            <a:pPr latinLnBrk="1"/>
            <a:r>
              <a:rPr lang="en-US" altLang="ko-KR" sz="1600" dirty="0"/>
              <a:t>text(</a:t>
            </a:r>
            <a:r>
              <a:rPr lang="en-US" altLang="ko-KR" sz="1600" dirty="0" err="1"/>
              <a:t>result$scores</a:t>
            </a:r>
            <a:r>
              <a:rPr lang="en-US" altLang="ko-KR" sz="1600" dirty="0"/>
              <a:t>[,1], </a:t>
            </a:r>
            <a:r>
              <a:rPr lang="en-US" altLang="ko-KR" sz="1600" dirty="0" err="1"/>
              <a:t>result$scores</a:t>
            </a:r>
            <a:r>
              <a:rPr lang="en-US" altLang="ko-KR" sz="1600" dirty="0"/>
              <a:t>[,2], </a:t>
            </a:r>
          </a:p>
          <a:p>
            <a:pPr latinLnBrk="1"/>
            <a:r>
              <a:rPr lang="en-US" altLang="ko-KR" sz="1600" dirty="0"/>
              <a:t>labels = name, </a:t>
            </a:r>
            <a:r>
              <a:rPr lang="en-US" altLang="ko-KR" sz="1600" dirty="0" err="1"/>
              <a:t>cex</a:t>
            </a:r>
            <a:r>
              <a:rPr lang="en-US" altLang="ko-KR" sz="1600" dirty="0"/>
              <a:t> = 0.7, pos = 3, </a:t>
            </a:r>
            <a:r>
              <a:rPr lang="en-US" altLang="ko-KR" sz="1600" dirty="0" err="1"/>
              <a:t>col</a:t>
            </a:r>
            <a:r>
              <a:rPr lang="en-US" altLang="ko-KR" sz="1600" dirty="0"/>
              <a:t> = "blue")</a:t>
            </a:r>
          </a:p>
          <a:p>
            <a:pPr latinLnBrk="1"/>
            <a:r>
              <a:rPr lang="en-US" altLang="ko-KR" sz="1600" dirty="0"/>
              <a:t># </a:t>
            </a:r>
            <a:r>
              <a:rPr lang="ko-KR" altLang="en-US" sz="1600" dirty="0"/>
              <a:t>요인적재량 추가</a:t>
            </a:r>
          </a:p>
          <a:p>
            <a:pPr latinLnBrk="1"/>
            <a:r>
              <a:rPr lang="en-US" altLang="ko-KR" sz="1600" dirty="0"/>
              <a:t>points(</a:t>
            </a:r>
            <a:r>
              <a:rPr lang="en-US" altLang="ko-KR" sz="1600" dirty="0" err="1"/>
              <a:t>result$loadings</a:t>
            </a:r>
            <a:r>
              <a:rPr lang="en-US" altLang="ko-KR" sz="1600" dirty="0"/>
              <a:t>[,c(1:2)], </a:t>
            </a:r>
            <a:r>
              <a:rPr lang="en-US" altLang="ko-KR" sz="1600" dirty="0" err="1"/>
              <a:t>pch</a:t>
            </a:r>
            <a:r>
              <a:rPr lang="en-US" altLang="ko-KR" sz="1600" dirty="0"/>
              <a:t>=19, </a:t>
            </a:r>
            <a:r>
              <a:rPr lang="en-US" altLang="ko-KR" sz="1600" dirty="0" err="1"/>
              <a:t>col</a:t>
            </a:r>
            <a:r>
              <a:rPr lang="en-US" altLang="ko-KR" sz="1600" dirty="0"/>
              <a:t> = "red")</a:t>
            </a:r>
          </a:p>
          <a:p>
            <a:pPr latinLnBrk="1"/>
            <a:r>
              <a:rPr lang="ko-KR" altLang="en-US" sz="1600" dirty="0"/>
              <a:t>＃ 요인적재량의 레이블 표시</a:t>
            </a:r>
          </a:p>
          <a:p>
            <a:pPr latinLnBrk="1"/>
            <a:r>
              <a:rPr lang="en-US" altLang="ko-KR" sz="1600" dirty="0"/>
              <a:t>text(</a:t>
            </a:r>
            <a:r>
              <a:rPr lang="en-US" altLang="ko-KR" sz="1600" dirty="0" err="1"/>
              <a:t>result$loadings</a:t>
            </a:r>
            <a:r>
              <a:rPr lang="en-US" altLang="ko-KR" sz="1600" dirty="0"/>
              <a:t>[,1], </a:t>
            </a:r>
            <a:r>
              <a:rPr lang="en-US" altLang="ko-KR" sz="1600" dirty="0" err="1"/>
              <a:t>result$loadings</a:t>
            </a:r>
            <a:r>
              <a:rPr lang="en-US" altLang="ko-KR" sz="1600" dirty="0"/>
              <a:t>[,2], </a:t>
            </a:r>
          </a:p>
          <a:p>
            <a:pPr latinLnBrk="1"/>
            <a:r>
              <a:rPr lang="en-US" altLang="ko-KR" sz="1600" dirty="0"/>
              <a:t>		 labels = </a:t>
            </a:r>
            <a:r>
              <a:rPr lang="en-US" altLang="ko-KR" sz="1600" dirty="0" err="1"/>
              <a:t>rownames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result$loadings</a:t>
            </a:r>
            <a:r>
              <a:rPr lang="en-US" altLang="ko-KR" sz="1600" dirty="0"/>
              <a:t>), </a:t>
            </a:r>
          </a:p>
          <a:p>
            <a:pPr latinLnBrk="1"/>
            <a:r>
              <a:rPr lang="en-US" altLang="ko-KR" sz="1600" dirty="0"/>
              <a:t>		 </a:t>
            </a:r>
            <a:r>
              <a:rPr lang="en-US" altLang="ko-KR" sz="1600" dirty="0" err="1"/>
              <a:t>cex</a:t>
            </a:r>
            <a:r>
              <a:rPr lang="en-US" altLang="ko-KR" sz="1600" dirty="0"/>
              <a:t> = 0.8, pos = 3, </a:t>
            </a:r>
            <a:r>
              <a:rPr lang="en-US" altLang="ko-KR" sz="1600" dirty="0" err="1"/>
              <a:t>col</a:t>
            </a:r>
            <a:r>
              <a:rPr lang="en-US" altLang="ko-KR" sz="1600" dirty="0"/>
              <a:t> = "red")</a:t>
            </a:r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3585" name="_x210419344" descr="DRW00002f2817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488" y="2448247"/>
            <a:ext cx="2844000" cy="27089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2) </a:t>
            </a:r>
            <a:r>
              <a:rPr lang="ko-KR" altLang="en-US" dirty="0"/>
              <a:t>공통요인으로 변수 정제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556792"/>
            <a:ext cx="525658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요인점수를 이용한 요인적재량 시각화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】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2132856"/>
            <a:ext cx="52565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/>
              <a:t>단계 </a:t>
            </a:r>
            <a:r>
              <a:rPr lang="en-US" altLang="ko-KR" sz="1600" dirty="0"/>
              <a:t>2 : Factor1</a:t>
            </a:r>
            <a:r>
              <a:rPr lang="ko-KR" altLang="en-US" sz="1600" dirty="0"/>
              <a:t>과 </a:t>
            </a:r>
            <a:r>
              <a:rPr lang="en-US" altLang="ko-KR" sz="1600" dirty="0"/>
              <a:t>Factor3 </a:t>
            </a:r>
            <a:r>
              <a:rPr lang="ko-KR" altLang="en-US" sz="1600" dirty="0"/>
              <a:t>요인적재량 시각화 </a:t>
            </a:r>
          </a:p>
          <a:p>
            <a:pPr latinLnBrk="1"/>
            <a:r>
              <a:rPr lang="en-US" altLang="ko-KR" sz="1600" dirty="0"/>
              <a:t>plot(</a:t>
            </a:r>
            <a:r>
              <a:rPr lang="en-US" altLang="ko-KR" sz="1600" dirty="0" err="1"/>
              <a:t>result$scores</a:t>
            </a:r>
            <a:r>
              <a:rPr lang="en-US" altLang="ko-KR" sz="1600" dirty="0"/>
              <a:t>[,c(1,3)], main="Factor1</a:t>
            </a:r>
            <a:r>
              <a:rPr lang="ko-KR" altLang="en-US" sz="1600" dirty="0"/>
              <a:t>과 </a:t>
            </a:r>
            <a:r>
              <a:rPr lang="en-US" altLang="ko-KR" sz="1600" dirty="0"/>
              <a:t>Factor3 </a:t>
            </a:r>
            <a:r>
              <a:rPr lang="ko-KR" altLang="en-US" sz="1600" dirty="0"/>
              <a:t>요인점수 행렬</a:t>
            </a:r>
            <a:r>
              <a:rPr lang="en-US" altLang="ko-KR" sz="1600" dirty="0"/>
              <a:t>")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# </a:t>
            </a:r>
            <a:r>
              <a:rPr lang="ko-KR" altLang="en-US" sz="1600" dirty="0" err="1"/>
              <a:t>산점도에</a:t>
            </a:r>
            <a:r>
              <a:rPr lang="ko-KR" altLang="en-US" sz="1600" dirty="0"/>
              <a:t> 레이블 표시</a:t>
            </a:r>
            <a:r>
              <a:rPr lang="en-US" altLang="ko-KR" sz="1600" dirty="0"/>
              <a:t>(</a:t>
            </a:r>
            <a:r>
              <a:rPr lang="ko-KR" altLang="en-US" sz="1600" dirty="0"/>
              <a:t>문항 이름 </a:t>
            </a:r>
            <a:r>
              <a:rPr lang="en-US" altLang="ko-KR" sz="1600" dirty="0"/>
              <a:t>: name)</a:t>
            </a:r>
          </a:p>
          <a:p>
            <a:pPr latinLnBrk="1"/>
            <a:r>
              <a:rPr lang="en-US" altLang="ko-KR" sz="1600" dirty="0"/>
              <a:t>text(</a:t>
            </a:r>
            <a:r>
              <a:rPr lang="en-US" altLang="ko-KR" sz="1600" dirty="0" err="1"/>
              <a:t>result$scores</a:t>
            </a:r>
            <a:r>
              <a:rPr lang="en-US" altLang="ko-KR" sz="1600" dirty="0"/>
              <a:t>[,1], </a:t>
            </a:r>
            <a:r>
              <a:rPr lang="en-US" altLang="ko-KR" sz="1600" dirty="0" err="1"/>
              <a:t>result$scores</a:t>
            </a:r>
            <a:r>
              <a:rPr lang="en-US" altLang="ko-KR" sz="1600" dirty="0"/>
              <a:t>[,3], </a:t>
            </a:r>
          </a:p>
          <a:p>
            <a:pPr latinLnBrk="1"/>
            <a:r>
              <a:rPr lang="en-US" altLang="ko-KR" sz="1600" dirty="0"/>
              <a:t>		 labels = name, </a:t>
            </a:r>
            <a:r>
              <a:rPr lang="en-US" altLang="ko-KR" sz="1600" dirty="0" err="1"/>
              <a:t>cex</a:t>
            </a:r>
            <a:r>
              <a:rPr lang="en-US" altLang="ko-KR" sz="1600" dirty="0"/>
              <a:t> = 0.7, pos = 3, </a:t>
            </a:r>
            <a:r>
              <a:rPr lang="en-US" altLang="ko-KR" sz="1600" dirty="0" err="1"/>
              <a:t>col</a:t>
            </a:r>
            <a:r>
              <a:rPr lang="en-US" altLang="ko-KR" sz="1600" dirty="0"/>
              <a:t> = "blue")</a:t>
            </a:r>
          </a:p>
          <a:p>
            <a:pPr latinLnBrk="1"/>
            <a:r>
              <a:rPr lang="en-US" altLang="ko-KR" sz="1600" dirty="0"/>
              <a:t># </a:t>
            </a:r>
            <a:r>
              <a:rPr lang="ko-KR" altLang="en-US" sz="1600" dirty="0"/>
              <a:t>요인적재량 추가</a:t>
            </a:r>
          </a:p>
          <a:p>
            <a:pPr latinLnBrk="1"/>
            <a:r>
              <a:rPr lang="en-US" altLang="ko-KR" sz="1600" dirty="0"/>
              <a:t>points(</a:t>
            </a:r>
            <a:r>
              <a:rPr lang="en-US" altLang="ko-KR" sz="1600" dirty="0" err="1"/>
              <a:t>result$loadings</a:t>
            </a:r>
            <a:r>
              <a:rPr lang="en-US" altLang="ko-KR" sz="1600" dirty="0"/>
              <a:t>[,c(1,3)], </a:t>
            </a:r>
            <a:r>
              <a:rPr lang="en-US" altLang="ko-KR" sz="1600" dirty="0" err="1"/>
              <a:t>pch</a:t>
            </a:r>
            <a:r>
              <a:rPr lang="en-US" altLang="ko-KR" sz="1600" dirty="0"/>
              <a:t>=19, </a:t>
            </a:r>
            <a:r>
              <a:rPr lang="en-US" altLang="ko-KR" sz="1600" dirty="0" err="1"/>
              <a:t>col</a:t>
            </a:r>
            <a:r>
              <a:rPr lang="en-US" altLang="ko-KR" sz="1600" dirty="0"/>
              <a:t> = "red")</a:t>
            </a:r>
          </a:p>
          <a:p>
            <a:pPr latinLnBrk="1"/>
            <a:r>
              <a:rPr lang="ko-KR" altLang="en-US" sz="1600" dirty="0"/>
              <a:t>＃ 요인적재량의 레이블 표시</a:t>
            </a:r>
          </a:p>
          <a:p>
            <a:pPr latinLnBrk="1"/>
            <a:r>
              <a:rPr lang="en-US" altLang="ko-KR" sz="1600" dirty="0"/>
              <a:t>text(</a:t>
            </a:r>
            <a:r>
              <a:rPr lang="en-US" altLang="ko-KR" sz="1600" dirty="0" err="1"/>
              <a:t>result$loadings</a:t>
            </a:r>
            <a:r>
              <a:rPr lang="en-US" altLang="ko-KR" sz="1600" dirty="0"/>
              <a:t>[,1], </a:t>
            </a:r>
            <a:r>
              <a:rPr lang="en-US" altLang="ko-KR" sz="1600" dirty="0" err="1"/>
              <a:t>result$loadings</a:t>
            </a:r>
            <a:r>
              <a:rPr lang="en-US" altLang="ko-KR" sz="1600" dirty="0"/>
              <a:t>[,3], </a:t>
            </a:r>
          </a:p>
          <a:p>
            <a:pPr latinLnBrk="1"/>
            <a:r>
              <a:rPr lang="en-US" altLang="ko-KR" sz="1600" dirty="0"/>
              <a:t>		 labels = </a:t>
            </a:r>
            <a:r>
              <a:rPr lang="en-US" altLang="ko-KR" sz="1600" dirty="0" err="1"/>
              <a:t>rownames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result$loadings</a:t>
            </a:r>
            <a:r>
              <a:rPr lang="en-US" altLang="ko-KR" sz="1600" dirty="0"/>
              <a:t>), </a:t>
            </a:r>
          </a:p>
          <a:p>
            <a:pPr latinLnBrk="1"/>
            <a:r>
              <a:rPr lang="en-US" altLang="ko-KR" sz="1600" dirty="0"/>
              <a:t>		 </a:t>
            </a:r>
            <a:r>
              <a:rPr lang="en-US" altLang="ko-KR" sz="1600" dirty="0" err="1"/>
              <a:t>cex</a:t>
            </a:r>
            <a:r>
              <a:rPr lang="en-US" altLang="ko-KR" sz="1600" dirty="0"/>
              <a:t> = 0.8, pos = 3, </a:t>
            </a:r>
            <a:r>
              <a:rPr lang="en-US" altLang="ko-KR" sz="1600" dirty="0" err="1"/>
              <a:t>col</a:t>
            </a:r>
            <a:r>
              <a:rPr lang="en-US" altLang="ko-KR" sz="1600" dirty="0"/>
              <a:t> = "red")</a:t>
            </a:r>
          </a:p>
          <a:p>
            <a:pPr latinLnBrk="1"/>
            <a:endParaRPr lang="en-US" altLang="ko-KR" sz="1600" dirty="0"/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4609" name="_x210419984" descr="DRW00002f2817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780928"/>
            <a:ext cx="3168352" cy="21968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2) </a:t>
            </a:r>
            <a:r>
              <a:rPr lang="ko-KR" altLang="en-US" dirty="0"/>
              <a:t>공통요인으로 변수 정제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556792"/>
            <a:ext cx="5256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요인점수를 이용한 요인적재량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차원 시각화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】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8707" name="_x205638384" descr="EMB0000228064c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662" y="2120519"/>
            <a:ext cx="5542457" cy="3643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7544" y="161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9226072" descr="EMB00003e083f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3" y="2151597"/>
            <a:ext cx="2411348" cy="17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3711" y="3861048"/>
            <a:ext cx="189507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>
                <a:solidFill>
                  <a:srgbClr val="000000"/>
                </a:solidFill>
                <a:ea typeface="한컴바탕" panose="02030600000101010101" pitchFamily="18" charset="2"/>
              </a:rPr>
              <a:t>요인별</a:t>
            </a:r>
            <a:r>
              <a:rPr lang="ko-KR" altLang="en-US" kern="0" dirty="0">
                <a:solidFill>
                  <a:srgbClr val="000000"/>
                </a:solidFill>
                <a:ea typeface="한컴바탕" panose="02030600000101010101" pitchFamily="18" charset="2"/>
              </a:rPr>
              <a:t> 변수 묶기</a:t>
            </a:r>
            <a:endParaRPr lang="ko-KR" altLang="en-US" sz="14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3) </a:t>
            </a:r>
            <a:r>
              <a:rPr lang="ko-KR" altLang="en-US" dirty="0"/>
              <a:t>잘못된 요인 정제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556792"/>
            <a:ext cx="6408712" cy="454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 요인으로 구성된 파일정보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(drinking_water.sav)】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87624" y="2060848"/>
          <a:ext cx="6984776" cy="4518576"/>
        </p:xfrm>
        <a:graphic>
          <a:graphicData uri="http://schemas.openxmlformats.org/drawingml/2006/table">
            <a:tbl>
              <a:tblPr/>
              <a:tblGrid>
                <a:gridCol w="137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요인 구분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변수명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en-US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Name)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변수설명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하위 요인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변수값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en-US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Values)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제품 친밀도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q1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브랜드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5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점 척도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① 매우불만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② 불만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③ 보통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④ 만족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⑤ 매우만족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무응답 없음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q2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친근감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q3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익숙함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q4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편안함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제품 적절성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q5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가격의 적절성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q6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당도의 적절성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q7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성분의 적절성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제품 만족도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q8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음료의 목 넘김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q9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음료의 맛 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q10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음료의 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q11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음료의 가격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07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3) </a:t>
            </a:r>
            <a:r>
              <a:rPr lang="ko-KR" altLang="en-US" dirty="0"/>
              <a:t>잘못된 요인 정제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07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411760" y="1700808"/>
            <a:ext cx="4176464" cy="3888432"/>
            <a:chOff x="2267744" y="2060848"/>
            <a:chExt cx="2627313" cy="2706688"/>
          </a:xfrm>
        </p:grpSpPr>
        <p:pic>
          <p:nvPicPr>
            <p:cNvPr id="2050" name="_x209226072" descr="EMB00003e083f6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060848"/>
              <a:ext cx="2627313" cy="169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_x209221032" descr="EMB00003e083f6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759473"/>
              <a:ext cx="2627313" cy="1008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직선 화살표 연결선 6"/>
          <p:cNvCxnSpPr/>
          <p:nvPr/>
        </p:nvCxnSpPr>
        <p:spPr bwMode="auto">
          <a:xfrm flipH="1">
            <a:off x="2987824" y="2920931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07904" y="27089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잘못된 요인</a:t>
            </a:r>
          </a:p>
        </p:txBody>
      </p:sp>
    </p:spTree>
    <p:extLst>
      <p:ext uri="{BB962C8B-B14F-4D97-AF65-F5344CB8AC3E}">
        <p14:creationId xmlns:p14="http://schemas.microsoft.com/office/powerpoint/2010/main" val="20768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4) </a:t>
            </a:r>
            <a:r>
              <a:rPr lang="ko-KR" altLang="en-US" dirty="0"/>
              <a:t>요인분석 결과 제시 방법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1481009"/>
            <a:ext cx="64087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논문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보고서 작성방법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】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07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403648" y="2060848"/>
          <a:ext cx="6552728" cy="465859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4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요인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Factor)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a typeface="한컴바탕"/>
                        </a:rPr>
                        <a:t>변수명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Variable Name)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요인 적재량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Factor loading)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a typeface="한컴바탕"/>
                        </a:rPr>
                        <a:t>고유값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Eigenvalue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)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분산 설명력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Variance Explained)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1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제품 친밀도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q1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.762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2.133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19.4%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q2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.813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q3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.762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1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제품 적절성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q5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.557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2.394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21.8%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q6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.693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q7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.703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217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한컴바탕"/>
                        </a:rPr>
                        <a:t>제품 만족도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q8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.695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2.772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25.2%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q9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.873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q10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.852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한컴바탕"/>
                        </a:rPr>
                        <a:t>q11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.719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95" marR="63395" marT="17527" marB="175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17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14-2. </a:t>
            </a:r>
            <a:r>
              <a:rPr lang="ko-KR" altLang="en-US" dirty="0"/>
              <a:t>상관분석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2138080"/>
            <a:ext cx="6768752" cy="1879489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상관분석 개요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피어슨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상관계수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상관분석 실습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상관분석 결과 제시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1) </a:t>
            </a:r>
            <a:r>
              <a:rPr lang="ko-KR" altLang="en-US" dirty="0"/>
              <a:t>상관분석 개요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상관관계 분석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(Correlation Analysis)</a:t>
            </a:r>
          </a:p>
          <a:p>
            <a:pPr lvl="1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변수 간 관련성 분석 방법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하나의 변수가 다른 변수와 관련성 분석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광고비와 매출액 사이의 관련성 등 분석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상관관계분석 중요사항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회귀분석 전 변수 간 관련성 분석</a:t>
            </a:r>
            <a:r>
              <a:rPr lang="en-US" altLang="ko-KR" sz="2000" u="sng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u="sng" dirty="0">
                <a:latin typeface="맑은 고딕" pitchFamily="50" charset="-127"/>
                <a:ea typeface="맑은 고딕" pitchFamily="50" charset="-127"/>
              </a:rPr>
              <a:t>가설 검정 전 수행</a:t>
            </a:r>
            <a:r>
              <a:rPr lang="en-US" altLang="ko-KR" sz="2000" u="sng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상관계수 </a:t>
            </a:r>
            <a:r>
              <a:rPr lang="ko-KR" altLang="en-US" sz="2000" dirty="0">
                <a:solidFill>
                  <a:srgbClr val="FF5050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 </a:t>
            </a:r>
            <a:r>
              <a:rPr lang="ko-KR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피어슨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(Pearson) R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계수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이용 관련성 유무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상관관계분석 척도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sz="1800" u="sng" dirty="0" err="1">
                <a:latin typeface="맑은 고딕" pitchFamily="50" charset="-127"/>
                <a:ea typeface="맑은 고딕" pitchFamily="50" charset="-127"/>
              </a:rPr>
              <a:t>피어슨</a:t>
            </a:r>
            <a:r>
              <a:rPr lang="ko-KR" altLang="en-US" sz="1800" u="sng" dirty="0">
                <a:latin typeface="맑은 고딕" pitchFamily="50" charset="-127"/>
                <a:ea typeface="맑은 고딕" pitchFamily="50" charset="-127"/>
              </a:rPr>
              <a:t> 상관계수</a:t>
            </a:r>
            <a:r>
              <a:rPr lang="en-US" altLang="ko-KR" sz="1800" u="sng" dirty="0">
                <a:latin typeface="맑은 고딕" pitchFamily="50" charset="-127"/>
                <a:ea typeface="맑은 고딕" pitchFamily="50" charset="-127"/>
              </a:rPr>
              <a:t>(Pearson correlation coefficient : r)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피어슨 상관계수 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R】</a:t>
            </a: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27584" y="2276872"/>
          <a:ext cx="7704856" cy="3274314"/>
        </p:xfrm>
        <a:graphic>
          <a:graphicData uri="http://schemas.openxmlformats.org/drawingml/2006/table">
            <a:tbl>
              <a:tblPr/>
              <a:tblGrid>
                <a:gridCol w="242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027">
                <a:tc>
                  <a:txBody>
                    <a:bodyPr/>
                    <a:lstStyle/>
                    <a:p>
                      <a:pPr marL="15240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피어슨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상관계수 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상관관계 정도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27">
                <a:tc>
                  <a:txBody>
                    <a:bodyPr/>
                    <a:lstStyle/>
                    <a:p>
                      <a:pPr marL="25400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±0.9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매우 높은 상관관계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27">
                <a:tc>
                  <a:txBody>
                    <a:bodyPr/>
                    <a:lstStyle/>
                    <a:p>
                      <a:pPr marL="25400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±0.9 ~ ±0.7</a:t>
                      </a:r>
                      <a:endParaRPr lang="en-US" sz="1200" b="1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높은 상관관계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27">
                <a:tc>
                  <a:txBody>
                    <a:bodyPr/>
                    <a:lstStyle/>
                    <a:p>
                      <a:pPr marL="25400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±0.7 ~ ±0.4</a:t>
                      </a:r>
                      <a:endParaRPr lang="en-US" sz="1200" b="1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다소 높은 상관관계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27">
                <a:tc>
                  <a:txBody>
                    <a:bodyPr/>
                    <a:lstStyle/>
                    <a:p>
                      <a:pPr marL="25400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±0.4 ~ ±0.2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낮은 상관관계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27">
                <a:tc>
                  <a:txBody>
                    <a:bodyPr/>
                    <a:lstStyle/>
                    <a:p>
                      <a:pPr marL="25400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±0.2 </a:t>
                      </a:r>
                      <a:r>
                        <a:rPr lang="ko-KR" altLang="en-US" sz="1600" b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미만</a:t>
                      </a:r>
                      <a:endParaRPr lang="ko-KR" altLang="en-US" sz="1200" b="1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상관관계 없음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180">
                <a:tc gridSpan="2">
                  <a:txBody>
                    <a:bodyPr/>
                    <a:lstStyle/>
                    <a:p>
                      <a:pPr marL="50800" marR="508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상관계수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+1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까지의 값을 가진다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또한 가장 높은 완전 상관관계의 상관계수는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이고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변수간에 전혀 상관관계가 없으면 상관계수는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2)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 </a:t>
            </a:r>
            <a:r>
              <a:rPr lang="en-US" altLang="ko-KR" dirty="0"/>
              <a:t>r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 </a:t>
            </a:r>
            <a:r>
              <a:rPr lang="en-US" altLang="ko-KR" dirty="0"/>
              <a:t>r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상관계수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과 상관관계 정도</a:t>
            </a:r>
          </a:p>
        </p:txBody>
      </p:sp>
      <p:grpSp>
        <p:nvGrpSpPr>
          <p:cNvPr id="2" name="그룹 10"/>
          <p:cNvGrpSpPr/>
          <p:nvPr/>
        </p:nvGrpSpPr>
        <p:grpSpPr>
          <a:xfrm>
            <a:off x="1259632" y="2420888"/>
            <a:ext cx="5904000" cy="2196000"/>
            <a:chOff x="-396552" y="3356992"/>
            <a:chExt cx="5183584" cy="1871663"/>
          </a:xfrm>
        </p:grpSpPr>
        <p:pic>
          <p:nvPicPr>
            <p:cNvPr id="12" name="_x105675200" descr="EMB000010940c3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96552" y="3356992"/>
              <a:ext cx="1727200" cy="1871663"/>
            </a:xfrm>
            <a:prstGeom prst="rect">
              <a:avLst/>
            </a:prstGeom>
            <a:noFill/>
          </p:spPr>
        </p:pic>
        <p:pic>
          <p:nvPicPr>
            <p:cNvPr id="13" name="_x105979736" descr="EMB000010940c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640" y="3356992"/>
              <a:ext cx="1727200" cy="1871663"/>
            </a:xfrm>
            <a:prstGeom prst="rect">
              <a:avLst/>
            </a:prstGeom>
            <a:noFill/>
          </p:spPr>
        </p:pic>
        <p:pic>
          <p:nvPicPr>
            <p:cNvPr id="14" name="_x105982712" descr="EMB000010940c4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832" y="3356992"/>
              <a:ext cx="1727200" cy="1871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1) </a:t>
            </a:r>
            <a:r>
              <a:rPr lang="ko-KR" altLang="en-US" dirty="0"/>
              <a:t>요인분석 개요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요인분석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(Factor Analysis)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다수의 변수들을 대상으로 변수들 간의 관계 분석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타당성 분석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공통 차원으로 축약하는 통계기법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변수 축소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확인적 요인분석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요인분석을 할 때 사전에 묶여질 것으로 기대되는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항목끼리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묶여지는지를 분석하는 방법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탐색적 요인분석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요인분석을 할 때 사전에 어떤 변수들끼리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묶어야 한다는 전제를 두지 않고 분석하는 방법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3) </a:t>
            </a:r>
            <a:r>
              <a:rPr lang="ko-KR" altLang="en-US" dirty="0"/>
              <a:t>상관분석 실습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# </a:t>
            </a:r>
            <a:r>
              <a:rPr lang="ko-KR" altLang="en-US" sz="1800" dirty="0" err="1">
                <a:solidFill>
                  <a:schemeClr val="tx1"/>
                </a:solidFill>
              </a:rPr>
              <a:t>데이터셋</a:t>
            </a:r>
            <a:r>
              <a:rPr lang="ko-KR" altLang="en-US" sz="1800" dirty="0">
                <a:solidFill>
                  <a:schemeClr val="tx1"/>
                </a:solidFill>
              </a:rPr>
              <a:t> 가져오기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result &lt;- read.csv("C:/Rwork/data/drinking_water.csv", header=T) 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head(result) </a:t>
            </a: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# </a:t>
            </a:r>
            <a:r>
              <a:rPr lang="ko-KR" altLang="en-US" sz="1800" dirty="0">
                <a:solidFill>
                  <a:schemeClr val="tx1"/>
                </a:solidFill>
              </a:rPr>
              <a:t>상관계수 보기 </a:t>
            </a:r>
          </a:p>
          <a:p>
            <a:pPr>
              <a:buNone/>
            </a:pPr>
            <a:r>
              <a:rPr lang="en-US" altLang="ko-KR" sz="1800" dirty="0" err="1">
                <a:solidFill>
                  <a:schemeClr val="tx1"/>
                </a:solidFill>
              </a:rPr>
              <a:t>cor</a:t>
            </a:r>
            <a:r>
              <a:rPr lang="en-US" altLang="ko-KR" sz="1800" dirty="0">
                <a:solidFill>
                  <a:schemeClr val="tx1"/>
                </a:solidFill>
              </a:rPr>
              <a:t>(result$</a:t>
            </a:r>
            <a:r>
              <a:rPr lang="ko-KR" altLang="en-US" sz="1800" dirty="0">
                <a:solidFill>
                  <a:schemeClr val="tx1"/>
                </a:solidFill>
              </a:rPr>
              <a:t>친밀도</a:t>
            </a:r>
            <a:r>
              <a:rPr lang="en-US" altLang="ko-KR" sz="1800" dirty="0">
                <a:solidFill>
                  <a:schemeClr val="tx1"/>
                </a:solidFill>
              </a:rPr>
              <a:t>, result$</a:t>
            </a:r>
            <a:r>
              <a:rPr lang="ko-KR" altLang="en-US" sz="1800" dirty="0">
                <a:solidFill>
                  <a:schemeClr val="tx1"/>
                </a:solidFill>
              </a:rPr>
              <a:t>적절성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</a:p>
          <a:p>
            <a:pPr>
              <a:buNone/>
            </a:pPr>
            <a:r>
              <a:rPr lang="en-US" altLang="ko-KR" sz="1800" dirty="0" err="1">
                <a:solidFill>
                  <a:schemeClr val="tx1"/>
                </a:solidFill>
              </a:rPr>
              <a:t>cor</a:t>
            </a:r>
            <a:r>
              <a:rPr lang="en-US" altLang="ko-KR" sz="1800" dirty="0">
                <a:solidFill>
                  <a:schemeClr val="tx1"/>
                </a:solidFill>
              </a:rPr>
              <a:t>(result$</a:t>
            </a:r>
            <a:r>
              <a:rPr lang="ko-KR" altLang="en-US" sz="1800" dirty="0">
                <a:solidFill>
                  <a:schemeClr val="tx1"/>
                </a:solidFill>
              </a:rPr>
              <a:t>친밀도</a:t>
            </a:r>
            <a:r>
              <a:rPr lang="en-US" altLang="ko-KR" sz="1800" dirty="0">
                <a:solidFill>
                  <a:schemeClr val="tx1"/>
                </a:solidFill>
              </a:rPr>
              <a:t>, result$</a:t>
            </a:r>
            <a:r>
              <a:rPr lang="ko-KR" altLang="en-US" sz="1800" dirty="0">
                <a:solidFill>
                  <a:schemeClr val="tx1"/>
                </a:solidFill>
              </a:rPr>
              <a:t>만족도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# </a:t>
            </a:r>
            <a:r>
              <a:rPr lang="ko-KR" altLang="en-US" sz="1800" dirty="0">
                <a:solidFill>
                  <a:schemeClr val="tx1"/>
                </a:solidFill>
              </a:rPr>
              <a:t>전체 변수 간 상관계수 보기</a:t>
            </a:r>
          </a:p>
          <a:p>
            <a:pPr>
              <a:buNone/>
            </a:pPr>
            <a:r>
              <a:rPr lang="en-US" altLang="ko-KR" sz="1800" dirty="0" err="1">
                <a:solidFill>
                  <a:schemeClr val="tx1"/>
                </a:solidFill>
              </a:rPr>
              <a:t>cor</a:t>
            </a:r>
            <a:r>
              <a:rPr lang="en-US" altLang="ko-KR" sz="1800" dirty="0">
                <a:solidFill>
                  <a:schemeClr val="tx1"/>
                </a:solidFill>
              </a:rPr>
              <a:t>(result, method="</a:t>
            </a:r>
            <a:r>
              <a:rPr lang="en-US" altLang="ko-KR" sz="1800" dirty="0" err="1">
                <a:solidFill>
                  <a:schemeClr val="tx1"/>
                </a:solidFill>
              </a:rPr>
              <a:t>pearson</a:t>
            </a:r>
            <a:r>
              <a:rPr lang="en-US" altLang="ko-KR" sz="1800" dirty="0">
                <a:solidFill>
                  <a:schemeClr val="tx1"/>
                </a:solidFill>
              </a:rPr>
              <a:t>") # </a:t>
            </a:r>
            <a:r>
              <a:rPr lang="ko-KR" altLang="en-US" sz="1800" dirty="0" err="1">
                <a:solidFill>
                  <a:schemeClr val="tx1"/>
                </a:solidFill>
              </a:rPr>
              <a:t>피어슨</a:t>
            </a:r>
            <a:r>
              <a:rPr lang="ko-KR" altLang="en-US" sz="1800" dirty="0">
                <a:solidFill>
                  <a:schemeClr val="tx1"/>
                </a:solidFill>
              </a:rPr>
              <a:t> 상관계수 </a:t>
            </a:r>
            <a:r>
              <a:rPr lang="en-US" altLang="ko-KR" sz="1800" dirty="0">
                <a:solidFill>
                  <a:schemeClr val="tx1"/>
                </a:solidFill>
              </a:rPr>
              <a:t>- default</a:t>
            </a: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 err="1">
                <a:solidFill>
                  <a:schemeClr val="tx1"/>
                </a:solidFill>
              </a:rPr>
              <a:t>cor</a:t>
            </a:r>
            <a:r>
              <a:rPr lang="en-US" altLang="ko-KR" sz="1800" dirty="0">
                <a:solidFill>
                  <a:schemeClr val="tx1"/>
                </a:solidFill>
              </a:rPr>
              <a:t>(result, method="spearman") # spearman </a:t>
            </a:r>
            <a:r>
              <a:rPr lang="ko-KR" altLang="en-US" sz="1800" dirty="0">
                <a:solidFill>
                  <a:schemeClr val="tx1"/>
                </a:solidFill>
              </a:rPr>
              <a:t>상관계수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서열척도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상관분석 결과 제시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논문에서 상관관계 분석 결과 제시 방법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】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일반적으로 상관관계 분석 결과를 논문에서 제시할 경우 해당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기술통계량</a:t>
            </a:r>
            <a:r>
              <a:rPr lang="en-US" altLang="ko-KR" sz="20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평균과 표준편차</a:t>
            </a:r>
            <a:r>
              <a:rPr lang="en-US" altLang="ko-KR" sz="20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과 피어슨 상관계수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함께 제시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3568" y="3284984"/>
          <a:ext cx="7704856" cy="2695407"/>
        </p:xfrm>
        <a:graphic>
          <a:graphicData uri="http://schemas.openxmlformats.org/drawingml/2006/table">
            <a:tbl>
              <a:tblPr/>
              <a:tblGrid>
                <a:gridCol w="1518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05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 단위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평균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표준편차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Std. Deviation)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 단위 간 상관관계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Inter-Analysis Correlations)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친밀도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2.928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0.9703446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적절성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3.133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0.8596574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.499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만족도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3.095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0.8287436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.467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.767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1) </a:t>
            </a:r>
            <a:r>
              <a:rPr lang="ko-KR" altLang="en-US" dirty="0"/>
              <a:t>요인분석 개요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040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변수와 요인 관계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6418"/>
              </p:ext>
            </p:extLst>
          </p:nvPr>
        </p:nvGraphicFramePr>
        <p:xfrm>
          <a:off x="755576" y="1844824"/>
          <a:ext cx="5472608" cy="4518576"/>
        </p:xfrm>
        <a:graphic>
          <a:graphicData uri="http://schemas.openxmlformats.org/drawingml/2006/table">
            <a:tbl>
              <a:tblPr/>
              <a:tblGrid>
                <a:gridCol w="161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요인 구분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변수명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en-US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Name)</a:t>
                      </a:r>
                      <a:endParaRPr 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a typeface="한컴바탕"/>
                        </a:rPr>
                        <a:t>변수설명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하위 요인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4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제품 친밀도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q1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브랜드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q2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친근감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q3</a:t>
                      </a:r>
                      <a:endParaRPr 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익숙함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q4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편안함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4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제품 적절성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q5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가격의 적절성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latin typeface="한컴바탕"/>
                        </a:rPr>
                        <a:t>q6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당도의 적절성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q7</a:t>
                      </a:r>
                      <a:endParaRPr 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성분의 적절성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4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제품 만족도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q8</a:t>
                      </a:r>
                      <a:endParaRPr 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음료의 목 넘김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q9</a:t>
                      </a:r>
                      <a:endParaRPr 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음료의 맛 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q10</a:t>
                      </a:r>
                      <a:endParaRPr 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음료의 향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latin typeface="한컴바탕"/>
                        </a:rPr>
                        <a:t>q11</a:t>
                      </a:r>
                      <a:endParaRPr lang="en-US" sz="11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음료의 가격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608" marR="63608" marT="17586" marB="175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300192" y="1942996"/>
            <a:ext cx="2557540" cy="3027309"/>
            <a:chOff x="2267744" y="2060848"/>
            <a:chExt cx="2627313" cy="2706688"/>
          </a:xfrm>
        </p:grpSpPr>
        <p:pic>
          <p:nvPicPr>
            <p:cNvPr id="9" name="_x209226072" descr="EMB00003e083f6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060848"/>
              <a:ext cx="2627313" cy="169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_x209221032" descr="EMB00003e083f6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759473"/>
              <a:ext cx="2627313" cy="1008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직선 화살표 연결선 2"/>
          <p:cNvCxnSpPr/>
          <p:nvPr/>
        </p:nvCxnSpPr>
        <p:spPr bwMode="auto">
          <a:xfrm>
            <a:off x="6660232" y="2892914"/>
            <a:ext cx="1152128" cy="536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056276" y="276798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잘못된 요인 분류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70184" y="5014805"/>
            <a:ext cx="1050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0" dirty="0">
                <a:solidFill>
                  <a:srgbClr val="000000"/>
                </a:solidFill>
                <a:ea typeface="한컴바탕"/>
              </a:rPr>
              <a:t>상위 요인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6258016" y="5013176"/>
            <a:ext cx="1050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0" dirty="0">
                <a:solidFill>
                  <a:srgbClr val="000000"/>
                </a:solidFill>
                <a:ea typeface="한컴바탕"/>
              </a:rPr>
              <a:t>하위 요인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4" idx="3"/>
            <a:endCxn id="4" idx="1"/>
          </p:cNvCxnSpPr>
          <p:nvPr/>
        </p:nvCxnSpPr>
        <p:spPr bwMode="auto">
          <a:xfrm>
            <a:off x="7308304" y="5182453"/>
            <a:ext cx="461880" cy="1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1) </a:t>
            </a:r>
            <a:r>
              <a:rPr lang="ko-KR" altLang="en-US" dirty="0"/>
              <a:t>요인분석 개요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요인분석의 전제조건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하위요인으로 구성되는 데이터 셋이 준비되어 있어야 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분석에 사용되는 변수는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등간척도나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비율척도이여야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하며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표본의 크기는 최소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30~50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 이상이 바람직하다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.【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중심극한정리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요인분석은 상관관계가 높은 변수들끼리 그룹화하는 것이므로 변수들 간의 상관관계가 매우 낮다면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보통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±3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그 자료는 요인 분석에 적합하지 않다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1) </a:t>
            </a:r>
            <a:r>
              <a:rPr lang="ko-KR" altLang="en-US" dirty="0"/>
              <a:t>요인분석 개요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요인분석의 목적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측정도구 타당성 검증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변인들이 동일한 요인으로 묶이는지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자료 요약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변인을 몇 개의 공통된 변인으로 묶음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차원 축소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변인 구조 파악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변인들의 상호관계 파악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독립성 등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불필요한 변인 제거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중요도가 떨어진 변수 제거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2) </a:t>
            </a:r>
            <a:r>
              <a:rPr lang="ko-KR" altLang="en-US" dirty="0"/>
              <a:t>공통요인으로 변수 정제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83568" y="2132856"/>
            <a:ext cx="3960440" cy="3384376"/>
          </a:xfrm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s1 &lt;- c(1, 2, 1, 2, 3, 4, 2, 3, 4, 5)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s2 &lt;- c(1, 3, 1, 2, 3, 4, 2, 4, 3, 4)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s3 &lt;- c(2, 3, 2, 3, 2, 3, 5, 3, 4, 2)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s4 &lt;- c(2, 4, 2, 3, 2, 3, 5, 3, 4, 1)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s5 &lt;- c(4, 5, 4, 5, 2, 1, 5, 2, 4, 3)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s6 &lt;- c(4, 3, 4, 4, 2, 1, 5, 2, 4, 2)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name &lt;-1:10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3912" y="1556792"/>
            <a:ext cx="19736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셋 준비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4048" y="2132856"/>
            <a:ext cx="3456384" cy="186512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1270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s1 : 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자연과학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s2 : 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물리화학</a:t>
            </a: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70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s3 : 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인문사회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s4 : 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신문방송</a:t>
            </a: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70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s5 : 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응용수학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s6 : 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추론통계</a:t>
            </a: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70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 : 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과목 문항 이름</a:t>
            </a: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2) </a:t>
            </a:r>
            <a:r>
              <a:rPr lang="ko-KR" altLang="en-US" dirty="0"/>
              <a:t>공통요인으로 변수 정제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556792"/>
            <a:ext cx="2978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주성분분석 요인 수 분석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】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7584" y="2132856"/>
            <a:ext cx="52565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/>
              <a:t># </a:t>
            </a:r>
            <a:r>
              <a:rPr lang="ko-KR" altLang="en-US" sz="1600" dirty="0"/>
              <a:t>초기 </a:t>
            </a:r>
            <a:r>
              <a:rPr lang="ko-KR" altLang="en-US" sz="1600" dirty="0" err="1"/>
              <a:t>고유값</a:t>
            </a:r>
            <a:r>
              <a:rPr lang="ko-KR" altLang="en-US" sz="1600" dirty="0"/>
              <a:t> 계산 </a:t>
            </a:r>
          </a:p>
          <a:p>
            <a:pPr latinLnBrk="1"/>
            <a:r>
              <a:rPr lang="en-US" altLang="ko-KR" sz="1600" dirty="0"/>
              <a:t>en &lt;- </a:t>
            </a:r>
            <a:r>
              <a:rPr lang="en-US" altLang="ko-KR" sz="1600" dirty="0" err="1"/>
              <a:t>eigen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cor</a:t>
            </a:r>
            <a:r>
              <a:rPr lang="en-US" altLang="ko-KR" sz="1600" dirty="0"/>
              <a:t>(subject)) </a:t>
            </a:r>
          </a:p>
          <a:p>
            <a:pPr latinLnBrk="1"/>
            <a:r>
              <a:rPr lang="en-US" altLang="ko-KR" sz="1600" dirty="0"/>
              <a:t>#$values : </a:t>
            </a:r>
            <a:r>
              <a:rPr lang="ko-KR" altLang="en-US" sz="1600" dirty="0" err="1"/>
              <a:t>고유값</a:t>
            </a:r>
            <a:r>
              <a:rPr lang="ko-KR" altLang="en-US" sz="1600" dirty="0"/>
              <a:t> 보기</a:t>
            </a:r>
          </a:p>
          <a:p>
            <a:pPr latinLnBrk="1"/>
            <a:r>
              <a:rPr lang="en-US" altLang="ko-KR" sz="1600" dirty="0" err="1"/>
              <a:t>en$values</a:t>
            </a:r>
            <a:r>
              <a:rPr lang="en-US" altLang="ko-KR" sz="1600" dirty="0"/>
              <a:t> </a:t>
            </a:r>
          </a:p>
          <a:p>
            <a:pPr latinLnBrk="1"/>
            <a:r>
              <a:rPr lang="en-US" altLang="ko-KR" sz="1600" dirty="0"/>
              <a:t># $vectors : </a:t>
            </a:r>
            <a:r>
              <a:rPr lang="ko-KR" altLang="en-US" sz="1600" dirty="0"/>
              <a:t>고유벡터 보기</a:t>
            </a:r>
          </a:p>
          <a:p>
            <a:pPr latinLnBrk="1"/>
            <a:r>
              <a:rPr lang="en-US" altLang="ko-KR" sz="1600" dirty="0" err="1"/>
              <a:t>en$vectors</a:t>
            </a:r>
            <a:r>
              <a:rPr lang="en-US" altLang="ko-KR" sz="1600" dirty="0"/>
              <a:t> </a:t>
            </a:r>
          </a:p>
          <a:p>
            <a:pPr latinLnBrk="1"/>
            <a:r>
              <a:rPr lang="en-US" altLang="ko-KR" sz="1600" dirty="0"/>
              <a:t># </a:t>
            </a:r>
            <a:r>
              <a:rPr lang="ko-KR" altLang="en-US" sz="1600" dirty="0" err="1"/>
              <a:t>고유값을</a:t>
            </a:r>
            <a:r>
              <a:rPr lang="ko-KR" altLang="en-US" sz="1600" dirty="0"/>
              <a:t> 이용한 시각화 </a:t>
            </a:r>
          </a:p>
          <a:p>
            <a:pPr latinLnBrk="1"/>
            <a:r>
              <a:rPr lang="en-US" altLang="ko-KR" sz="1600" dirty="0"/>
              <a:t>plot(</a:t>
            </a:r>
            <a:r>
              <a:rPr lang="en-US" altLang="ko-KR" sz="1600" dirty="0" err="1"/>
              <a:t>ev$values</a:t>
            </a:r>
            <a:r>
              <a:rPr lang="en-US" altLang="ko-KR" sz="1600" dirty="0"/>
              <a:t>, type="o")</a:t>
            </a:r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2561" name="_x210419584" descr="EMB00002f2817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204864"/>
            <a:ext cx="4274028" cy="3017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2) </a:t>
            </a:r>
            <a:r>
              <a:rPr lang="ko-KR" altLang="en-US" dirty="0"/>
              <a:t>공통요인으로 변수 정제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556792"/>
            <a:ext cx="5256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요인분석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베리멕스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직각회전법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적용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】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213285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/>
              <a:t>result &lt;- </a:t>
            </a:r>
            <a:r>
              <a:rPr lang="en-US" altLang="ko-KR" sz="1600" dirty="0" err="1"/>
              <a:t>factanal</a:t>
            </a:r>
            <a:r>
              <a:rPr lang="en-US" altLang="ko-KR" sz="1600" dirty="0"/>
              <a:t>(subject, factors = 3, # </a:t>
            </a:r>
            <a:r>
              <a:rPr lang="ko-KR" altLang="en-US" sz="1600" dirty="0"/>
              <a:t>요인 개수 지정 </a:t>
            </a:r>
          </a:p>
          <a:p>
            <a:pPr latinLnBrk="1"/>
            <a:r>
              <a:rPr lang="ko-KR" altLang="en-US" sz="1600" dirty="0"/>
              <a:t>                   </a:t>
            </a:r>
            <a:r>
              <a:rPr lang="en-US" altLang="ko-KR" sz="1600" dirty="0"/>
              <a:t>rotation = "</a:t>
            </a:r>
            <a:r>
              <a:rPr lang="en-US" altLang="ko-KR" sz="1600" dirty="0" err="1"/>
              <a:t>varimax</a:t>
            </a:r>
            <a:r>
              <a:rPr lang="en-US" altLang="ko-KR" sz="1600" dirty="0"/>
              <a:t>", # </a:t>
            </a:r>
            <a:r>
              <a:rPr lang="ko-KR" altLang="en-US" sz="1600" dirty="0"/>
              <a:t>회전방법 지정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varimax</a:t>
            </a:r>
            <a:r>
              <a:rPr lang="en-US" altLang="ko-KR" sz="1600" dirty="0"/>
              <a:t>", "</a:t>
            </a:r>
            <a:r>
              <a:rPr lang="en-US" altLang="ko-KR" sz="1600" dirty="0" err="1"/>
              <a:t>promax</a:t>
            </a:r>
            <a:r>
              <a:rPr lang="en-US" altLang="ko-KR" sz="1600" dirty="0"/>
              <a:t>", "none")</a:t>
            </a:r>
          </a:p>
          <a:p>
            <a:pPr latinLnBrk="1"/>
            <a:r>
              <a:rPr lang="en-US" altLang="ko-KR" sz="1600" dirty="0"/>
              <a:t>                   scores="regression") # </a:t>
            </a:r>
            <a:r>
              <a:rPr lang="ko-KR" altLang="en-US" sz="1600" dirty="0"/>
              <a:t>요인점수 계산 방법</a:t>
            </a:r>
            <a:endParaRPr lang="en-US" altLang="ko-KR" sz="1600" dirty="0"/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9729" name="_x205636944" descr="EMB0000228064d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140968"/>
            <a:ext cx="4003618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2) </a:t>
            </a:r>
            <a:r>
              <a:rPr lang="ko-KR" altLang="en-US" dirty="0"/>
              <a:t>공통요인으로 변수 정제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348880"/>
            <a:ext cx="80648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요인점수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】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 관측치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표준화된 값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요인 간의 관계를 나타내는 점수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83768" y="3199035"/>
            <a:ext cx="2376264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Loadings:</a:t>
            </a:r>
          </a:p>
          <a:p>
            <a:r>
              <a:rPr lang="en-US" altLang="ko-KR" sz="1400" dirty="0"/>
              <a:t>   Factor1 Factor2 Factor3</a:t>
            </a:r>
          </a:p>
          <a:p>
            <a:r>
              <a:rPr lang="en-US" altLang="ko-KR" sz="1400" dirty="0"/>
              <a:t>S1  -0.379   -0.005   0.923 </a:t>
            </a:r>
          </a:p>
          <a:p>
            <a:r>
              <a:rPr lang="en-US" altLang="ko-KR" sz="1400" dirty="0"/>
              <a:t>s2  -0.710    0.140   0.649 </a:t>
            </a:r>
          </a:p>
          <a:p>
            <a:r>
              <a:rPr lang="en-US" altLang="ko-KR" sz="1400" dirty="0"/>
              <a:t>s3   0.236    0.931   0.166 </a:t>
            </a:r>
          </a:p>
          <a:p>
            <a:r>
              <a:rPr lang="en-US" altLang="ko-KR" sz="1400" dirty="0"/>
              <a:t>s4   0.120    0.983  -0.118 </a:t>
            </a:r>
          </a:p>
          <a:p>
            <a:r>
              <a:rPr lang="en-US" altLang="ko-KR" sz="1400" dirty="0"/>
              <a:t>s5   0.771    0.297  -0.278 </a:t>
            </a:r>
          </a:p>
          <a:p>
            <a:r>
              <a:rPr lang="en-US" altLang="ko-KR" sz="1400" dirty="0"/>
              <a:t>s6   0.900    0.301  -0.307 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67544" y="3199035"/>
            <a:ext cx="1728192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 s1 s2 s3 s4 s5 s6</a:t>
            </a:r>
          </a:p>
          <a:p>
            <a:r>
              <a:rPr lang="en-US" altLang="ko-KR" sz="1400" dirty="0"/>
              <a:t>1   1  1  2   2  4  4</a:t>
            </a:r>
          </a:p>
          <a:p>
            <a:r>
              <a:rPr lang="en-US" altLang="ko-KR" sz="1400" dirty="0"/>
              <a:t>2   2  3  3   4  5  3</a:t>
            </a:r>
          </a:p>
          <a:p>
            <a:r>
              <a:rPr lang="en-US" altLang="ko-KR" sz="1400" dirty="0"/>
              <a:t>3   1  1  2   2  4  4</a:t>
            </a:r>
          </a:p>
          <a:p>
            <a:r>
              <a:rPr lang="en-US" altLang="ko-KR" sz="1400" dirty="0"/>
              <a:t>4   2  2  3   3  5  4</a:t>
            </a:r>
          </a:p>
          <a:p>
            <a:r>
              <a:rPr lang="en-US" altLang="ko-KR" sz="1400" dirty="0"/>
              <a:t>5   3  3  2   2  2  2</a:t>
            </a:r>
          </a:p>
          <a:p>
            <a:r>
              <a:rPr lang="en-US" altLang="ko-KR" sz="1400" dirty="0"/>
              <a:t>6   4  4  3   3  1  1</a:t>
            </a:r>
          </a:p>
          <a:p>
            <a:r>
              <a:rPr lang="en-US" altLang="ko-KR" sz="1400" dirty="0"/>
              <a:t>7   2  2  5   5  5  5</a:t>
            </a:r>
          </a:p>
          <a:p>
            <a:r>
              <a:rPr lang="en-US" altLang="ko-KR" sz="1400" dirty="0"/>
              <a:t>8   3  4  3   3  2  2</a:t>
            </a:r>
          </a:p>
          <a:p>
            <a:r>
              <a:rPr lang="en-US" altLang="ko-KR" sz="1400" dirty="0"/>
              <a:t>9   4  3  4   4  4  4</a:t>
            </a:r>
          </a:p>
          <a:p>
            <a:r>
              <a:rPr lang="en-US" altLang="ko-KR" sz="1400" dirty="0"/>
              <a:t>10  5  4  2  1  3  2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39552" y="2788473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Subject[10, 6]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20072" y="3127027"/>
            <a:ext cx="3600400" cy="24622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         Factor1     Factor2     Factor3</a:t>
            </a:r>
          </a:p>
          <a:p>
            <a:r>
              <a:rPr lang="en-US" altLang="ko-KR" sz="1400" dirty="0"/>
              <a:t> [1,]  </a:t>
            </a:r>
            <a:r>
              <a:rPr lang="en-US" altLang="ko-KR" sz="1400" dirty="0">
                <a:solidFill>
                  <a:srgbClr val="C00000"/>
                </a:solidFill>
              </a:rPr>
              <a:t>0.7357870</a:t>
            </a:r>
            <a:r>
              <a:rPr lang="en-US" altLang="ko-KR" sz="1400" dirty="0"/>
              <a:t> -0.98034177 -1.07981805</a:t>
            </a:r>
          </a:p>
          <a:p>
            <a:r>
              <a:rPr lang="en-US" altLang="ko-KR" sz="1400" dirty="0"/>
              <a:t> [2,] -0.6640013  0.87937769 -0.83543481</a:t>
            </a:r>
          </a:p>
          <a:p>
            <a:r>
              <a:rPr lang="en-US" altLang="ko-KR" sz="1400" dirty="0"/>
              <a:t> [3,]  0.7357870 -0.98034177 -1.07981805</a:t>
            </a:r>
          </a:p>
          <a:p>
            <a:r>
              <a:rPr lang="en-US" altLang="ko-KR" sz="1400" dirty="0"/>
              <a:t> [4,]  0.6917075 -0.02812698 -0.27885523</a:t>
            </a:r>
          </a:p>
          <a:p>
            <a:r>
              <a:rPr lang="en-US" altLang="ko-KR" sz="1400" dirty="0"/>
              <a:t> [5,] -0.7387206 -0.69135360 -0.07138837</a:t>
            </a:r>
          </a:p>
          <a:p>
            <a:r>
              <a:rPr lang="en-US" altLang="ko-KR" sz="1400" dirty="0"/>
              <a:t> [6,] -1.7858690  0.33608991  0.30957945</a:t>
            </a:r>
          </a:p>
          <a:p>
            <a:r>
              <a:rPr lang="en-US" altLang="ko-KR" sz="1400" dirty="0"/>
              <a:t> [7,]  1.0449596  1.66369477 -0.11745856</a:t>
            </a:r>
          </a:p>
          <a:p>
            <a:r>
              <a:rPr lang="en-US" altLang="ko-KR" sz="1400" dirty="0"/>
              <a:t> [8,] -1.0999660  0.22263533 -0.17382007</a:t>
            </a:r>
          </a:p>
          <a:p>
            <a:r>
              <a:rPr lang="en-US" altLang="ko-KR" sz="1400" dirty="0"/>
              <a:t> [9,]  0.9197524  0.96404108  1.40734566</a:t>
            </a:r>
          </a:p>
          <a:p>
            <a:r>
              <a:rPr lang="en-US" altLang="ko-KR" sz="1400" dirty="0"/>
              <a:t>[10,]  0.1605633 -1.38567464  1.91966803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195736" y="38471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38471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43808" y="2788473"/>
            <a:ext cx="1721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요인적재량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[6, 3]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57762" y="2788473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요인점수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[10, 6]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5576" y="1340768"/>
                <a:ext cx="2020425" cy="924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2200" b="1" i="1" baseline="-25000" smtClean="0">
                          <a:latin typeface="Cambria Math" panose="02040503050406030204" pitchFamily="18" charset="0"/>
                        </a:rPr>
                        <m:t>𝒋𝒌</m:t>
                      </m:r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altLang="ko-KR" sz="22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ko-KR" sz="2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ko-KR" sz="2200" b="1" i="1" baseline="-25000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2200" b="1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200" b="1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200" b="1" i="1" baseline="-2500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nary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40768"/>
                <a:ext cx="2020425" cy="924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 bwMode="auto">
          <a:xfrm>
            <a:off x="755576" y="3645024"/>
            <a:ext cx="12241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연결선 9"/>
          <p:cNvCxnSpPr/>
          <p:nvPr/>
        </p:nvCxnSpPr>
        <p:spPr bwMode="auto">
          <a:xfrm>
            <a:off x="3419872" y="3717032"/>
            <a:ext cx="0" cy="1297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그룹 12"/>
          <p:cNvGrpSpPr/>
          <p:nvPr/>
        </p:nvGrpSpPr>
        <p:grpSpPr>
          <a:xfrm>
            <a:off x="2987824" y="1445875"/>
            <a:ext cx="2664295" cy="855427"/>
            <a:chOff x="3131841" y="1445875"/>
            <a:chExt cx="2664295" cy="855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246391" y="1445875"/>
                  <a:ext cx="2549745" cy="8554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altLang="ko-KR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1600" dirty="0"/>
                    <a:t>: </a:t>
                  </a:r>
                  <a:r>
                    <a:rPr lang="ko-KR" altLang="en-US" sz="1600" dirty="0"/>
                    <a:t>변수 개수</a:t>
                  </a:r>
                  <a:endParaRPr lang="en-US" altLang="ko-KR" sz="1600" dirty="0"/>
                </a:p>
                <a:p>
                  <a:r>
                    <a:rPr lang="en-US" altLang="ko-KR" sz="1600" dirty="0"/>
                    <a:t>Z : </a:t>
                  </a:r>
                  <a:r>
                    <a:rPr lang="ko-KR" altLang="en-US" sz="1600" dirty="0"/>
                    <a:t>표준화된 변수</a:t>
                  </a:r>
                  <a:r>
                    <a:rPr lang="en-US" altLang="ko-KR" sz="1600" dirty="0"/>
                    <a:t>[10, </a:t>
                  </a:r>
                  <a:r>
                    <a:rPr lang="en-US" altLang="ko-KR" sz="1600" dirty="0">
                      <a:solidFill>
                        <a:srgbClr val="C00000"/>
                      </a:solidFill>
                    </a:rPr>
                    <a:t>6</a:t>
                  </a:r>
                  <a:r>
                    <a:rPr lang="en-US" altLang="ko-KR" sz="1600" dirty="0"/>
                    <a:t>]</a:t>
                  </a:r>
                </a:p>
                <a:p>
                  <a:r>
                    <a:rPr lang="en-US" altLang="ko-KR" sz="1600" dirty="0"/>
                    <a:t>W : </a:t>
                  </a:r>
                  <a:r>
                    <a:rPr lang="ko-KR" altLang="en-US" sz="1600" dirty="0" err="1"/>
                    <a:t>요인적재량</a:t>
                  </a:r>
                  <a:r>
                    <a:rPr lang="en-US" altLang="ko-KR" sz="1600" dirty="0"/>
                    <a:t>[</a:t>
                  </a:r>
                  <a:r>
                    <a:rPr lang="en-US" altLang="ko-KR" sz="1600" dirty="0">
                      <a:solidFill>
                        <a:srgbClr val="C00000"/>
                      </a:solidFill>
                    </a:rPr>
                    <a:t>6</a:t>
                  </a:r>
                  <a:r>
                    <a:rPr lang="en-US" altLang="ko-KR" sz="1600" dirty="0"/>
                    <a:t>, 3]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391" y="1445875"/>
                  <a:ext cx="2549745" cy="855427"/>
                </a:xfrm>
                <a:prstGeom prst="rect">
                  <a:avLst/>
                </a:prstGeom>
                <a:blipFill>
                  <a:blip r:embed="rId3"/>
                  <a:stretch>
                    <a:fillRect l="-1435" b="-780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양쪽 대괄호 10"/>
            <p:cNvSpPr/>
            <p:nvPr/>
          </p:nvSpPr>
          <p:spPr bwMode="auto">
            <a:xfrm>
              <a:off x="3131841" y="1484784"/>
              <a:ext cx="2592288" cy="792088"/>
            </a:xfrm>
            <a:prstGeom prst="bracketPai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13210</TotalTime>
  <Words>1661</Words>
  <Application>Microsoft Office PowerPoint</Application>
  <PresentationFormat>화면 슬라이드 쇼(4:3)</PresentationFormat>
  <Paragraphs>335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HY견고딕</vt:lpstr>
      <vt:lpstr>굴림</vt:lpstr>
      <vt:lpstr>궁서체</vt:lpstr>
      <vt:lpstr>맑은 고딕</vt:lpstr>
      <vt:lpstr>한컴바탕</vt:lpstr>
      <vt:lpstr>Arial</vt:lpstr>
      <vt:lpstr>Cambria Math</vt:lpstr>
      <vt:lpstr>Wingdings</vt:lpstr>
      <vt:lpstr>1_기본 디자인</vt:lpstr>
      <vt:lpstr>8_디자인 사용자 지정</vt:lpstr>
      <vt:lpstr>5_예제 프레젠테이션 슬라이드(7)</vt:lpstr>
      <vt:lpstr>6_예제 프레젠테이션 슬라이드(7)</vt:lpstr>
      <vt:lpstr>14-1. 요인분석</vt:lpstr>
      <vt:lpstr>1) 요인분석 개요</vt:lpstr>
      <vt:lpstr>1) 요인분석 개요</vt:lpstr>
      <vt:lpstr>1) 요인분석 개요</vt:lpstr>
      <vt:lpstr>1) 요인분석 개요</vt:lpstr>
      <vt:lpstr>2) 공통요인으로 변수 정제</vt:lpstr>
      <vt:lpstr>2) 공통요인으로 변수 정제</vt:lpstr>
      <vt:lpstr>2) 공통요인으로 변수 정제</vt:lpstr>
      <vt:lpstr>2) 공통요인으로 변수 정제</vt:lpstr>
      <vt:lpstr>2) 공통요인으로 변수 정제</vt:lpstr>
      <vt:lpstr>2) 공통요인으로 변수 정제</vt:lpstr>
      <vt:lpstr>2) 공통요인으로 변수 정제</vt:lpstr>
      <vt:lpstr>3) 잘못된 요인 정제</vt:lpstr>
      <vt:lpstr>3) 잘못된 요인 정제</vt:lpstr>
      <vt:lpstr>4) 요인분석 결과 제시 방법</vt:lpstr>
      <vt:lpstr>14-2. 상관분석</vt:lpstr>
      <vt:lpstr>1) 상관분석 개요</vt:lpstr>
      <vt:lpstr>2) 피어슨 상관계수 r</vt:lpstr>
      <vt:lpstr>2) 피어슨 상관계수 r</vt:lpstr>
      <vt:lpstr>3) 상관분석 실습</vt:lpstr>
      <vt:lpstr>4) 상관분석 결과 제시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stu04</cp:lastModifiedBy>
  <cp:revision>749</cp:revision>
  <cp:lastPrinted>2012-04-23T01:56:26Z</cp:lastPrinted>
  <dcterms:created xsi:type="dcterms:W3CDTF">2011-03-07T07:43:24Z</dcterms:created>
  <dcterms:modified xsi:type="dcterms:W3CDTF">2020-09-23T08:33:08Z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