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44" r:id="rId2"/>
    <p:sldMasterId id="2147483900" r:id="rId3"/>
    <p:sldMasterId id="2147483912" r:id="rId4"/>
  </p:sldMasterIdLst>
  <p:notesMasterIdLst>
    <p:notesMasterId r:id="rId26"/>
  </p:notesMasterIdLst>
  <p:handoutMasterIdLst>
    <p:handoutMasterId r:id="rId27"/>
  </p:handoutMasterIdLst>
  <p:sldIdLst>
    <p:sldId id="553" r:id="rId5"/>
    <p:sldId id="858" r:id="rId6"/>
    <p:sldId id="859" r:id="rId7"/>
    <p:sldId id="861" r:id="rId8"/>
    <p:sldId id="891" r:id="rId9"/>
    <p:sldId id="892" r:id="rId10"/>
    <p:sldId id="862" r:id="rId11"/>
    <p:sldId id="884" r:id="rId12"/>
    <p:sldId id="885" r:id="rId13"/>
    <p:sldId id="866" r:id="rId14"/>
    <p:sldId id="889" r:id="rId15"/>
    <p:sldId id="886" r:id="rId16"/>
    <p:sldId id="890" r:id="rId17"/>
    <p:sldId id="887" r:id="rId18"/>
    <p:sldId id="888" r:id="rId19"/>
    <p:sldId id="872" r:id="rId20"/>
    <p:sldId id="880" r:id="rId21"/>
    <p:sldId id="873" r:id="rId22"/>
    <p:sldId id="882" r:id="rId23"/>
    <p:sldId id="874" r:id="rId24"/>
    <p:sldId id="883" r:id="rId25"/>
  </p:sldIdLst>
  <p:sldSz cx="9144000" cy="6858000" type="screen4x3"/>
  <p:notesSz cx="6797675" cy="9928225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5CB"/>
    <a:srgbClr val="0038A8"/>
    <a:srgbClr val="FF6600"/>
    <a:srgbClr val="FF9900"/>
    <a:srgbClr val="6F6F6F"/>
    <a:srgbClr val="FF9933"/>
    <a:srgbClr val="89B0FF"/>
    <a:srgbClr val="6699FF"/>
    <a:srgbClr val="CC99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5320" autoAdjust="0"/>
  </p:normalViewPr>
  <p:slideViewPr>
    <p:cSldViewPr>
      <p:cViewPr varScale="1">
        <p:scale>
          <a:sx n="72" d="100"/>
          <a:sy n="72" d="100"/>
        </p:scale>
        <p:origin x="117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706" y="-108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9510-9CDF-44EC-85D8-1669E6962FFA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99BEA-2921-439F-8DB3-5F118F273C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66F3-8816-4A7B-A2C0-E1727BFEA6B0}" type="datetimeFigureOut">
              <a:rPr lang="ko-KR" altLang="en-US" smtClean="0"/>
              <a:pPr/>
              <a:t>2020-09-22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8AB68-2668-4EE8-A4F6-3415249B1D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4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ACC : </a:t>
            </a:r>
            <a:r>
              <a:rPr lang="ko-KR" altLang="en-US" dirty="0" smtClean="0"/>
              <a:t>분류정확도 개선에 기여하는 변수</a:t>
            </a:r>
            <a:endParaRPr lang="en-US" altLang="ko-KR" dirty="0" smtClean="0"/>
          </a:p>
          <a:p>
            <a:r>
              <a:rPr lang="en-US" altLang="ko-KR" dirty="0" smtClean="0"/>
              <a:t>GINI</a:t>
            </a:r>
            <a:r>
              <a:rPr lang="en-US" altLang="ko-KR" baseline="0" dirty="0" smtClean="0"/>
              <a:t> : 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불순도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불확실성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개선에 기여하는 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8DCB5D-5A98-4CD2-A1A7-8DDF2C2A56E5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73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ACC : </a:t>
            </a:r>
            <a:r>
              <a:rPr lang="ko-KR" altLang="en-US" dirty="0" smtClean="0"/>
              <a:t>분류정확도 개선에 기여하는 변수</a:t>
            </a:r>
            <a:endParaRPr lang="en-US" altLang="ko-KR" dirty="0" smtClean="0"/>
          </a:p>
          <a:p>
            <a:r>
              <a:rPr lang="en-US" altLang="ko-KR" dirty="0" smtClean="0"/>
              <a:t>GINI</a:t>
            </a:r>
            <a:r>
              <a:rPr lang="en-US" altLang="ko-KR" baseline="0" dirty="0" smtClean="0"/>
              <a:t> : 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불순도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불확실성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개선에 기여하는 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8DCB5D-5A98-4CD2-A1A7-8DDF2C2A56E5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345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ACC : </a:t>
            </a:r>
            <a:r>
              <a:rPr lang="ko-KR" altLang="en-US" dirty="0" smtClean="0"/>
              <a:t>분류정확도 개선에 기여하는 변수</a:t>
            </a:r>
            <a:endParaRPr lang="en-US" altLang="ko-KR" dirty="0" smtClean="0"/>
          </a:p>
          <a:p>
            <a:r>
              <a:rPr lang="en-US" altLang="ko-KR" dirty="0" smtClean="0"/>
              <a:t>GINI</a:t>
            </a:r>
            <a:r>
              <a:rPr lang="en-US" altLang="ko-KR" baseline="0" dirty="0" smtClean="0"/>
              <a:t> : 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불순도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불확실성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개선에 기여하는 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DCB5D-5A98-4CD2-A1A7-8DDF2C2A56E5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50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ACC : </a:t>
            </a:r>
            <a:r>
              <a:rPr lang="ko-KR" altLang="en-US" dirty="0" smtClean="0"/>
              <a:t>분류정확도 개선에 기여하는 변수</a:t>
            </a:r>
            <a:endParaRPr lang="en-US" altLang="ko-KR" dirty="0" smtClean="0"/>
          </a:p>
          <a:p>
            <a:r>
              <a:rPr lang="en-US" altLang="ko-KR" dirty="0" smtClean="0"/>
              <a:t>GINI</a:t>
            </a:r>
            <a:r>
              <a:rPr lang="en-US" altLang="ko-KR" baseline="0" dirty="0" smtClean="0"/>
              <a:t> : 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불순도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불확실성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개선에 기여하는 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DCB5D-5A98-4CD2-A1A7-8DDF2C2A56E5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47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정분류율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(Accuracy) :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알고리즘의 성능평가 척도 </a:t>
            </a:r>
            <a:endParaRPr lang="ko-KR" altLang="en-US" dirty="0" smtClean="0"/>
          </a:p>
          <a:p>
            <a:r>
              <a:rPr lang="ko-KR" altLang="en-US" dirty="0" err="1" smtClean="0"/>
              <a:t>오분류율</a:t>
            </a:r>
            <a:r>
              <a:rPr lang="en-US" altLang="ko-KR" dirty="0" smtClean="0"/>
              <a:t>(Inaccuracy) : </a:t>
            </a:r>
            <a:r>
              <a:rPr lang="ko-KR" altLang="en-US" dirty="0" smtClean="0"/>
              <a:t>오차 비율</a:t>
            </a:r>
            <a:endParaRPr lang="en-US" altLang="ko-KR" dirty="0" smtClean="0"/>
          </a:p>
          <a:p>
            <a:r>
              <a:rPr lang="ko-KR" altLang="en-US" dirty="0" smtClean="0"/>
              <a:t>정밀도</a:t>
            </a:r>
            <a:r>
              <a:rPr lang="en-US" altLang="ko-KR" dirty="0" smtClean="0"/>
              <a:t>(Precision)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알고리즘이 </a:t>
            </a:r>
            <a:r>
              <a:rPr lang="en-US" altLang="ko-KR" dirty="0" smtClean="0"/>
              <a:t>Yes</a:t>
            </a:r>
            <a:r>
              <a:rPr lang="ko-KR" altLang="en-US" dirty="0" smtClean="0"/>
              <a:t>로 판단한 것 중에서 실제로 </a:t>
            </a:r>
            <a:r>
              <a:rPr lang="en-US" altLang="ko-KR" dirty="0" smtClean="0"/>
              <a:t>Yes</a:t>
            </a:r>
            <a:r>
              <a:rPr lang="ko-KR" altLang="en-US" dirty="0" smtClean="0"/>
              <a:t>인 비율 </a:t>
            </a:r>
            <a:endParaRPr lang="en-US" altLang="ko-KR" dirty="0" smtClean="0"/>
          </a:p>
          <a:p>
            <a:r>
              <a:rPr lang="ko-KR" altLang="en-US" dirty="0" err="1" smtClean="0"/>
              <a:t>재현율</a:t>
            </a:r>
            <a:r>
              <a:rPr lang="en-US" altLang="ko-KR" dirty="0" smtClean="0"/>
              <a:t>(Recall)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관측치가 </a:t>
            </a:r>
            <a:r>
              <a:rPr lang="en-US" altLang="ko-KR" dirty="0" smtClean="0"/>
              <a:t>Yes</a:t>
            </a:r>
            <a:r>
              <a:rPr lang="ko-KR" altLang="en-US" dirty="0" smtClean="0"/>
              <a:t>인 것 중에서 알고리즘이 </a:t>
            </a:r>
            <a:r>
              <a:rPr lang="en-US" altLang="ko-KR" dirty="0" smtClean="0"/>
              <a:t>Yes</a:t>
            </a:r>
            <a:r>
              <a:rPr lang="ko-KR" altLang="en-US" dirty="0" smtClean="0"/>
              <a:t>로 판단한 비율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DCB5D-5A98-4CD2-A1A7-8DDF2C2A56E5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83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정분류율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(Accuracy) :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알고리즘의 성능평가 척도 </a:t>
            </a:r>
            <a:endParaRPr lang="ko-KR" altLang="en-US" dirty="0" smtClean="0"/>
          </a:p>
          <a:p>
            <a:r>
              <a:rPr lang="ko-KR" altLang="en-US" dirty="0" err="1" smtClean="0"/>
              <a:t>오분류율</a:t>
            </a:r>
            <a:r>
              <a:rPr lang="en-US" altLang="ko-KR" dirty="0" smtClean="0"/>
              <a:t>(Inaccuracy) : </a:t>
            </a:r>
            <a:r>
              <a:rPr lang="ko-KR" altLang="en-US" dirty="0" smtClean="0"/>
              <a:t>오차 비율</a:t>
            </a:r>
            <a:endParaRPr lang="en-US" altLang="ko-KR" dirty="0" smtClean="0"/>
          </a:p>
          <a:p>
            <a:r>
              <a:rPr lang="ko-KR" altLang="en-US" dirty="0" smtClean="0"/>
              <a:t>정밀도</a:t>
            </a:r>
            <a:r>
              <a:rPr lang="en-US" altLang="ko-KR" dirty="0" smtClean="0"/>
              <a:t>(Precision)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알고리즘이 </a:t>
            </a:r>
            <a:r>
              <a:rPr lang="en-US" altLang="ko-KR" dirty="0" smtClean="0"/>
              <a:t>Yes</a:t>
            </a:r>
            <a:r>
              <a:rPr lang="ko-KR" altLang="en-US" dirty="0" smtClean="0"/>
              <a:t>로 판단한 것 중에서 실제로 </a:t>
            </a:r>
            <a:r>
              <a:rPr lang="en-US" altLang="ko-KR" dirty="0" smtClean="0"/>
              <a:t>Yes</a:t>
            </a:r>
            <a:r>
              <a:rPr lang="ko-KR" altLang="en-US" dirty="0" smtClean="0"/>
              <a:t>인 비율 </a:t>
            </a:r>
            <a:endParaRPr lang="en-US" altLang="ko-KR" dirty="0" smtClean="0"/>
          </a:p>
          <a:p>
            <a:r>
              <a:rPr lang="ko-KR" altLang="en-US" dirty="0" err="1" smtClean="0"/>
              <a:t>재현율</a:t>
            </a:r>
            <a:r>
              <a:rPr lang="en-US" altLang="ko-KR" dirty="0" smtClean="0"/>
              <a:t>(Recall)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관측치가 </a:t>
            </a:r>
            <a:r>
              <a:rPr lang="en-US" altLang="ko-KR" dirty="0" smtClean="0"/>
              <a:t>Yes</a:t>
            </a:r>
            <a:r>
              <a:rPr lang="ko-KR" altLang="en-US" dirty="0" smtClean="0"/>
              <a:t>인 것 중에서 알고리즘이 </a:t>
            </a:r>
            <a:r>
              <a:rPr lang="en-US" altLang="ko-KR" dirty="0" smtClean="0"/>
              <a:t>Yes</a:t>
            </a:r>
            <a:r>
              <a:rPr lang="ko-KR" altLang="en-US" dirty="0" smtClean="0"/>
              <a:t>로 판단한 비율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DCB5D-5A98-4CD2-A1A7-8DDF2C2A56E5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74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72B3B-E10F-4C4B-845F-F588E8F4917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9A120-CCBA-4CF4-B104-AC89C39C53B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F5B19-4F08-4FDE-97D5-BD6789B2CE1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C2282-1D9C-4751-B21C-F3CB2B21CB2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3426" name="Picture 2" descr="http://imgnews.naver.net/image/009/2015/09/21/l_2015091801002745200125432_99_20150921040333.jpg?type=w540"/>
          <p:cNvPicPr>
            <a:picLocks noChangeAspect="1" noChangeArrowheads="1"/>
          </p:cNvPicPr>
          <p:nvPr userDrawn="1"/>
        </p:nvPicPr>
        <p:blipFill>
          <a:blip r:embed="rId3" cstate="print"/>
          <a:srcRect l="3774" t="1961" r="7547" b="5882"/>
          <a:stretch>
            <a:fillRect/>
          </a:stretch>
        </p:blipFill>
        <p:spPr bwMode="auto">
          <a:xfrm>
            <a:off x="1187624" y="1340768"/>
            <a:ext cx="3600400" cy="33843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93739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>
              <a:buFont typeface="Wingdings" pitchFamily="2" charset="2"/>
              <a:buChar char="Ø"/>
              <a:defRPr sz="2400">
                <a:latin typeface="HY견고딕" pitchFamily="18" charset="-127"/>
                <a:ea typeface="HY견고딕" pitchFamily="18" charset="-127"/>
              </a:defRPr>
            </a:lvl2pPr>
            <a:lvl3pPr>
              <a:defRPr sz="2000">
                <a:latin typeface="HY견고딕" pitchFamily="18" charset="-127"/>
                <a:ea typeface="HY견고딕" pitchFamily="18" charset="-127"/>
              </a:defRPr>
            </a:lvl3pPr>
            <a:lvl4pPr>
              <a:defRPr>
                <a:latin typeface="HY견고딕" pitchFamily="18" charset="-127"/>
                <a:ea typeface="HY견고딕" pitchFamily="18" charset="-127"/>
              </a:defRPr>
            </a:lvl4pPr>
            <a:lvl5pPr>
              <a:defRPr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016DE4-EB8A-4598-818D-5D151D6AADB1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646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B0B1E-F4FC-417D-9EA2-FA76AF9C2265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95216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58631-C92F-4E59-888F-660618ED7D0E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838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36485B-C0D1-45F4-8A20-7385104E094B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912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C4EDE-1FE7-4A9D-9943-B27B576F0F58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3230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751A5E-B517-4058-B869-5ED9F281E1C1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02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5651D-60C6-41B4-B4DC-27B96CFA3B4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D9D90A-23B0-4F4E-A4D7-E3A6B4CE52B4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2789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26B22-4F02-4F2C-963E-8AB25683B305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4267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0BC4A5-39A8-4308-96B9-26DB0E1F87DD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99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7B65C9-B2F9-4D33-8349-1CBFD5F8CBC9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75513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09" descr="j0305903"/>
          <p:cNvSpPr>
            <a:spLocks noChangeArrowheads="1"/>
          </p:cNvSpPr>
          <p:nvPr userDrawn="1"/>
        </p:nvSpPr>
        <p:spPr bwMode="gray">
          <a:xfrm>
            <a:off x="1259632" y="1556792"/>
            <a:ext cx="3960440" cy="3672408"/>
          </a:xfrm>
          <a:prstGeom prst="ellipse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Oval 38"/>
          <p:cNvSpPr>
            <a:spLocks noChangeArrowheads="1"/>
          </p:cNvSpPr>
          <p:nvPr userDrawn="1"/>
        </p:nvSpPr>
        <p:spPr bwMode="gray">
          <a:xfrm>
            <a:off x="395536" y="260648"/>
            <a:ext cx="5832648" cy="5617740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ltGray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429000" y="6400800"/>
            <a:ext cx="2209800" cy="244475"/>
          </a:xfr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981825" y="6391275"/>
            <a:ext cx="1933575" cy="244475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81000" y="6400800"/>
            <a:ext cx="2133600" cy="24447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FFE925-6C91-471A-9306-5BF769B620EC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19600" y="1066800"/>
            <a:ext cx="4343400" cy="1752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400">
                <a:solidFill>
                  <a:schemeClr val="tx2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743200"/>
            <a:ext cx="4267200" cy="609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1">
                <a:latin typeface="굴림" charset="-127"/>
                <a:ea typeface="굴림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1" name="Oval 43"/>
          <p:cNvSpPr>
            <a:spLocks noChangeArrowheads="1"/>
          </p:cNvSpPr>
          <p:nvPr userDrawn="1"/>
        </p:nvSpPr>
        <p:spPr bwMode="gray">
          <a:xfrm>
            <a:off x="4788024" y="2564904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Oval 41" descr="j0385417"/>
          <p:cNvSpPr>
            <a:spLocks noChangeArrowheads="1"/>
          </p:cNvSpPr>
          <p:nvPr userDrawn="1"/>
        </p:nvSpPr>
        <p:spPr bwMode="gray">
          <a:xfrm>
            <a:off x="683568" y="3212976"/>
            <a:ext cx="1008112" cy="1008112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val 44" descr="j0316965"/>
          <p:cNvSpPr>
            <a:spLocks noChangeArrowheads="1"/>
          </p:cNvSpPr>
          <p:nvPr userDrawn="1"/>
        </p:nvSpPr>
        <p:spPr bwMode="gray">
          <a:xfrm>
            <a:off x="1043608" y="1772816"/>
            <a:ext cx="1224136" cy="1224136"/>
          </a:xfrm>
          <a:prstGeom prst="ellipse">
            <a:avLst/>
          </a:prstGeom>
          <a:blipFill dpi="0" rotWithShape="1">
            <a:blip r:embed="rId4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" name="그룹 17"/>
          <p:cNvGrpSpPr/>
          <p:nvPr userDrawn="1"/>
        </p:nvGrpSpPr>
        <p:grpSpPr>
          <a:xfrm>
            <a:off x="2267920" y="692864"/>
            <a:ext cx="1656008" cy="1659781"/>
            <a:chOff x="2267920" y="692864"/>
            <a:chExt cx="1439984" cy="1443265"/>
          </a:xfrm>
        </p:grpSpPr>
        <p:sp>
          <p:nvSpPr>
            <p:cNvPr id="17" name="타원 16"/>
            <p:cNvSpPr/>
            <p:nvPr userDrawn="1"/>
          </p:nvSpPr>
          <p:spPr bwMode="auto">
            <a:xfrm>
              <a:off x="2267920" y="692864"/>
              <a:ext cx="1439984" cy="1443265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5" name="그림 14" descr="발표자료 표지2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2339751" y="764703"/>
              <a:ext cx="1296145" cy="129614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480901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533400"/>
            <a:ext cx="9036496" cy="6858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defRPr>
            </a:lvl1pPr>
            <a:lvl2pPr>
              <a:buFont typeface="Wingdings" pitchFamily="2" charset="2"/>
              <a:buChar char="Ø"/>
              <a:defRPr sz="2400">
                <a:latin typeface="HY견고딕" pitchFamily="18" charset="-127"/>
                <a:ea typeface="HY견고딕" pitchFamily="18" charset="-127"/>
              </a:defRPr>
            </a:lvl2pPr>
            <a:lvl3pPr>
              <a:defRPr sz="2000">
                <a:latin typeface="HY견고딕" pitchFamily="18" charset="-127"/>
                <a:ea typeface="HY견고딕" pitchFamily="18" charset="-127"/>
              </a:defRPr>
            </a:lvl3pPr>
            <a:lvl4pPr>
              <a:defRPr>
                <a:latin typeface="HY견고딕" pitchFamily="18" charset="-127"/>
                <a:ea typeface="HY견고딕" pitchFamily="18" charset="-127"/>
              </a:defRPr>
            </a:lvl4pPr>
            <a:lvl5pPr>
              <a:defRPr>
                <a:latin typeface="HY견고딕" pitchFamily="18" charset="-127"/>
                <a:ea typeface="HY견고딕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016DE4-EB8A-4598-818D-5D151D6AADB1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030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AB0B1E-F4FC-417D-9EA2-FA76AF9C2265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1832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58631-C92F-4E59-888F-660618ED7D0E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7027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36485B-C0D1-45F4-8A20-7385104E094B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9622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2C4EDE-1FE7-4A9D-9943-B27B576F0F58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618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1383F-93BE-4E59-9B1F-ADA05CBADBA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751A5E-B517-4058-B869-5ED9F281E1C1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2169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D9D90A-23B0-4F4E-A4D7-E3A6B4CE52B4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2790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C26B22-4F02-4F2C-963E-8AB25683B305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8632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0BC4A5-39A8-4308-96B9-26DB0E1F87DD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5129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57975" y="533400"/>
            <a:ext cx="2066925" cy="5791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48375" cy="5791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>
          <a:xfrm>
            <a:off x="6553200" y="649605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7B65C9-B2F9-4D33-8349-1CBFD5F8CBC9}" type="slidenum"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38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E1ABD-7A93-48A7-9001-D7FB0510DB6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7A2C6-89FF-4647-B0E3-B4D77552B22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>
            <a:off x="3348038" y="0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9" name="Picture 2" descr="main_fix1-1"/>
          <p:cNvPicPr>
            <a:picLocks noChangeAspect="1" noChangeArrowheads="1"/>
          </p:cNvPicPr>
          <p:nvPr userDrawn="1"/>
        </p:nvPicPr>
        <p:blipFill>
          <a:blip r:embed="rId2" cstate="print"/>
          <a:srcRect l="36615" b="26898"/>
          <a:stretch>
            <a:fillRect/>
          </a:stretch>
        </p:blipFill>
        <p:spPr bwMode="auto">
          <a:xfrm flipH="1" flipV="1">
            <a:off x="-36512" y="1844824"/>
            <a:ext cx="5795962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8AFD-378B-4600-B927-D821EF873C8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2BA9A-6F12-4635-9366-41AE50D82F3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8.wmf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굴림" pitchFamily="50" charset="-127"/>
                <a:ea typeface="굴림" pitchFamily="50" charset="-127"/>
              </a:defRPr>
            </a:lvl1pPr>
          </a:lstStyle>
          <a:p>
            <a:pPr latinLnBrk="1">
              <a:defRPr/>
            </a:pPr>
            <a:fld id="{57DF7B6D-6B7A-4FD9-BBD7-A67AE7BE587F}" type="slidenum">
              <a:rPr kumimoji="1" lang="en-US" altLang="ko-KR">
                <a:solidFill>
                  <a:srgbClr val="000000"/>
                </a:solidFill>
              </a:rPr>
              <a:pPr latinLnBrk="1">
                <a:defRPr/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-3175"/>
            <a:ext cx="9144000" cy="6864350"/>
            <a:chOff x="0" y="-2"/>
            <a:chExt cx="5760" cy="4324"/>
          </a:xfrm>
        </p:grpSpPr>
        <p:pic>
          <p:nvPicPr>
            <p:cNvPr id="1032" name="Picture 9" descr="바코드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 l="16342" t="10274" r="20267" b="6238"/>
            <a:stretch>
              <a:fillRect/>
            </a:stretch>
          </p:blipFill>
          <p:spPr bwMode="auto">
            <a:xfrm>
              <a:off x="5692" y="15"/>
              <a:ext cx="34" cy="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3" name="Picture 8" descr="HDF-017_SUB3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-2"/>
              <a:ext cx="5760" cy="4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hank you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7EE5AB-D907-4350-AA7C-9B1CFD0DBAE6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3" name="Oval 109" descr="j0305903"/>
          <p:cNvSpPr>
            <a:spLocks noChangeArrowheads="1"/>
          </p:cNvSpPr>
          <p:nvPr userDrawn="1"/>
        </p:nvSpPr>
        <p:spPr bwMode="gray">
          <a:xfrm>
            <a:off x="539552" y="116736"/>
            <a:ext cx="936000" cy="936000"/>
          </a:xfrm>
          <a:prstGeom prst="ellipse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96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 userDrawn="1"/>
        </p:nvSpPr>
        <p:spPr bwMode="auto">
          <a:xfrm>
            <a:off x="8558336" y="6381328"/>
            <a:ext cx="432048" cy="36004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404664"/>
            <a:ext cx="9144000" cy="93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342312" y="6381328"/>
            <a:ext cx="8016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궁서체" pitchFamily="17" charset="-127"/>
                <a:ea typeface="궁서체" pitchFamily="17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7EE5AB-D907-4350-AA7C-9B1CFD0DBAE6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533400"/>
            <a:ext cx="633102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477000"/>
            <a:ext cx="190500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j-lt"/>
                <a:ea typeface="+mj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pic>
        <p:nvPicPr>
          <p:cNvPr id="13" name="Picture 2" descr="C:\Documents and Settings\ctl-kim\Local Settings\Temporary Internet Files\Content.IE5\XN9KWLDN\MC900416094[1].wm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9853"/>
            <a:ext cx="936104" cy="850875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49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357313" y="2487613"/>
            <a:ext cx="70723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1"/>
            <a:r>
              <a:rPr kumimoji="1" lang="en-US" altLang="ko-KR" sz="3200" dirty="0" smtClean="0">
                <a:solidFill>
                  <a:srgbClr val="285C9C"/>
                </a:solidFill>
                <a:latin typeface="맑은 고딕" pitchFamily="50" charset="-127"/>
                <a:ea typeface="맑은 고딕" pitchFamily="50" charset="-127"/>
              </a:rPr>
              <a:t>Part-IV. </a:t>
            </a:r>
            <a:r>
              <a:rPr kumimoji="1" lang="ko-KR" altLang="en-US" sz="3200" dirty="0" smtClean="0">
                <a:solidFill>
                  <a:srgbClr val="285C9C"/>
                </a:solidFill>
                <a:latin typeface="맑은 고딕" pitchFamily="50" charset="-127"/>
                <a:ea typeface="맑은 고딕" pitchFamily="50" charset="-127"/>
              </a:rPr>
              <a:t>기계학습</a:t>
            </a:r>
            <a:endParaRPr kumimoji="1" lang="en-US" altLang="ko-KR" sz="2400" dirty="0" smtClean="0">
              <a:solidFill>
                <a:srgbClr val="285C9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883627" y="3387725"/>
            <a:ext cx="1928733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latinLnBrk="1">
              <a:lnSpc>
                <a:spcPct val="140000"/>
              </a:lnSpc>
              <a:buFont typeface="+mj-lt"/>
              <a:buAutoNum type="arabicPeriod" startAt="15"/>
            </a:pPr>
            <a:r>
              <a:rPr kumimoji="1" lang="ko-KR" altLang="en-US" sz="2000" dirty="0" smtClean="0">
                <a:solidFill>
                  <a:srgbClr val="33339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회귀분석</a:t>
            </a:r>
            <a:endParaRPr kumimoji="1" lang="en-US" altLang="ko-KR" sz="2000" dirty="0" smtClean="0">
              <a:solidFill>
                <a:srgbClr val="333399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1">
              <a:lnSpc>
                <a:spcPct val="140000"/>
              </a:lnSpc>
              <a:buFont typeface="+mj-lt"/>
              <a:buAutoNum type="arabicPeriod" startAt="15"/>
            </a:pPr>
            <a:r>
              <a:rPr kumimoji="1" lang="ko-KR" altLang="en-US" sz="2000" dirty="0" smtClean="0">
                <a:solidFill>
                  <a:srgbClr val="33339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분류분석</a:t>
            </a:r>
            <a:endParaRPr kumimoji="1" lang="en-US" altLang="ko-KR" sz="2000" dirty="0" smtClean="0">
              <a:solidFill>
                <a:srgbClr val="333399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1">
              <a:lnSpc>
                <a:spcPct val="140000"/>
              </a:lnSpc>
              <a:buFont typeface="+mj-lt"/>
              <a:buAutoNum type="arabicPeriod" startAt="15"/>
            </a:pPr>
            <a:r>
              <a:rPr kumimoji="1" lang="ko-KR" altLang="en-US" sz="2000" dirty="0" smtClean="0">
                <a:solidFill>
                  <a:srgbClr val="33339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군집분석</a:t>
            </a:r>
            <a:endParaRPr kumimoji="1" lang="en-US" altLang="ko-KR" sz="2000" dirty="0" smtClean="0">
              <a:solidFill>
                <a:srgbClr val="333399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1">
              <a:lnSpc>
                <a:spcPct val="140000"/>
              </a:lnSpc>
              <a:buFont typeface="+mj-lt"/>
              <a:buAutoNum type="arabicPeriod" startAt="15"/>
            </a:pPr>
            <a:r>
              <a:rPr kumimoji="1" lang="ko-KR" altLang="en-US" sz="2000" dirty="0" err="1" smtClean="0">
                <a:solidFill>
                  <a:srgbClr val="33339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연관분석</a:t>
            </a:r>
            <a:endParaRPr kumimoji="1" lang="en-US" altLang="ko-KR" sz="2000" dirty="0" smtClean="0">
              <a:solidFill>
                <a:srgbClr val="333399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 latinLnBrk="1">
              <a:lnSpc>
                <a:spcPct val="140000"/>
              </a:lnSpc>
              <a:buFont typeface="+mj-lt"/>
              <a:buAutoNum type="arabicPeriod" startAt="15"/>
            </a:pPr>
            <a:r>
              <a:rPr kumimoji="1" lang="ko-KR" altLang="en-US" sz="2000" dirty="0" err="1" smtClean="0">
                <a:solidFill>
                  <a:srgbClr val="33339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rPr>
              <a:t>시계열분석</a:t>
            </a:r>
            <a:endParaRPr kumimoji="1" lang="en-US" altLang="ko-KR" sz="2000" dirty="0" smtClean="0">
              <a:solidFill>
                <a:srgbClr val="333399">
                  <a:lumMod val="75000"/>
                </a:srgb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51" name="Picture 49" descr="HDF-017_SUB2"/>
          <p:cNvPicPr>
            <a:picLocks noChangeAspect="1" noChangeArrowheads="1"/>
          </p:cNvPicPr>
          <p:nvPr/>
        </p:nvPicPr>
        <p:blipFill>
          <a:blip r:embed="rId2" cstate="print"/>
          <a:srcRect l="15208" t="45108" r="10208" b="50520"/>
          <a:stretch>
            <a:fillRect/>
          </a:stretch>
        </p:blipFill>
        <p:spPr bwMode="auto">
          <a:xfrm>
            <a:off x="1390650" y="3065463"/>
            <a:ext cx="68199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9" name="Picture 2" descr="C:\Users\user\AppData\Local\Microsoft\Windows\Temporary Internet Files\Content.IE5\BVSSYIR1\MC900440619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339752" y="3356992"/>
            <a:ext cx="1656184" cy="1656184"/>
          </a:xfrm>
          <a:prstGeom prst="ellipse">
            <a:avLst/>
          </a:prstGeom>
          <a:ln>
            <a:noFill/>
          </a:ln>
          <a:effectLst>
            <a:softEdge rad="127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지도학습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분류분석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예</a:t>
            </a:r>
          </a:p>
        </p:txBody>
      </p:sp>
      <p:sp>
        <p:nvSpPr>
          <p:cNvPr id="17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342312" y="6381328"/>
            <a:ext cx="801688" cy="261938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016DE4-EB8A-4598-818D-5D151D6AADB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2068066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학점분류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1588730"/>
            <a:ext cx="3414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multi label classification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403648" y="2526248"/>
            <a:ext cx="1512168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hours</a:t>
            </a:r>
            <a:endParaRPr kumimoji="0" lang="ko-KR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2915816" y="2526248"/>
            <a:ext cx="864000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score</a:t>
            </a:r>
            <a:endParaRPr kumimoji="0" lang="ko-KR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403648" y="2886288"/>
            <a:ext cx="1512168" cy="12241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9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5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  <a:endParaRPr kumimoji="0" lang="ko-KR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915816" y="2886288"/>
            <a:ext cx="864000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4932040" y="2204864"/>
            <a:ext cx="1440160" cy="72008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Regression </a:t>
            </a:r>
            <a:endParaRPr kumimoji="0" lang="ko-KR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5" name="구부러진 연결선 14"/>
          <p:cNvCxnSpPr>
            <a:stCxn id="12" idx="3"/>
            <a:endCxn id="13" idx="1"/>
          </p:cNvCxnSpPr>
          <p:nvPr/>
        </p:nvCxnSpPr>
        <p:spPr bwMode="auto">
          <a:xfrm flipV="1">
            <a:off x="3779816" y="2564904"/>
            <a:ext cx="1152224" cy="93345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4644008" y="3429000"/>
            <a:ext cx="1008112" cy="338554"/>
          </a:xfrm>
          <a:prstGeom prst="rect">
            <a:avLst/>
          </a:prstGeom>
          <a:noFill/>
          <a:ln>
            <a:solidFill>
              <a:srgbClr val="00339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x=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59171" y="4245148"/>
            <a:ext cx="1932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Training data set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2" name="구부러진 연결선 21"/>
          <p:cNvCxnSpPr/>
          <p:nvPr/>
        </p:nvCxnSpPr>
        <p:spPr bwMode="auto">
          <a:xfrm rot="5400000" flipH="1" flipV="1">
            <a:off x="5004048" y="2996952"/>
            <a:ext cx="504056" cy="36004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hape 25"/>
          <p:cNvCxnSpPr>
            <a:stCxn id="13" idx="2"/>
            <a:endCxn id="30" idx="0"/>
          </p:cNvCxnSpPr>
          <p:nvPr/>
        </p:nvCxnSpPr>
        <p:spPr bwMode="auto">
          <a:xfrm rot="16200000" flipH="1">
            <a:off x="5832140" y="2744924"/>
            <a:ext cx="432048" cy="79208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5868144" y="3356992"/>
            <a:ext cx="1152128" cy="400110"/>
          </a:xfrm>
          <a:prstGeom prst="rect">
            <a:avLst/>
          </a:prstGeom>
          <a:noFill/>
          <a:ln>
            <a:solidFill>
              <a:srgbClr val="00339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 rot="995819">
            <a:off x="3975046" y="2690945"/>
            <a:ext cx="70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학습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70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과적합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vs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부적합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342312" y="6381328"/>
            <a:ext cx="801688" cy="261938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016DE4-EB8A-4598-818D-5D151D6AADB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1484784"/>
            <a:ext cx="6696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과적합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en-US" altLang="ko-K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overfitting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과 부적합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en-US" altLang="ko-K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underfitting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43608" y="1916832"/>
            <a:ext cx="74888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과적합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학습 데이터에 대해서 지나치게 잘 학습된 상태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오류나 잡음을 포함할 개연성이 큼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학습되지 않은 데이터에 대해 좋지 않은 성능을 보일 수 있음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부적합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학습 데이터를 충분히 학습하지 않은 상태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5728" t="51101" r="36513" b="32385"/>
          <a:stretch>
            <a:fillRect/>
          </a:stretch>
        </p:blipFill>
        <p:spPr bwMode="auto">
          <a:xfrm>
            <a:off x="1691680" y="4005064"/>
            <a:ext cx="5184576" cy="1654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216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 생성 방식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342312" y="6381328"/>
            <a:ext cx="801688" cy="261938"/>
          </a:xfrm>
        </p:spPr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3329" y="1514108"/>
            <a:ext cx="735526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홀드아웃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방식  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7:3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8:2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비율로 분류한 후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Training set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 학습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Test set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model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평가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 descr="https://t1.daumcdn.net/cfile/tistory/99911A335C4EE7781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45"/>
          <a:stretch/>
        </p:blipFill>
        <p:spPr bwMode="auto">
          <a:xfrm>
            <a:off x="1907704" y="2924944"/>
            <a:ext cx="4952767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7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데이터 생성 방식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342312" y="6381328"/>
            <a:ext cx="801688" cy="261938"/>
          </a:xfrm>
        </p:spPr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1028" name="Picture 4" descr="https://t1.daumcdn.net/cfile/tistory/990DD2465B72F1491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844159"/>
            <a:ext cx="3816424" cy="274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67544" y="1484784"/>
            <a:ext cx="735526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교차검정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방식  </a:t>
            </a:r>
            <a:endParaRPr lang="en-US" altLang="ko-KR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n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 균등 분할 후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Train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Test set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번갈아 가면서 </a:t>
            </a:r>
            <a:r>
              <a:rPr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model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학습하고 평가하는 방식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4860032" y="3348215"/>
            <a:ext cx="443797" cy="3126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292080" y="3755607"/>
            <a:ext cx="485883" cy="3126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742301" y="4115647"/>
            <a:ext cx="485883" cy="3126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228185" y="4547695"/>
            <a:ext cx="455712" cy="3126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6708576" y="4907735"/>
            <a:ext cx="455712" cy="31268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5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오분류표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(confusion matrix)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88856"/>
              </p:ext>
            </p:extLst>
          </p:nvPr>
        </p:nvGraphicFramePr>
        <p:xfrm>
          <a:off x="2123728" y="2097108"/>
          <a:ext cx="5231904" cy="1475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4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Negative</a:t>
                      </a:r>
                      <a:endParaRPr lang="ko-KR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8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POS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TP[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  긍정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FN[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거짓 부정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8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</a:rPr>
                        <a:t>NEG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FP[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거짓  긍정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TN[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 부정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4475312" y="173820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예측치</a:t>
            </a:r>
            <a:endParaRPr lang="ko-KR" altLang="en-US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342312" y="6381328"/>
            <a:ext cx="801688" cy="261938"/>
          </a:xfrm>
        </p:spPr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02904" y="3727463"/>
            <a:ext cx="21884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정분류율</a:t>
            </a:r>
            <a:r>
              <a:rPr lang="en-US" altLang="ko-KR" sz="1600" b="0" dirty="0" smtClean="0">
                <a:solidFill>
                  <a:srgbClr val="000000"/>
                </a:solidFill>
                <a:latin typeface="Arial"/>
              </a:rPr>
              <a:t>(Accuracy )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91136" y="3727463"/>
            <a:ext cx="27363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(TP+TN)  / 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전체관측치</a:t>
            </a:r>
            <a:endParaRPr lang="ko-KR" altLang="en-US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02904" y="4015495"/>
            <a:ext cx="23455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오분류율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b="0" dirty="0" smtClean="0">
                <a:solidFill>
                  <a:srgbClr val="000000"/>
                </a:solidFill>
                <a:latin typeface="Arial"/>
              </a:rPr>
              <a:t>Inaccuracy)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251176" y="4015495"/>
            <a:ext cx="27363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 FN+FP)  / 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전체관측치</a:t>
            </a:r>
            <a:endParaRPr lang="ko-KR" altLang="en-US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02904" y="4303527"/>
            <a:ext cx="1970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정확률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</a:t>
            </a:r>
            <a:r>
              <a:rPr lang="en-US" altLang="ko-KR" sz="1600" b="0" dirty="0" smtClean="0">
                <a:solidFill>
                  <a:srgbClr val="000000"/>
                </a:solidFill>
                <a:latin typeface="Arial"/>
              </a:rPr>
              <a:t>recision)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31096" y="4303527"/>
            <a:ext cx="18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TP  / (TP + FP)</a:t>
            </a:r>
            <a:endParaRPr lang="ko-KR" altLang="en-US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02904" y="4591559"/>
            <a:ext cx="1678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재현율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(Recall) =</a:t>
            </a:r>
            <a:endParaRPr lang="ko-KR" altLang="en-US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15072" y="4591559"/>
            <a:ext cx="1728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TP  / (TP + FN)</a:t>
            </a:r>
            <a:endParaRPr lang="ko-KR" altLang="en-US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4912" y="5005604"/>
            <a:ext cx="6768752" cy="1169551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정분류율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(Accuracy) : 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알고리즘의 성능평가 척도 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오분류율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(Inaccuracy) : 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알고리즘의 오차 비율</a:t>
            </a:r>
            <a:endParaRPr lang="en-US" altLang="ko-KR" sz="14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정확률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(Precision)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알고리즘이 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Yes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판단한 것 중에서 실제로 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Yes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 비율 </a:t>
            </a:r>
            <a:endParaRPr lang="en-US" altLang="ko-KR" sz="14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재현율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(Recall)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실제값이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Yes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 것 중에서 알고리즘이 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Yes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판단한 비율</a:t>
            </a:r>
            <a:endParaRPr lang="en-US" altLang="ko-KR" sz="14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 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측정치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(F measure) : </a:t>
            </a:r>
            <a:r>
              <a:rPr lang="ko-KR" altLang="en-US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정확률과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재현율을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동시에 고려하는 측정치 </a:t>
            </a:r>
            <a:endParaRPr lang="en-US" altLang="ko-KR" sz="14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91336" y="4447543"/>
            <a:ext cx="22596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 </a:t>
            </a:r>
            <a:r>
              <a:rPr lang="ko-KR" altLang="en-US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측정치</a:t>
            </a: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(F measure)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=2 x</a:t>
            </a:r>
            <a:endParaRPr lang="ko-KR" altLang="en-US" sz="14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04796" y="4253005"/>
            <a:ext cx="1944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Precision x Recall</a:t>
            </a:r>
            <a:endParaRPr lang="ko-KR" altLang="en-US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04796" y="4613045"/>
            <a:ext cx="1944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Precision + Recall</a:t>
            </a:r>
            <a:endParaRPr lang="ko-KR" altLang="en-US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 bwMode="auto">
          <a:xfrm>
            <a:off x="6948812" y="4591559"/>
            <a:ext cx="16561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1667000" y="2552361"/>
            <a:ext cx="432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관측치</a:t>
            </a:r>
            <a:endParaRPr lang="ko-KR" altLang="en-US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83329" y="1481009"/>
            <a:ext cx="735526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분류모델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성능 평가 도구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5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691680" y="533400"/>
            <a:ext cx="7200800" cy="685800"/>
          </a:xfrm>
        </p:spPr>
        <p:txBody>
          <a:bodyPr>
            <a:noAutofit/>
          </a:bodyPr>
          <a:lstStyle/>
          <a:p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오분류표와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ROC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그래프</a:t>
            </a:r>
            <a:endParaRPr lang="ko-KR" alt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55576" y="2204864"/>
          <a:ext cx="3647728" cy="1454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9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4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Positive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Negative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8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POS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TP[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  긍정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D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FN[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거짓 부정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8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NEG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FP[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거짓  긍정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TN[</a:t>
                      </a:r>
                      <a:r>
                        <a:rPr lang="ko-KR" altLang="en-US" sz="16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참 부정</a:t>
                      </a:r>
                      <a:r>
                        <a:rPr lang="en-US" altLang="ko-KR" sz="16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555776" y="169151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예측치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342312" y="6381328"/>
            <a:ext cx="801688" cy="261938"/>
          </a:xfrm>
        </p:spPr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3861048"/>
            <a:ext cx="20617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민감도</a:t>
            </a:r>
            <a:r>
              <a:rPr lang="en-US" altLang="ko-KR" sz="1600" b="0" dirty="0" smtClean="0">
                <a:solidFill>
                  <a:srgbClr val="000000"/>
                </a:solidFill>
                <a:latin typeface="Arial"/>
              </a:rPr>
              <a:t>(Sensitivity )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55776" y="3861048"/>
            <a:ext cx="1872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TP  / (TP + FN)</a:t>
            </a:r>
            <a:endParaRPr lang="ko-KR" altLang="en-US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7544" y="4149080"/>
            <a:ext cx="20810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특이도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(Specificity</a:t>
            </a:r>
            <a:r>
              <a:rPr lang="en-US" altLang="ko-KR" sz="1600" b="0" dirty="0" smtClean="0">
                <a:solidFill>
                  <a:srgbClr val="000000"/>
                </a:solidFill>
                <a:latin typeface="Arial"/>
              </a:rPr>
              <a:t>)</a:t>
            </a: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627784" y="4149080"/>
            <a:ext cx="1728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TN / ( FP+ TN)</a:t>
            </a:r>
            <a:endParaRPr lang="ko-KR" altLang="en-US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51520" y="4581128"/>
            <a:ext cx="4536000" cy="106182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민감도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(Sensitivity) : </a:t>
            </a:r>
            <a:r>
              <a:rPr lang="ko-KR" altLang="en-US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실제값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Yes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 경우 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Yes </a:t>
            </a:r>
            <a:r>
              <a:rPr lang="ko-KR" altLang="en-US" sz="14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측 비율 </a:t>
            </a:r>
            <a:endParaRPr lang="en-US" altLang="ko-KR" sz="14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                = </a:t>
            </a:r>
            <a:r>
              <a:rPr lang="ko-KR" altLang="en-US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재현율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(Recall)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fontAlgn="auto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특이도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(Specificity) : </a:t>
            </a:r>
            <a:r>
              <a:rPr lang="ko-KR" altLang="en-US" sz="1400" b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실제값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 경우 </a:t>
            </a:r>
            <a:r>
              <a:rPr lang="en-US" altLang="ko-KR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No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ko-KR" altLang="en-US" sz="14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측 비율</a:t>
            </a:r>
            <a:endParaRPr lang="en-US" altLang="ko-KR" sz="14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1520" y="2505670"/>
            <a:ext cx="432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실제값</a:t>
            </a:r>
            <a:endParaRPr lang="ko-KR" altLang="en-US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700804"/>
            <a:ext cx="3923984" cy="34563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36" name="직사각형 35"/>
          <p:cNvSpPr/>
          <p:nvPr/>
        </p:nvSpPr>
        <p:spPr>
          <a:xfrm>
            <a:off x="6228184" y="5229200"/>
            <a:ext cx="18646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특이도</a:t>
            </a:r>
            <a:r>
              <a:rPr lang="en-US" altLang="ko-KR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(Specificity</a:t>
            </a:r>
            <a:r>
              <a:rPr lang="en-US" altLang="ko-KR" sz="1600" b="0" dirty="0" smtClean="0">
                <a:solidFill>
                  <a:srgbClr val="000000"/>
                </a:solidFill>
                <a:latin typeface="Arial"/>
              </a:rPr>
              <a:t>)</a:t>
            </a:r>
            <a:endParaRPr lang="ko-KR" altLang="en-US" sz="16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542190" y="2996952"/>
            <a:ext cx="3898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민</a:t>
            </a:r>
            <a:endParaRPr lang="en-US" altLang="ko-KR" sz="16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감</a:t>
            </a:r>
            <a:endParaRPr lang="en-US" altLang="ko-KR" sz="16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6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</a:t>
            </a:r>
          </a:p>
        </p:txBody>
      </p:sp>
    </p:spTree>
    <p:extLst>
      <p:ext uri="{BB962C8B-B14F-4D97-AF65-F5344CB8AC3E}">
        <p14:creationId xmlns:p14="http://schemas.microsoft.com/office/powerpoint/2010/main" val="19899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sz="3200" dirty="0" smtClean="0"/>
              <a:t>4) </a:t>
            </a:r>
            <a:r>
              <a:rPr lang="ko-KR" altLang="en-US" sz="3200" dirty="0" err="1" smtClean="0"/>
              <a:t>비지도학습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016DE4-EB8A-4598-818D-5D151D6AADB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1560" y="1412776"/>
            <a:ext cx="8003232" cy="4320480"/>
          </a:xfrm>
        </p:spPr>
        <p:txBody>
          <a:bodyPr>
            <a:normAutofit/>
          </a:bodyPr>
          <a:lstStyle/>
          <a:p>
            <a:pPr marL="457200" indent="-457200"/>
            <a:r>
              <a:rPr lang="ko-KR" altLang="en-US" sz="2400" b="1" dirty="0" err="1" smtClean="0">
                <a:latin typeface="맑은 고딕" pitchFamily="50" charset="-127"/>
                <a:ea typeface="맑은 고딕" pitchFamily="50" charset="-127"/>
              </a:rPr>
              <a:t>비지도학습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400" b="1" dirty="0" err="1" smtClean="0">
                <a:latin typeface="맑은 고딕" pitchFamily="50" charset="-127"/>
                <a:ea typeface="맑은 고딕" pitchFamily="50" charset="-127"/>
              </a:rPr>
              <a:t>unSupervised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 Learning)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절차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45"/>
          <p:cNvGrpSpPr/>
          <p:nvPr/>
        </p:nvGrpSpPr>
        <p:grpSpPr>
          <a:xfrm>
            <a:off x="1907704" y="2132856"/>
            <a:ext cx="5328592" cy="4443010"/>
            <a:chOff x="1907704" y="2132856"/>
            <a:chExt cx="5328592" cy="4443010"/>
          </a:xfrm>
        </p:grpSpPr>
        <p:sp>
          <p:nvSpPr>
            <p:cNvPr id="5" name="모서리가 둥근 직사각형 4"/>
            <p:cNvSpPr/>
            <p:nvPr/>
          </p:nvSpPr>
          <p:spPr bwMode="auto">
            <a:xfrm>
              <a:off x="2411760" y="2132856"/>
              <a:ext cx="1728192" cy="57606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데이터 셋</a:t>
              </a:r>
            </a:p>
          </p:txBody>
        </p:sp>
        <p:sp>
          <p:nvSpPr>
            <p:cNvPr id="7" name="모서리가 둥근 직사각형 6"/>
            <p:cNvSpPr/>
            <p:nvPr/>
          </p:nvSpPr>
          <p:spPr bwMode="auto">
            <a:xfrm>
              <a:off x="5364296" y="2708920"/>
              <a:ext cx="1872000" cy="57606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알고리즘 적용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 bwMode="auto">
            <a:xfrm>
              <a:off x="5364088" y="4221088"/>
              <a:ext cx="1872208" cy="57606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모델</a:t>
              </a: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(Model)</a:t>
              </a:r>
              <a:endPara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 bwMode="auto">
            <a:xfrm>
              <a:off x="2411760" y="3284984"/>
              <a:ext cx="1728192" cy="57606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패턴 분석</a:t>
              </a:r>
            </a:p>
          </p:txBody>
        </p:sp>
        <p:sp>
          <p:nvSpPr>
            <p:cNvPr id="14" name="톱니 모양의 오른쪽 화살표 13"/>
            <p:cNvSpPr/>
            <p:nvPr/>
          </p:nvSpPr>
          <p:spPr bwMode="auto">
            <a:xfrm flipH="1">
              <a:off x="4212072" y="2780928"/>
              <a:ext cx="1008000" cy="432048"/>
            </a:xfrm>
            <a:prstGeom prst="notchedRightArrow">
              <a:avLst/>
            </a:prstGeom>
            <a:solidFill>
              <a:srgbClr val="C00000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" name="순서도: 수행의 시작/종료 17"/>
            <p:cNvSpPr/>
            <p:nvPr/>
          </p:nvSpPr>
          <p:spPr bwMode="auto">
            <a:xfrm>
              <a:off x="2411760" y="5157192"/>
              <a:ext cx="1728000" cy="432048"/>
            </a:xfrm>
            <a:prstGeom prst="flowChartTerminator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평가</a:t>
              </a:r>
            </a:p>
          </p:txBody>
        </p:sp>
        <p:cxnSp>
          <p:nvCxnSpPr>
            <p:cNvPr id="21" name="직선 화살표 연결선 20"/>
            <p:cNvCxnSpPr/>
            <p:nvPr/>
          </p:nvCxnSpPr>
          <p:spPr bwMode="auto">
            <a:xfrm>
              <a:off x="3275856" y="2708920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직선 화살표 연결선 22"/>
            <p:cNvCxnSpPr>
              <a:stCxn id="12" idx="2"/>
              <a:endCxn id="20" idx="0"/>
            </p:cNvCxnSpPr>
            <p:nvPr/>
          </p:nvCxnSpPr>
          <p:spPr bwMode="auto">
            <a:xfrm>
              <a:off x="3275856" y="3861048"/>
              <a:ext cx="0" cy="36004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꺾인 연결선 26"/>
            <p:cNvCxnSpPr>
              <a:stCxn id="18" idx="1"/>
              <a:endCxn id="5" idx="1"/>
            </p:cNvCxnSpPr>
            <p:nvPr/>
          </p:nvCxnSpPr>
          <p:spPr bwMode="auto">
            <a:xfrm rot="10800000">
              <a:off x="2411760" y="2420888"/>
              <a:ext cx="12700" cy="2952328"/>
            </a:xfrm>
            <a:prstGeom prst="bentConnector3">
              <a:avLst>
                <a:gd name="adj1" fmla="val 4938458"/>
              </a:avLst>
            </a:prstGeom>
            <a:solidFill>
              <a:schemeClr val="accent1"/>
            </a:solidFill>
            <a:ln w="190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모서리가 둥근 직사각형 19"/>
            <p:cNvSpPr/>
            <p:nvPr/>
          </p:nvSpPr>
          <p:spPr bwMode="auto">
            <a:xfrm>
              <a:off x="2411760" y="4221088"/>
              <a:ext cx="1728192" cy="57606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규칙발견</a:t>
              </a:r>
            </a:p>
          </p:txBody>
        </p:sp>
        <p:cxnSp>
          <p:nvCxnSpPr>
            <p:cNvPr id="33" name="Shape 32"/>
            <p:cNvCxnSpPr>
              <a:stCxn id="11" idx="2"/>
              <a:endCxn id="18" idx="3"/>
            </p:cNvCxnSpPr>
            <p:nvPr/>
          </p:nvCxnSpPr>
          <p:spPr bwMode="auto">
            <a:xfrm rot="5400000">
              <a:off x="4931944" y="4004968"/>
              <a:ext cx="576064" cy="21604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2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톱니 모양의 오른쪽 화살표 34"/>
            <p:cNvSpPr/>
            <p:nvPr/>
          </p:nvSpPr>
          <p:spPr bwMode="auto">
            <a:xfrm>
              <a:off x="4283968" y="4293096"/>
              <a:ext cx="1008000" cy="432048"/>
            </a:xfrm>
            <a:prstGeom prst="notchedRightArrow">
              <a:avLst/>
            </a:prstGeom>
            <a:solidFill>
              <a:srgbClr val="C00000"/>
            </a:solidFill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 bwMode="auto">
            <a:xfrm>
              <a:off x="2411760" y="5999802"/>
              <a:ext cx="1728192" cy="57606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미래 예측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07704" y="5013176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NO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19872" y="5589240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YES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40" name="직선 화살표 연결선 39"/>
            <p:cNvCxnSpPr>
              <a:stCxn id="18" idx="2"/>
              <a:endCxn id="36" idx="0"/>
            </p:cNvCxnSpPr>
            <p:nvPr/>
          </p:nvCxnSpPr>
          <p:spPr bwMode="auto">
            <a:xfrm>
              <a:off x="3275760" y="5589240"/>
              <a:ext cx="96" cy="41056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직선 화살표 연결선 43"/>
            <p:cNvCxnSpPr>
              <a:stCxn id="20" idx="2"/>
            </p:cNvCxnSpPr>
            <p:nvPr/>
          </p:nvCxnSpPr>
          <p:spPr bwMode="auto">
            <a:xfrm>
              <a:off x="3275856" y="4797152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7342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r>
              <a:rPr lang="ko-KR" altLang="en-US" sz="3200" dirty="0" smtClean="0"/>
              <a:t>군집분석 예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016DE4-EB8A-4598-818D-5D151D6AADB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1560" y="1700808"/>
            <a:ext cx="8003232" cy="4320480"/>
          </a:xfrm>
        </p:spPr>
        <p:txBody>
          <a:bodyPr>
            <a:normAutofit/>
          </a:bodyPr>
          <a:lstStyle/>
          <a:p>
            <a:pPr marL="457200" indent="-457200"/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유사도가 높은 데이터 군집화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57250" lvl="1" indent="-457200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유사도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유클리드안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거리식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가 높은 데이터끼리 그룹화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57250" lvl="1" indent="-457200"/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계층형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클러스터링과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비계층형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클러스터링으로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분류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57250" lvl="1" indent="-457200">
              <a:buNone/>
            </a:pP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257300" lvl="2" indent="-457200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K-means :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비계층적 군집분석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257300" lvl="2" indent="-457200"/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Hierarchical :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계층적 군집분석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5724128" y="3429000"/>
            <a:ext cx="3024336" cy="24482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08104" y="5970766"/>
            <a:ext cx="3419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군집화 알고리즘 예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0" name="Picture 2" descr="지도학습과 비지도학습의 차이.(이미지 출처 : 데이터카페 블로그)"/>
          <p:cNvPicPr>
            <a:picLocks noChangeAspect="1" noChangeArrowheads="1"/>
          </p:cNvPicPr>
          <p:nvPr/>
        </p:nvPicPr>
        <p:blipFill>
          <a:blip r:embed="rId2" cstate="print"/>
          <a:srcRect l="49548" t="12944" r="4669" b="14779"/>
          <a:stretch>
            <a:fillRect/>
          </a:stretch>
        </p:blipFill>
        <p:spPr bwMode="auto">
          <a:xfrm>
            <a:off x="5868144" y="3501008"/>
            <a:ext cx="2736304" cy="230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801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군집분석 예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342312" y="6381328"/>
            <a:ext cx="801688" cy="261938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016DE4-EB8A-4598-818D-5D151D6AADB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1484784"/>
            <a:ext cx="6696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비지도학습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43608" y="1916832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컴퓨터에게 답을 알려줄 수 없다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훈련용 데이터를 통해 함수를 추론할 수 없다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컴퓨터가 알아서 분류를 하고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의미 있는 값 제공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예측 등이 아닌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데이터가 어떻게 구성되어 있는지 밝히는데 목적</a:t>
            </a:r>
          </a:p>
        </p:txBody>
      </p:sp>
      <p:pic>
        <p:nvPicPr>
          <p:cNvPr id="2" name="Picture 2" descr="UnSupervised learning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 l="5556" t="22222" r="5556" b="11111"/>
          <a:stretch>
            <a:fillRect/>
          </a:stretch>
        </p:blipFill>
        <p:spPr bwMode="auto">
          <a:xfrm>
            <a:off x="4467988" y="3356992"/>
            <a:ext cx="4352484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52" name="Picture 4" descr="UnSupervised learning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56" y="3356992"/>
            <a:ext cx="3639173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985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r>
              <a:rPr lang="ko-KR" altLang="en-US" sz="3200" dirty="0" err="1" smtClean="0"/>
              <a:t>연관분석</a:t>
            </a:r>
            <a:r>
              <a:rPr lang="ko-KR" altLang="en-US" sz="3200" dirty="0" smtClean="0"/>
              <a:t> 예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016DE4-EB8A-4598-818D-5D151D6AADB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02428" y="1640024"/>
            <a:ext cx="8003232" cy="4320480"/>
          </a:xfrm>
        </p:spPr>
        <p:txBody>
          <a:bodyPr>
            <a:normAutofit/>
          </a:bodyPr>
          <a:lstStyle/>
          <a:p>
            <a:pPr marL="457200" indent="-457200"/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항목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(item)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간의 패턴 분석으로 모델링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57250" lvl="1" indent="-457200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변수들 사이에서 관측된 관계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패턴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를 분석하여 규칙을 찾아내는 알고리즘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57250" lvl="1" indent="-457200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장바구니 분석에서 이용</a:t>
            </a:r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57250" lvl="1" indent="-457200"/>
            <a:endParaRPr lang="en-US" altLang="ko-KR" sz="20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257300" lvl="2" indent="-457200"/>
            <a:r>
              <a:rPr lang="en-US" altLang="ko-KR" dirty="0" err="1" smtClean="0"/>
              <a:t>Apriori</a:t>
            </a:r>
            <a:r>
              <a:rPr lang="en-US" altLang="ko-KR" dirty="0" smtClean="0"/>
              <a:t> algorithm</a:t>
            </a:r>
            <a:endParaRPr lang="ko-KR" altLang="en-US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873886" y="2708920"/>
            <a:ext cx="3456384" cy="23042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lhs                        </a:t>
            </a:r>
            <a:r>
              <a:rPr kumimoji="0" lang="en-US" altLang="ko-K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rhs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[1] {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제시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       =&gt;    {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마케팅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[40] {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마케팅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        =&gt; {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경영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[41] {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경영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            =&gt; {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마케팅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[42] {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마케팅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제시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   =&gt; {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경영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[43] {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경영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제시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      =&gt; {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마케팅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[44] {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경영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마케팅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   =&gt; {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제시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[45] {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마케팅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효과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   =&gt; {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경영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</a:t>
            </a:r>
            <a:endParaRPr kumimoji="0" lang="ko-KR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29870" y="5085184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연관규칙 알고리즘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마케팅 데이터 예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27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533400"/>
            <a:ext cx="7524328" cy="685800"/>
          </a:xfrm>
        </p:spPr>
        <p:txBody>
          <a:bodyPr/>
          <a:lstStyle/>
          <a:p>
            <a:r>
              <a:rPr lang="en-US" altLang="ko-KR" sz="3200" dirty="0" smtClean="0"/>
              <a:t>15-1. </a:t>
            </a:r>
            <a:r>
              <a:rPr lang="ko-KR" altLang="en-US" sz="3200" dirty="0" smtClean="0"/>
              <a:t>기계학습 개요</a:t>
            </a:r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127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016DE4-EB8A-4598-818D-5D151D6AADB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1600" y="1772816"/>
            <a:ext cx="7200800" cy="3072123"/>
          </a:xfrm>
          <a:prstGeom prst="rect">
            <a:avLst/>
          </a:prstGeom>
          <a:ln>
            <a:solidFill>
              <a:srgbClr val="0E05CB"/>
            </a:solidFill>
            <a:prstDash val="sysDot"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기계학습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(Machine Learning)?</a:t>
            </a:r>
          </a:p>
          <a:p>
            <a:pPr marL="457200" marR="0" lvl="0" indent="-4572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학습방법에 따른 분류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지도학습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ko-KR" altLang="en-US" sz="20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비지도학습</a:t>
            </a:r>
            <a:endParaRPr lang="en-US" altLang="ko-KR" sz="20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강화학습</a:t>
            </a:r>
            <a:endParaRPr kumimoji="0" lang="ko-KR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6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5)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강화학습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342312" y="6381328"/>
            <a:ext cx="801688" cy="261938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016DE4-EB8A-4598-818D-5D151D6AADB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1484784"/>
            <a:ext cx="6696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강화학습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Reinforcement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learning)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43608" y="1916832"/>
            <a:ext cx="748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이름 그대로 자신이 수행한 행동에 대하여 보상값을 받아 조금씩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/>
            </a:r>
            <a:b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좋은 방향으로 행동을 강화시키는 학습방법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현재 상태에서 최적의 행동을 계산을 통해 결정하지 않고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번의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/>
            </a:r>
            <a:b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시행착오에 기반한 경험에 의해 각 상태에서의 최적의 행동을 조금씩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/>
            </a:r>
            <a:b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학습해 나간다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스스로 경험을 통해 자율적으로 학습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028" name="Picture 4" descr="강화학습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 l="11849" t="29203" r="14685"/>
          <a:stretch>
            <a:fillRect/>
          </a:stretch>
        </p:blipFill>
        <p:spPr bwMode="auto">
          <a:xfrm>
            <a:off x="467544" y="3933056"/>
            <a:ext cx="3983820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0" name="Picture 6" descr="강화학습에 대한 이미지 검색결과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861048"/>
            <a:ext cx="3744416" cy="24713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641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r>
              <a:rPr lang="ko-KR" altLang="en-US" sz="3200" dirty="0" smtClean="0"/>
              <a:t>인공신경망</a:t>
            </a:r>
            <a:r>
              <a:rPr lang="en-US" altLang="ko-KR" sz="3200" dirty="0" smtClean="0"/>
              <a:t>/</a:t>
            </a:r>
            <a:r>
              <a:rPr lang="ko-KR" altLang="en-US" sz="3200" dirty="0" err="1" smtClean="0"/>
              <a:t>딥러닝</a:t>
            </a:r>
            <a:r>
              <a:rPr lang="ko-KR" altLang="en-US" sz="3200" dirty="0" smtClean="0"/>
              <a:t> 예</a:t>
            </a:r>
            <a:endParaRPr lang="ko-KR" altLang="en-US" sz="32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016DE4-EB8A-4598-818D-5D151D6AADB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95536" y="1484784"/>
            <a:ext cx="8003232" cy="4320480"/>
          </a:xfrm>
        </p:spPr>
        <p:txBody>
          <a:bodyPr>
            <a:normAutofit/>
          </a:bodyPr>
          <a:lstStyle/>
          <a:p>
            <a:pPr marL="457200" indent="-457200"/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생물학적 신경망 구조 기반 모델링</a:t>
            </a:r>
            <a:endParaRPr lang="en-US" altLang="ko-KR" sz="24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857250" lvl="1" indent="-457200"/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인공신경망은 생물학의 신경망 구조와 기능 모방한 모델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 </a:t>
            </a:r>
          </a:p>
          <a:p>
            <a:pPr marL="857250" lvl="1" indent="-457200"/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딥러닝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인공신경망 보다 복잡한 모델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(2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개 이상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Hidden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층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257300" lvl="2" indent="-457200"/>
            <a:r>
              <a:rPr lang="en-US" altLang="ko-KR" sz="1800" dirty="0" err="1" smtClean="0"/>
              <a:t>Perceptron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입력층</a:t>
            </a:r>
            <a:r>
              <a:rPr lang="ko-KR" altLang="en-US" sz="1800" dirty="0" smtClean="0"/>
              <a:t> → </a:t>
            </a:r>
            <a:r>
              <a:rPr lang="ko-KR" altLang="en-US" sz="1800" dirty="0" err="1" smtClean="0"/>
              <a:t>은닉층</a:t>
            </a:r>
            <a:r>
              <a:rPr lang="ko-KR" altLang="en-US" sz="1800" dirty="0" smtClean="0"/>
              <a:t> → </a:t>
            </a:r>
            <a:r>
              <a:rPr lang="ko-KR" altLang="en-US" sz="1800" dirty="0" err="1" smtClean="0"/>
              <a:t>출력층</a:t>
            </a:r>
            <a:r>
              <a:rPr lang="en-US" altLang="ko-KR" sz="1800" dirty="0" smtClean="0"/>
              <a:t>)</a:t>
            </a:r>
          </a:p>
          <a:p>
            <a:pPr marL="1257300" lvl="2" indent="-457200"/>
            <a:r>
              <a:rPr lang="en-US" altLang="ko-KR" sz="1800" dirty="0" smtClean="0"/>
              <a:t>Back-Propagation</a:t>
            </a:r>
          </a:p>
          <a:p>
            <a:pPr marL="1257300" lvl="2" indent="-457200"/>
            <a:r>
              <a:rPr lang="en-US" altLang="ko-KR" sz="1800" dirty="0" smtClean="0"/>
              <a:t>Deep Boltzmann Machine(DBM)</a:t>
            </a:r>
          </a:p>
          <a:p>
            <a:pPr marL="1257300" lvl="2" indent="-457200"/>
            <a:r>
              <a:rPr lang="en-US" altLang="ko-KR" sz="1800" dirty="0" smtClean="0"/>
              <a:t>Deep Belief Network(DBN)</a:t>
            </a:r>
          </a:p>
          <a:p>
            <a:pPr marL="1257300" lvl="2" indent="-457200"/>
            <a:endParaRPr lang="ko-KR" altLang="en-US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3140968"/>
            <a:ext cx="3211683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399584" y="5877272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연관규칙 알고리즘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마케팅 데이터 예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9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057400" y="533400"/>
            <a:ext cx="6547048" cy="685800"/>
          </a:xfrm>
        </p:spPr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arenR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기계학습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Machine Learning)?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71600" y="1789896"/>
            <a:ext cx="7704856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인공지능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(Artificial Intelligence)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분야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1950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년대 연구 시작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빅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데이터 분석과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Deep Learning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이슈로 최근 새롭게 조명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data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 내재된 패턴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규칙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의미 등을 알고리즘을 기반으로 컴퓨터가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/>
            </a:r>
            <a:b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스스로 학습하고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이를 토대로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new data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결과 예측 프로그래밍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1422638"/>
            <a:ext cx="3852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기계학습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(Machine Learning)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91680" y="3068960"/>
            <a:ext cx="6120680" cy="3548138"/>
            <a:chOff x="1691680" y="3068960"/>
            <a:chExt cx="6120680" cy="3548138"/>
          </a:xfrm>
        </p:grpSpPr>
        <p:pic>
          <p:nvPicPr>
            <p:cNvPr id="16386" name="Picture 2" descr="http://imgnews.naver.net/image/055/2016/02/15/200908930_99_20160215110105.jpg?type=w54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74549" y="3429001"/>
              <a:ext cx="2181627" cy="1224136"/>
            </a:xfrm>
            <a:prstGeom prst="rect">
              <a:avLst/>
            </a:prstGeom>
            <a:noFill/>
          </p:spPr>
        </p:pic>
        <p:sp>
          <p:nvSpPr>
            <p:cNvPr id="6" name="순서도: 다중 문서 5"/>
            <p:cNvSpPr/>
            <p:nvPr/>
          </p:nvSpPr>
          <p:spPr>
            <a:xfrm>
              <a:off x="1691680" y="3666510"/>
              <a:ext cx="1008112" cy="720080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직선 화살표 연결선 9"/>
            <p:cNvCxnSpPr>
              <a:stCxn id="6" idx="3"/>
              <a:endCxn id="16386" idx="1"/>
            </p:cNvCxnSpPr>
            <p:nvPr/>
          </p:nvCxnSpPr>
          <p:spPr>
            <a:xfrm>
              <a:off x="2699792" y="4026550"/>
              <a:ext cx="1274757" cy="145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1835696" y="3284984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데이터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211960" y="3121223"/>
              <a:ext cx="15504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컴퓨터</a:t>
              </a:r>
              <a:r>
                <a: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</a:t>
              </a:r>
              <a:r>
                <a:rPr kumimoji="0" lang="ko-KR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알고리즘</a:t>
              </a:r>
              <a:r>
                <a:rPr kumimoji="0" lang="en-US" altLang="ko-K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)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6388" name="Picture 4" descr="C:\Program Files (x86)\Microsoft Office\MEDIA\CAGCAT10\j028575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46557" y="3645024"/>
              <a:ext cx="1288920" cy="792088"/>
            </a:xfrm>
            <a:prstGeom prst="rect">
              <a:avLst/>
            </a:prstGeom>
            <a:noFill/>
          </p:spPr>
        </p:pic>
        <p:sp>
          <p:nvSpPr>
            <p:cNvPr id="18" name="구름 모양 설명선 17"/>
            <p:cNvSpPr/>
            <p:nvPr/>
          </p:nvSpPr>
          <p:spPr>
            <a:xfrm>
              <a:off x="6156176" y="3068960"/>
              <a:ext cx="1656184" cy="648072"/>
            </a:xfrm>
            <a:prstGeom prst="cloudCallout">
              <a:avLst>
                <a:gd name="adj1" fmla="val -55763"/>
                <a:gd name="adj2" fmla="val 8265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훈련</a:t>
              </a: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(Training)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6389" name="Picture 5" descr="C:\Users\jinsung\AppData\Local\Microsoft\Windows\INetCache\IE\CAYIF0YX\HiddenMarkovModel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63688" y="4869161"/>
              <a:ext cx="2342034" cy="141277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</p:pic>
        <p:cxnSp>
          <p:nvCxnSpPr>
            <p:cNvPr id="21" name="꺾인 연결선 20"/>
            <p:cNvCxnSpPr>
              <a:stCxn id="16386" idx="2"/>
              <a:endCxn id="16389" idx="3"/>
            </p:cNvCxnSpPr>
            <p:nvPr/>
          </p:nvCxnSpPr>
          <p:spPr>
            <a:xfrm rot="5400000">
              <a:off x="4124337" y="4634523"/>
              <a:ext cx="922412" cy="95964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2382535" y="6309321"/>
              <a:ext cx="9653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예측 모델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 rot="19963753">
              <a:off x="5391147" y="4491286"/>
              <a:ext cx="2204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패턴</a:t>
              </a: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,</a:t>
              </a:r>
              <a:r>
                <a:rPr kumimoji="0" lang="ko-KR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규칙</a:t>
              </a:r>
              <a:r>
                <a:rPr kumimoji="0" lang="en-US" altLang="ko-KR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, </a:t>
              </a:r>
              <a:r>
                <a:rPr kumimoji="0" lang="ko-KR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의미 발견 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7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342312" y="6381328"/>
            <a:ext cx="801688" cy="261938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016DE4-EB8A-4598-818D-5D151D6AADB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91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arenR" startAt="2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학습방법에 따른 분류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342312" y="6381328"/>
            <a:ext cx="801688" cy="261938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016DE4-EB8A-4598-818D-5D151D6AADB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1901438"/>
            <a:ext cx="770485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지도학습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((supervised learning)</a:t>
            </a: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학습데이터가 정해짐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예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동물 인식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(cat, dog) :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레이블이 있는 상태에서 학습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비지도학습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((unsupervised learning)</a:t>
            </a: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특정 레이블이 없는 상태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구글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뉴스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유사한 뉴스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그룹핑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레이블이 없는 데이터를 학습하여 패턴 인식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유사단위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그룹핑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강화학습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(reinforcement learning)</a:t>
            </a: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지도학습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+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비지도학습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기본 입출력 정보 제공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출력 결과에 보수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(reward)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정보 제공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1484784"/>
            <a:ext cx="42899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학습방법에 따른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기계학습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분류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7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sz="3200" dirty="0" smtClean="0"/>
              <a:t>2) </a:t>
            </a:r>
            <a:r>
              <a:rPr lang="ko-KR" altLang="en-US" sz="3200" dirty="0" smtClean="0"/>
              <a:t>학습방법에 </a:t>
            </a:r>
            <a:r>
              <a:rPr lang="ko-KR" altLang="en-US" sz="3200" dirty="0"/>
              <a:t>따른 분류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5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32488" y="1409581"/>
            <a:ext cx="8532000" cy="288032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회귀분석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인과관계 예측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수치예측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분류분석 </a:t>
            </a:r>
            <a:r>
              <a:rPr lang="en-US" altLang="ko-KR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고객 이탈분석</a:t>
            </a:r>
            <a:r>
              <a:rPr lang="en-US" altLang="ko-KR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번호이동</a:t>
            </a:r>
            <a:r>
              <a:rPr lang="en-US" altLang="ko-KR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lang="ko-KR" altLang="en-US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반응고객 대상 정보 제공</a:t>
            </a:r>
            <a:r>
              <a:rPr lang="en-US" altLang="ko-KR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군집분석</a:t>
            </a:r>
            <a:r>
              <a:rPr lang="en-US" altLang="ko-KR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lang="ko-KR" altLang="en-US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그룹화를 통한 예측</a:t>
            </a:r>
            <a:r>
              <a:rPr lang="en-US" altLang="ko-KR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그룹 특성 차이 분석</a:t>
            </a:r>
            <a:r>
              <a:rPr lang="en-US" altLang="ko-KR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-</a:t>
            </a:r>
            <a:r>
              <a:rPr lang="ko-KR" altLang="en-US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고객집단 이해</a:t>
            </a:r>
            <a:r>
              <a:rPr lang="en-US" altLang="ko-KR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연관분석 </a:t>
            </a:r>
            <a:r>
              <a:rPr lang="en-US" altLang="ko-KR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상품구매 규칙을 통한 구매 패턴 예측</a:t>
            </a:r>
            <a:r>
              <a:rPr lang="en-US" altLang="ko-KR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상품 연관성</a:t>
            </a:r>
            <a:r>
              <a:rPr lang="en-US" altLang="ko-KR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ko-KR" altLang="en-US" sz="20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9552" y="4217893"/>
            <a:ext cx="835292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v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분류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(Classification)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vs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군집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(Clustering)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분석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분류 분석은 이미 각 계급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클러스터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 어떻게 정의 되는지 알고 있음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21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ko-KR" altLang="en-US" sz="3200" dirty="0" err="1"/>
              <a:t>분류분석</a:t>
            </a:r>
            <a:r>
              <a:rPr lang="ko-KR" altLang="en-US" sz="3200" dirty="0"/>
              <a:t> </a:t>
            </a:r>
            <a:r>
              <a:rPr lang="en-US" altLang="ko-KR" sz="3200" dirty="0" smtClean="0"/>
              <a:t>vs </a:t>
            </a:r>
            <a:r>
              <a:rPr lang="ko-KR" altLang="en-US" sz="3200" dirty="0" smtClean="0"/>
              <a:t>군집분석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016DE4-EB8A-4598-818D-5D151D6AADB1}" type="slidenum">
              <a:rPr lang="ko-KR" altLang="en-US" smtClean="0">
                <a:solidFill>
                  <a:srgbClr val="000000"/>
                </a:solidFill>
              </a:rPr>
              <a:pPr/>
              <a:t>6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1556792"/>
            <a:ext cx="835292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분류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(Classification)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vs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군집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(Clustering)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분석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6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분류 분석은 이미 각 계급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클러스터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 어떻게 정의 되는지 알고 있음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(y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존재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204802" name="Picture 2" descr="지도학습과 비지도학습의 차이.(이미지 출처 : 데이터카페 블로그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20888"/>
            <a:ext cx="5976664" cy="4171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33400"/>
            <a:ext cx="8676456" cy="685800"/>
          </a:xfrm>
        </p:spPr>
        <p:txBody>
          <a:bodyPr/>
          <a:lstStyle/>
          <a:p>
            <a:pPr marL="857250" indent="-857250"/>
            <a:r>
              <a:rPr lang="en-US" altLang="ko-KR" sz="3200" dirty="0" smtClean="0"/>
              <a:t>3) </a:t>
            </a:r>
            <a:r>
              <a:rPr lang="ko-KR" altLang="en-US" sz="3200" dirty="0" err="1" smtClean="0"/>
              <a:t>지도학습</a:t>
            </a:r>
            <a:endParaRPr lang="ko-KR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016DE4-EB8A-4598-818D-5D151D6AADB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11560" y="1700808"/>
            <a:ext cx="8003232" cy="4320480"/>
          </a:xfrm>
        </p:spPr>
        <p:txBody>
          <a:bodyPr>
            <a:normAutofit/>
          </a:bodyPr>
          <a:lstStyle/>
          <a:p>
            <a:pPr marL="457200" indent="-457200"/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지도학습</a:t>
            </a:r>
            <a:r>
              <a:rPr lang="en-US" altLang="ko-KR" sz="2400" b="1" dirty="0" smtClean="0">
                <a:latin typeface="맑은 고딕" pitchFamily="50" charset="-127"/>
                <a:ea typeface="맑은 고딕" pitchFamily="50" charset="-127"/>
              </a:rPr>
              <a:t>(Supervised Learning) </a:t>
            </a:r>
            <a:r>
              <a:rPr lang="ko-KR" altLang="en-US" sz="2400" b="1" dirty="0" smtClean="0">
                <a:latin typeface="맑은 고딕" pitchFamily="50" charset="-127"/>
                <a:ea typeface="맑은 고딕" pitchFamily="50" charset="-127"/>
              </a:rPr>
              <a:t>절차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25"/>
          <p:cNvGrpSpPr/>
          <p:nvPr/>
        </p:nvGrpSpPr>
        <p:grpSpPr>
          <a:xfrm>
            <a:off x="1187624" y="2420888"/>
            <a:ext cx="5544616" cy="3240360"/>
            <a:chOff x="1187624" y="2420888"/>
            <a:chExt cx="5544616" cy="3240360"/>
          </a:xfrm>
        </p:grpSpPr>
        <p:sp>
          <p:nvSpPr>
            <p:cNvPr id="20" name="톱니 모양의 오른쪽 화살표 19"/>
            <p:cNvSpPr/>
            <p:nvPr/>
          </p:nvSpPr>
          <p:spPr bwMode="auto">
            <a:xfrm flipH="1">
              <a:off x="3707904" y="3861048"/>
              <a:ext cx="972000" cy="432048"/>
            </a:xfrm>
            <a:prstGeom prst="notchedRightArrow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 bwMode="auto">
            <a:xfrm>
              <a:off x="1907705" y="2420888"/>
              <a:ext cx="1728192" cy="57606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학습 데이터</a:t>
              </a:r>
            </a:p>
          </p:txBody>
        </p:sp>
        <p:sp>
          <p:nvSpPr>
            <p:cNvPr id="7" name="모서리가 둥근 직사각형 6"/>
            <p:cNvSpPr/>
            <p:nvPr/>
          </p:nvSpPr>
          <p:spPr bwMode="auto">
            <a:xfrm>
              <a:off x="4860032" y="2420888"/>
              <a:ext cx="1872000" cy="57606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알고리즘 적용</a:t>
              </a:r>
              <a:endPara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(</a:t>
              </a:r>
              <a:r>
                <a:rPr kumimoji="0" lang="ko-KR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회귀</a:t>
              </a:r>
              <a:r>
                <a:rPr kumimoji="0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,</a:t>
              </a:r>
              <a:r>
                <a:rPr kumimoji="0" lang="ko-KR" alt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분류관련</a:t>
              </a:r>
              <a:r>
                <a:rPr kumimoji="0" lang="en-US" altLang="ko-KR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)</a:t>
              </a:r>
              <a:endPara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 bwMode="auto">
            <a:xfrm>
              <a:off x="4860032" y="3717032"/>
              <a:ext cx="1872208" cy="57606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모델</a:t>
              </a: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(Model)</a:t>
              </a:r>
              <a:endPara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 bwMode="auto">
            <a:xfrm>
              <a:off x="1907705" y="3789040"/>
              <a:ext cx="1728192" cy="576064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검정 데이터</a:t>
              </a:r>
            </a:p>
          </p:txBody>
        </p:sp>
        <p:sp>
          <p:nvSpPr>
            <p:cNvPr id="14" name="톱니 모양의 오른쪽 화살표 13"/>
            <p:cNvSpPr/>
            <p:nvPr/>
          </p:nvSpPr>
          <p:spPr bwMode="auto">
            <a:xfrm flipH="1">
              <a:off x="3707904" y="2492896"/>
              <a:ext cx="972000" cy="432048"/>
            </a:xfrm>
            <a:prstGeom prst="notchedRightArrow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" name="순서도: 수행의 시작/종료 17"/>
            <p:cNvSpPr/>
            <p:nvPr/>
          </p:nvSpPr>
          <p:spPr bwMode="auto">
            <a:xfrm>
              <a:off x="1907705" y="5229200"/>
              <a:ext cx="1728000" cy="432048"/>
            </a:xfrm>
            <a:prstGeom prst="flowChartTerminator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평가</a:t>
              </a:r>
            </a:p>
          </p:txBody>
        </p:sp>
        <p:cxnSp>
          <p:nvCxnSpPr>
            <p:cNvPr id="21" name="직선 화살표 연결선 20"/>
            <p:cNvCxnSpPr>
              <a:stCxn id="5" idx="2"/>
              <a:endCxn id="12" idx="0"/>
            </p:cNvCxnSpPr>
            <p:nvPr/>
          </p:nvCxnSpPr>
          <p:spPr bwMode="auto">
            <a:xfrm>
              <a:off x="2771801" y="2996952"/>
              <a:ext cx="0" cy="79208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38A8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직선 화살표 연결선 22"/>
            <p:cNvCxnSpPr>
              <a:stCxn id="12" idx="2"/>
              <a:endCxn id="18" idx="0"/>
            </p:cNvCxnSpPr>
            <p:nvPr/>
          </p:nvCxnSpPr>
          <p:spPr bwMode="auto">
            <a:xfrm flipH="1">
              <a:off x="2771705" y="4365104"/>
              <a:ext cx="96" cy="86409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38A8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꺾인 연결선 26"/>
            <p:cNvCxnSpPr>
              <a:stCxn id="18" idx="1"/>
              <a:endCxn id="5" idx="1"/>
            </p:cNvCxnSpPr>
            <p:nvPr/>
          </p:nvCxnSpPr>
          <p:spPr bwMode="auto">
            <a:xfrm rot="10800000">
              <a:off x="1907705" y="2708920"/>
              <a:ext cx="12700" cy="2736304"/>
            </a:xfrm>
            <a:prstGeom prst="bentConnector3">
              <a:avLst>
                <a:gd name="adj1" fmla="val 4114285"/>
              </a:avLst>
            </a:prstGeom>
            <a:solidFill>
              <a:schemeClr val="accent1"/>
            </a:solidFill>
            <a:ln w="28575" cap="flat" cmpd="sng" algn="ctr">
              <a:solidFill>
                <a:srgbClr val="0038A8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꺾인 연결선 29"/>
            <p:cNvCxnSpPr>
              <a:stCxn id="5" idx="2"/>
              <a:endCxn id="11" idx="0"/>
            </p:cNvCxnSpPr>
            <p:nvPr/>
          </p:nvCxnSpPr>
          <p:spPr bwMode="auto">
            <a:xfrm rot="16200000" flipH="1">
              <a:off x="3923928" y="1844824"/>
              <a:ext cx="720080" cy="302433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rgbClr val="0038A8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타원 15"/>
            <p:cNvSpPr/>
            <p:nvPr/>
          </p:nvSpPr>
          <p:spPr bwMode="auto">
            <a:xfrm>
              <a:off x="4067944" y="2492936"/>
              <a:ext cx="396000" cy="36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  <a:endPara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" name="타원 16"/>
            <p:cNvSpPr/>
            <p:nvPr/>
          </p:nvSpPr>
          <p:spPr bwMode="auto">
            <a:xfrm>
              <a:off x="4067944" y="3141008"/>
              <a:ext cx="396000" cy="36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endPara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 bwMode="auto">
            <a:xfrm>
              <a:off x="4067944" y="3861088"/>
              <a:ext cx="396000" cy="36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endPara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타원 21"/>
            <p:cNvSpPr/>
            <p:nvPr/>
          </p:nvSpPr>
          <p:spPr bwMode="auto">
            <a:xfrm>
              <a:off x="2555776" y="4509160"/>
              <a:ext cx="396000" cy="36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  <a:endPara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타원 24"/>
            <p:cNvSpPr/>
            <p:nvPr/>
          </p:nvSpPr>
          <p:spPr bwMode="auto">
            <a:xfrm>
              <a:off x="1187624" y="3933096"/>
              <a:ext cx="396000" cy="360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  <a:endPara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815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지도학습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회귀분석 예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342312" y="6381328"/>
            <a:ext cx="801688" cy="261938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016DE4-EB8A-4598-818D-5D151D6AADB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1841049"/>
            <a:ext cx="42612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연속형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(0~100)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Liner regression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39552" y="1553017"/>
            <a:ext cx="34769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Linear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Regression</a:t>
            </a: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model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5576" y="3023664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공부시간과 점수 관계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187624" y="3455712"/>
            <a:ext cx="1512168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hours</a:t>
            </a:r>
            <a:endParaRPr kumimoji="0" lang="ko-KR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699792" y="3455712"/>
            <a:ext cx="936104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score</a:t>
            </a:r>
            <a:endParaRPr kumimoji="0" lang="ko-KR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187624" y="3815752"/>
            <a:ext cx="1512168" cy="12241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9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5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  <a:endParaRPr kumimoji="0" lang="ko-KR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2699792" y="3815752"/>
            <a:ext cx="936000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90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80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50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30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4788024" y="4481583"/>
            <a:ext cx="1440160" cy="72008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Model</a:t>
            </a:r>
            <a:endParaRPr kumimoji="0" lang="ko-KR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7" name="구부러진 연결선 16"/>
          <p:cNvCxnSpPr>
            <a:stCxn id="15" idx="3"/>
            <a:endCxn id="16" idx="1"/>
          </p:cNvCxnSpPr>
          <p:nvPr/>
        </p:nvCxnSpPr>
        <p:spPr bwMode="auto">
          <a:xfrm>
            <a:off x="3635792" y="4427820"/>
            <a:ext cx="1152232" cy="41380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4499992" y="5705719"/>
            <a:ext cx="1008112" cy="338554"/>
          </a:xfrm>
          <a:prstGeom prst="rect">
            <a:avLst/>
          </a:prstGeom>
          <a:noFill/>
          <a:ln>
            <a:solidFill>
              <a:srgbClr val="00339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x=7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43147" y="5039888"/>
            <a:ext cx="1932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Training data set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20" name="구부러진 연결선 19"/>
          <p:cNvCxnSpPr/>
          <p:nvPr/>
        </p:nvCxnSpPr>
        <p:spPr bwMode="auto">
          <a:xfrm rot="5400000" flipH="1" flipV="1">
            <a:off x="4860032" y="5273671"/>
            <a:ext cx="504056" cy="36004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hape 25"/>
          <p:cNvCxnSpPr>
            <a:stCxn id="16" idx="2"/>
            <a:endCxn id="22" idx="0"/>
          </p:cNvCxnSpPr>
          <p:nvPr/>
        </p:nvCxnSpPr>
        <p:spPr bwMode="auto">
          <a:xfrm rot="16200000" flipH="1">
            <a:off x="5616116" y="5093651"/>
            <a:ext cx="504056" cy="72008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5652120" y="5705719"/>
            <a:ext cx="1152128" cy="338554"/>
          </a:xfrm>
          <a:prstGeom prst="rect">
            <a:avLst/>
          </a:prstGeom>
          <a:noFill/>
          <a:ln>
            <a:solidFill>
              <a:srgbClr val="00339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50&lt;y&lt;80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 rot="995819">
            <a:off x="3890153" y="4756091"/>
            <a:ext cx="69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학습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4" name="그룹 51"/>
          <p:cNvGrpSpPr/>
          <p:nvPr/>
        </p:nvGrpSpPr>
        <p:grpSpPr>
          <a:xfrm>
            <a:off x="4797244" y="1684304"/>
            <a:ext cx="3708920" cy="2293223"/>
            <a:chOff x="5255568" y="1639833"/>
            <a:chExt cx="3708920" cy="2293223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7487816" y="1639833"/>
              <a:ext cx="1152128" cy="72008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알파고</a:t>
              </a:r>
              <a:endPara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26" name="구부러진 연결선 25"/>
            <p:cNvCxnSpPr>
              <a:stCxn id="31" idx="3"/>
              <a:endCxn id="25" idx="1"/>
            </p:cNvCxnSpPr>
            <p:nvPr/>
          </p:nvCxnSpPr>
          <p:spPr bwMode="auto">
            <a:xfrm flipV="1">
              <a:off x="6623720" y="1999873"/>
              <a:ext cx="864096" cy="972108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직사각형 26"/>
            <p:cNvSpPr/>
            <p:nvPr/>
          </p:nvSpPr>
          <p:spPr>
            <a:xfrm>
              <a:off x="5255568" y="3440033"/>
              <a:ext cx="16353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바둑 </a:t>
              </a:r>
              <a:r>
                <a:rPr kumimoji="0" lang="ko-KR" altLang="en-US" sz="16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기보</a:t>
              </a: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(16</a:t>
              </a:r>
              <a:r>
                <a:rPr kumimoji="0" lang="ko-KR" altLang="en-US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만</a:t>
              </a: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)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cxnSp>
          <p:nvCxnSpPr>
            <p:cNvPr id="28" name="구부러진 연결선 27"/>
            <p:cNvCxnSpPr>
              <a:stCxn id="32" idx="0"/>
            </p:cNvCxnSpPr>
            <p:nvPr/>
          </p:nvCxnSpPr>
          <p:spPr bwMode="auto">
            <a:xfrm rot="5400000" flipH="1" flipV="1">
              <a:off x="7505818" y="2449923"/>
              <a:ext cx="576064" cy="396044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0049DA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hape 25"/>
            <p:cNvCxnSpPr>
              <a:stCxn id="25" idx="2"/>
              <a:endCxn id="30" idx="0"/>
            </p:cNvCxnSpPr>
            <p:nvPr/>
          </p:nvCxnSpPr>
          <p:spPr bwMode="auto">
            <a:xfrm rot="16200000" flipH="1">
              <a:off x="8073008" y="2350785"/>
              <a:ext cx="504056" cy="522312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32184" t="12568" r="33560" b="7063"/>
            <a:stretch>
              <a:fillRect/>
            </a:stretch>
          </p:blipFill>
          <p:spPr bwMode="auto">
            <a:xfrm>
              <a:off x="8207896" y="2863969"/>
              <a:ext cx="756592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5" descr="이인직 기보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87616" y="2503929"/>
              <a:ext cx="936104" cy="936104"/>
            </a:xfrm>
            <a:prstGeom prst="rect">
              <a:avLst/>
            </a:prstGeom>
            <a:noFill/>
          </p:spPr>
        </p:pic>
        <p:pic>
          <p:nvPicPr>
            <p:cNvPr id="32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 l="41141" t="44495" r="44094" b="43395"/>
            <a:stretch>
              <a:fillRect/>
            </a:stretch>
          </p:blipFill>
          <p:spPr bwMode="auto">
            <a:xfrm>
              <a:off x="7055768" y="2935977"/>
              <a:ext cx="1080120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직사각형 32"/>
            <p:cNvSpPr/>
            <p:nvPr/>
          </p:nvSpPr>
          <p:spPr>
            <a:xfrm>
              <a:off x="7199784" y="3656057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이세돌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281645" y="3656057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알파고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 rot="995819">
            <a:off x="6089640" y="2312051"/>
            <a:ext cx="10081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learning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72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/>
      <p:bldP spid="22" grpId="0" animBg="1"/>
      <p:bldP spid="23" grpId="0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지도학습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분류분석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예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342312" y="6381328"/>
            <a:ext cx="801688" cy="261938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016DE4-EB8A-4598-818D-5D151D6AADB1}" type="slidenum">
              <a:rPr kumimoji="0" lang="ko-KR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궁서체" pitchFamily="17" charset="-127"/>
                <a:ea typeface="궁서체" pitchFamily="17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궁서체" pitchFamily="17" charset="-127"/>
              <a:ea typeface="궁서체" pitchFamily="17" charset="-127"/>
              <a:cs typeface="+mn-cs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31640" y="2767433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합격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불합격 분류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11339" y="1573467"/>
            <a:ext cx="45807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l"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Logistic regression(classification) 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1763688" y="3186959"/>
            <a:ext cx="1512168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hours</a:t>
            </a:r>
            <a:endParaRPr kumimoji="0" lang="ko-KR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3275856" y="3186959"/>
            <a:ext cx="864000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score</a:t>
            </a:r>
            <a:endParaRPr kumimoji="0" lang="ko-KR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1763688" y="3546999"/>
            <a:ext cx="1512168" cy="12241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9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5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  <a:endParaRPr kumimoji="0" lang="ko-KR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3275856" y="3546999"/>
            <a:ext cx="864000" cy="12241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pass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pass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fail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fail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5508104" y="2848405"/>
            <a:ext cx="1440160" cy="720080"/>
          </a:xfrm>
          <a:prstGeom prst="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Regression </a:t>
            </a:r>
            <a:endParaRPr kumimoji="0" lang="ko-KR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43" name="구부러진 연결선 42"/>
          <p:cNvCxnSpPr>
            <a:stCxn id="41" idx="3"/>
            <a:endCxn id="42" idx="1"/>
          </p:cNvCxnSpPr>
          <p:nvPr/>
        </p:nvCxnSpPr>
        <p:spPr bwMode="auto">
          <a:xfrm flipV="1">
            <a:off x="4139856" y="3208445"/>
            <a:ext cx="1368248" cy="95062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5220072" y="4072541"/>
            <a:ext cx="1008112" cy="338554"/>
          </a:xfrm>
          <a:prstGeom prst="rect">
            <a:avLst/>
          </a:prstGeom>
          <a:noFill/>
          <a:ln>
            <a:solidFill>
              <a:srgbClr val="00339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x=7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919211" y="4905859"/>
            <a:ext cx="1932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Training data set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46" name="구부러진 연결선 45"/>
          <p:cNvCxnSpPr/>
          <p:nvPr/>
        </p:nvCxnSpPr>
        <p:spPr bwMode="auto">
          <a:xfrm rot="5400000" flipH="1" flipV="1">
            <a:off x="5580112" y="3640493"/>
            <a:ext cx="504056" cy="36004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hape 25"/>
          <p:cNvCxnSpPr>
            <a:stCxn id="42" idx="2"/>
            <a:endCxn id="48" idx="0"/>
          </p:cNvCxnSpPr>
          <p:nvPr/>
        </p:nvCxnSpPr>
        <p:spPr bwMode="auto">
          <a:xfrm rot="16200000" flipH="1">
            <a:off x="6336196" y="3460473"/>
            <a:ext cx="504056" cy="72008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6372200" y="4072541"/>
            <a:ext cx="1152128" cy="338554"/>
          </a:xfrm>
          <a:prstGeom prst="rect">
            <a:avLst/>
          </a:prstGeom>
          <a:noFill/>
          <a:ln>
            <a:solidFill>
              <a:srgbClr val="00339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0.73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 rot="995819">
            <a:off x="4541783" y="3443657"/>
            <a:ext cx="71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학습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58780" y="1988840"/>
            <a:ext cx="620550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범주형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(pass or fail)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53251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6"/>
  <p:tag name="MMPROD_UIDATA" val="&lt;database version=&quot;7.0&quot;&gt;&lt;object type=&quot;1&quot; unique_id=&quot;10001&quot;&gt;&lt;object type=&quot;2&quot; unique_id=&quot;10478&quot;&gt;&lt;object type=&quot;3&quot; unique_id=&quot;10479&quot;&gt;&lt;property id=&quot;20148&quot; value=&quot;5&quot;/&gt;&lt;property id=&quot;20300&quot; value=&quot;Slide 1 - &amp;quot;비주얼 프레젠테이션 전략 &amp;amp; 실무&amp;quot;&quot;/&gt;&lt;property id=&quot;20307&quot; value=&quot;256&quot;/&gt;&lt;/object&gt;&lt;object type=&quot;3&quot; unique_id=&quot;10480&quot;&gt;&lt;property id=&quot;20148&quot; value=&quot;5&quot;/&gt;&lt;property id=&quot;20300&quot; value=&quot;Slide 2 - &amp;quot;목 차&amp;quot;&quot;/&gt;&lt;property id=&quot;20307&quot; value=&quot;257&quot;/&gt;&lt;/object&gt;&lt;object type=&quot;3&quot; unique_id=&quot;10483&quot;&gt;&lt;property id=&quot;20148&quot; value=&quot;5&quot;/&gt;&lt;property id=&quot;20300&quot; value=&quot;Slide 7 - &amp;quot;1. 프레젠테이션의 이해(P.9)&amp;quot;&quot;/&gt;&lt;property id=&quot;20307&quot; value=&quot;260&quot;/&gt;&lt;/object&gt;&lt;object type=&quot;3&quot; unique_id=&quot;10488&quot;&gt;&lt;property id=&quot;20148&quot; value=&quot;5&quot;/&gt;&lt;property id=&quot;20300&quot; value=&quot;Slide 85&quot;/&gt;&lt;property id=&quot;20307&quot; value=&quot;265&quot;/&gt;&lt;/object&gt;&lt;object type=&quot;3&quot; unique_id=&quot;10645&quot;&gt;&lt;property id=&quot;20148&quot; value=&quot;5&quot;/&gt;&lt;property id=&quot;20300&quot; value=&quot;Slide 4 - &amp;quot;‘잡스’ 식 프레젠테이션&amp;quot;&quot;/&gt;&lt;property id=&quot;20307&quot; value=&quot;267&quot;/&gt;&lt;/object&gt;&lt;object type=&quot;3&quot; unique_id=&quot;10646&quot;&gt;&lt;property id=&quot;20148&quot; value=&quot;5&quot;/&gt;&lt;property id=&quot;20300&quot; value=&quot;Slide 6&quot;/&gt;&lt;property id=&quot;20307&quot; value=&quot;266&quot;/&gt;&lt;/object&gt;&lt;object type=&quot;3&quot; unique_id=&quot;10699&quot;&gt;&lt;property id=&quot;20148&quot; value=&quot;5&quot;/&gt;&lt;property id=&quot;20300&quot; value=&quot;Slide 8 - &amp;quot;프레젠테이션의 이해&amp;quot;&quot;/&gt;&lt;property id=&quot;20307&quot; value=&quot;268&quot;/&gt;&lt;/object&gt;&lt;object type=&quot;3&quot; unique_id=&quot;10700&quot;&gt;&lt;property id=&quot;20148&quot; value=&quot;5&quot;/&gt;&lt;property id=&quot;20300&quot; value=&quot;Slide 9 - &amp;quot;2. 프레젠테이션의 과정(P.11)&amp;quot;&quot;/&gt;&lt;property id=&quot;20307&quot; value=&quot;269&quot;/&gt;&lt;/object&gt;&lt;object type=&quot;3&quot; unique_id=&quot;10853&quot;&gt;&lt;property id=&quot;20148&quot; value=&quot;5&quot;/&gt;&lt;property id=&quot;20300&quot; value=&quot;Slide 10 - &amp;quot;2. 프레젠테이션의 과정&amp;quot;&quot;/&gt;&lt;property id=&quot;20307&quot; value=&quot;270&quot;/&gt;&lt;/object&gt;&lt;object type=&quot;3&quot; unique_id=&quot;10854&quot;&gt;&lt;property id=&quot;20148&quot; value=&quot;5&quot;/&gt;&lt;property id=&quot;20300&quot; value=&quot;Slide 11 - &amp;quot;2. 프레젠테이션의 과정&amp;quot;&quot;/&gt;&lt;property id=&quot;20307&quot; value=&quot;271&quot;/&gt;&lt;/object&gt;&lt;object type=&quot;3&quot; unique_id=&quot;10855&quot;&gt;&lt;property id=&quot;20148&quot; value=&quot;5&quot;/&gt;&lt;property id=&quot;20300&quot; value=&quot;Slide 12 - &amp;quot;2. 프레젠테이션의 과정&amp;quot;&quot;/&gt;&lt;property id=&quot;20307&quot; value=&quot;272&quot;/&gt;&lt;/object&gt;&lt;object type=&quot;3&quot; unique_id=&quot;10856&quot;&gt;&lt;property id=&quot;20148&quot; value=&quot;5&quot;/&gt;&lt;property id=&quot;20300&quot; value=&quot;Slide 13 - &amp;quot;2. 프레젠테이션의 과정(P.12)&amp;quot;&quot;/&gt;&lt;property id=&quot;20307&quot; value=&quot;275&quot;/&gt;&lt;/object&gt;&lt;object type=&quot;3&quot; unique_id=&quot;10857&quot;&gt;&lt;property id=&quot;20148&quot; value=&quot;5&quot;/&gt;&lt;property id=&quot;20300&quot; value=&quot;Slide 14 - &amp;quot;2. 프레젠테이션의 과정(P.13)&amp;quot;&quot;/&gt;&lt;property id=&quot;20307&quot; value=&quot;276&quot;/&gt;&lt;/object&gt;&lt;object type=&quot;3&quot; unique_id=&quot;10859&quot;&gt;&lt;property id=&quot;20148&quot; value=&quot;5&quot;/&gt;&lt;property id=&quot;20300&quot; value=&quot;Slide 15 - &amp;quot;2. 프레젠테이션의 과정&amp;quot;&quot;/&gt;&lt;property id=&quot;20307&quot; value=&quot;274&quot;/&gt;&lt;/object&gt;&lt;object type=&quot;3&quot; unique_id=&quot;10962&quot;&gt;&lt;property id=&quot;20148&quot; value=&quot;5&quot;/&gt;&lt;property id=&quot;20300&quot; value=&quot;Slide 16 - &amp;quot;2. 프레젠테이션의 과정(P.14)&amp;quot;&quot;/&gt;&lt;property id=&quot;20307&quot; value=&quot;278&quot;/&gt;&lt;/object&gt;&lt;object type=&quot;3&quot; unique_id=&quot;10963&quot;&gt;&lt;property id=&quot;20148&quot; value=&quot;5&quot;/&gt;&lt;property id=&quot;20300&quot; value=&quot;Slide 17 - &amp;quot;2. 프레젠테이션의 과정&amp;quot;&quot;/&gt;&lt;property id=&quot;20307&quot; value=&quot;279&quot;/&gt;&lt;/object&gt;&lt;object type=&quot;3&quot; unique_id=&quot;10964&quot;&gt;&lt;property id=&quot;20148&quot; value=&quot;5&quot;/&gt;&lt;property id=&quot;20300&quot; value=&quot;Slide 18 - &amp;quot;3. 비주얼 프레젠테이션(P.15)&amp;quot;&quot;/&gt;&lt;property id=&quot;20307&quot; value=&quot;280&quot;/&gt;&lt;/object&gt;&lt;object type=&quot;3&quot; unique_id=&quot;10966&quot;&gt;&lt;property id=&quot;20148&quot; value=&quot;5&quot;/&gt;&lt;property id=&quot;20300&quot; value=&quot;Slide 19 - &amp;quot;3. 비주얼 프레젠테이션&amp;quot;&quot;/&gt;&lt;property id=&quot;20307&quot; value=&quot;281&quot;/&gt;&lt;/object&gt;&lt;object type=&quot;3&quot; unique_id=&quot;11108&quot;&gt;&lt;property id=&quot;20148&quot; value=&quot;5&quot;/&gt;&lt;property id=&quot;20300&quot; value=&quot;Slide 20 - &amp;quot;3. 비주얼 프레젠테이션(P.16)&amp;quot;&quot;/&gt;&lt;property id=&quot;20307&quot; value=&quot;282&quot;/&gt;&lt;/object&gt;&lt;object type=&quot;3&quot; unique_id=&quot;11424&quot;&gt;&lt;property id=&quot;20148&quot; value=&quot;5&quot;/&gt;&lt;property id=&quot;20300&quot; value=&quot;Slide 21&quot;/&gt;&lt;property id=&quot;20307&quot; value=&quot;283&quot;/&gt;&lt;/object&gt;&lt;object type=&quot;3&quot; unique_id=&quot;11425&quot;&gt;&lt;property id=&quot;20148&quot; value=&quot;5&quot;/&gt;&lt;property id=&quot;20300&quot; value=&quot;Slide 22 - &amp;quot;1. 표지 디자인(P.19)&amp;quot;&quot;/&gt;&lt;property id=&quot;20307&quot; value=&quot;284&quot;/&gt;&lt;/object&gt;&lt;object type=&quot;3&quot; unique_id=&quot;11426&quot;&gt;&lt;property id=&quot;20148&quot; value=&quot;5&quot;/&gt;&lt;property id=&quot;20300&quot; value=&quot;Slide 23 - &amp;quot;2. 메시지 강조&amp;quot;&quot;/&gt;&lt;property id=&quot;20307&quot; value=&quot;285&quot;/&gt;&lt;/object&gt;&lt;object type=&quot;3&quot; unique_id=&quot;11427&quot;&gt;&lt;property id=&quot;20148&quot; value=&quot;5&quot;/&gt;&lt;property id=&quot;20300&quot; value=&quot;Slide 24 - &amp;quot;3. 그림 표현&amp;quot;&quot;/&gt;&lt;property id=&quot;20307&quot; value=&quot;286&quot;/&gt;&lt;/object&gt;&lt;object type=&quot;3&quot; unique_id=&quot;11428&quot;&gt;&lt;property id=&quot;20148&quot; value=&quot;5&quot;/&gt;&lt;property id=&quot;20300&quot; value=&quot;Slide 25 - &amp;quot;4. 그래프 표현&amp;quot;&quot;/&gt;&lt;property id=&quot;20307&quot; value=&quot;287&quot;/&gt;&lt;/object&gt;&lt;object type=&quot;3&quot; unique_id=&quot;11429&quot;&gt;&lt;property id=&quot;20148&quot; value=&quot;5&quot;/&gt;&lt;property id=&quot;20300&quot; value=&quot;Slide 26 - &amp;quot;5. 도형 표현&amp;quot;&quot;/&gt;&lt;property id=&quot;20307&quot; value=&quot;288&quot;/&gt;&lt;/object&gt;&lt;object type=&quot;3&quot; unique_id=&quot;11430&quot;&gt;&lt;property id=&quot;20148&quot; value=&quot;5&quot;/&gt;&lt;property id=&quot;20300&quot; value=&quot;Slide 27 - &amp;quot;6. 시선 집중&amp;quot;&quot;/&gt;&lt;property id=&quot;20307&quot; value=&quot;289&quot;/&gt;&lt;/object&gt;&lt;object type=&quot;3&quot; unique_id=&quot;11431&quot;&gt;&lt;property id=&quot;20148&quot; value=&quot;5&quot;/&gt;&lt;property id=&quot;20300&quot; value=&quot;Slide 28 - &amp;quot;7. 마지막 표지&amp;quot;&quot;/&gt;&lt;property id=&quot;20307&quot; value=&quot;290&quot;/&gt;&lt;/object&gt;&lt;object type=&quot;3&quot; unique_id=&quot;11606&quot;&gt;&lt;property id=&quot;20148&quot; value=&quot;5&quot;/&gt;&lt;property id=&quot;20300&quot; value=&quot;Slide 29&quot;/&gt;&lt;property id=&quot;20307&quot; value=&quot;291&quot;/&gt;&lt;/object&gt;&lt;object type=&quot;3&quot; unique_id=&quot;13045&quot;&gt;&lt;property id=&quot;20148&quot; value=&quot;5&quot;/&gt;&lt;property id=&quot;20300&quot; value=&quot;Slide 76 - &amp;quot;3. 그림과 클립아트(P.94)&amp;quot;&quot;/&gt;&lt;property id=&quot;20307&quot; value=&quot;303&quot;/&gt;&lt;/object&gt;&lt;object type=&quot;3&quot; unique_id=&quot;14352&quot;&gt;&lt;property id=&quot;20148&quot; value=&quot;5&quot;/&gt;&lt;property id=&quot;20300&quot; value=&quot;Slide 79 - &amp;quot;5. 시각 자료만들기(P.102)&amp;quot;&quot;/&gt;&lt;property id=&quot;20307&quot; value=&quot;316&quot;/&gt;&lt;/object&gt;&lt;object type=&quot;3&quot; unique_id=&quot;14958&quot;&gt;&lt;property id=&quot;20148&quot; value=&quot;5&quot;/&gt;&lt;property id=&quot;20300&quot; value=&quot;Slide 80 - &amp;quot;5. 시각 자료만들기&amp;quot;&quot;/&gt;&lt;property id=&quot;20307&quot; value=&quot;317&quot;/&gt;&lt;/object&gt;&lt;object type=&quot;3&quot; unique_id=&quot;14961&quot;&gt;&lt;property id=&quot;20148&quot; value=&quot;5&quot;/&gt;&lt;property id=&quot;20300&quot; value=&quot;Slide 81 - &amp;quot;5. 시각 자료만들기(P.103)&amp;quot;&quot;/&gt;&lt;property id=&quot;20307&quot; value=&quot;320&quot;/&gt;&lt;/object&gt;&lt;object type=&quot;3&quot; unique_id=&quot;14962&quot;&gt;&lt;property id=&quot;20148&quot; value=&quot;5&quot;/&gt;&lt;property id=&quot;20300&quot; value=&quot;Slide 82 - &amp;quot;5. 시각 자료만들기&amp;quot;&quot;/&gt;&lt;property id=&quot;20307&quot; value=&quot;321&quot;/&gt;&lt;/object&gt;&lt;object type=&quot;3&quot; unique_id=&quot;14963&quot;&gt;&lt;property id=&quot;20148&quot; value=&quot;5&quot;/&gt;&lt;property id=&quot;20300&quot; value=&quot;Slide 83 - &amp;quot;5. 시각 자료만들기&amp;quot;&quot;/&gt;&lt;property id=&quot;20307&quot; value=&quot;322&quot;/&gt;&lt;/object&gt;&lt;object type=&quot;3&quot; unique_id=&quot;15026&quot;&gt;&lt;property id=&quot;20148&quot; value=&quot;5&quot;/&gt;&lt;property id=&quot;20300&quot; value=&quot;Slide 5 - &amp;quot;‘잡스’ 식 프레젠테이션&amp;quot;&quot;/&gt;&lt;property id=&quot;20307&quot; value=&quot;323&quot;/&gt;&lt;/object&gt;&lt;object type=&quot;3&quot; unique_id=&quot;28148&quot;&gt;&lt;property id=&quot;20148&quot; value=&quot;5&quot;/&gt;&lt;property id=&quot;20300&quot; value=&quot;Slide 3 - &amp;quot;프로그램&amp;quot;&quot;/&gt;&lt;property id=&quot;20307&quot; value=&quot;381&quot;/&gt;&lt;/object&gt;&lt;object type=&quot;3&quot; unique_id=&quot;28150&quot;&gt;&lt;property id=&quot;20148&quot; value=&quot;5&quot;/&gt;&lt;property id=&quot;20300&quot; value=&quot;Slide 30 - &amp;quot;1. 화면구성(P.27)&amp;quot;&quot;/&gt;&lt;property id=&quot;20307&quot; value=&quot;340&quot;/&gt;&lt;/object&gt;&lt;object type=&quot;3&quot; unique_id=&quot;28151&quot;&gt;&lt;property id=&quot;20148&quot; value=&quot;5&quot;/&gt;&lt;property id=&quot;20300&quot; value=&quot;Slide 31 - &amp;quot;2) 리본 메뉴(P.28)&amp;quot;&quot;/&gt;&lt;property id=&quot;20307&quot; value=&quot;341&quot;/&gt;&lt;/object&gt;&lt;object type=&quot;3&quot; unique_id=&quot;28152&quot;&gt;&lt;property id=&quot;20148&quot; value=&quot;5&quot;/&gt;&lt;property id=&quot;20300&quot; value=&quot;Slide 32 - &amp;quot;2) 리본 메뉴&amp;quot;&quot;/&gt;&lt;property id=&quot;20307&quot; value=&quot;342&quot;/&gt;&lt;/object&gt;&lt;object type=&quot;3&quot; unique_id=&quot;28153&quot;&gt;&lt;property id=&quot;20148&quot; value=&quot;5&quot;/&gt;&lt;property id=&quot;20300&quot; value=&quot;Slide 33 - &amp;quot;2) 리본 메뉴&amp;quot;&quot;/&gt;&lt;property id=&quot;20307&quot; value=&quot;343&quot;/&gt;&lt;/object&gt;&lt;object type=&quot;3&quot; unique_id=&quot;28154&quot;&gt;&lt;property id=&quot;20148&quot; value=&quot;5&quot;/&gt;&lt;property id=&quot;20300&quot; value=&quot;Slide 34 - &amp;quot;2) 리본 메뉴&amp;quot;&quot;/&gt;&lt;property id=&quot;20307&quot; value=&quot;344&quot;/&gt;&lt;/object&gt;&lt;object type=&quot;3&quot; unique_id=&quot;28155&quot;&gt;&lt;property id=&quot;20148&quot; value=&quot;5&quot;/&gt;&lt;property id=&quot;20300&quot; value=&quot;Slide 35 - &amp;quot;2) 리본 메뉴&amp;quot;&quot;/&gt;&lt;property id=&quot;20307&quot; value=&quot;345&quot;/&gt;&lt;/object&gt;&lt;object type=&quot;3&quot; unique_id=&quot;28156&quot;&gt;&lt;property id=&quot;20148&quot; value=&quot;5&quot;/&gt;&lt;property id=&quot;20300&quot; value=&quot;Slide 36 - &amp;quot;2) 리본 메뉴&amp;quot;&quot;/&gt;&lt;property id=&quot;20307&quot; value=&quot;346&quot;/&gt;&lt;/object&gt;&lt;object type=&quot;3&quot; unique_id=&quot;28157&quot;&gt;&lt;property id=&quot;20148&quot; value=&quot;5&quot;/&gt;&lt;property id=&quot;20300&quot; value=&quot;Slide 37 - &amp;quot;2) 리본 메뉴&amp;quot;&quot;/&gt;&lt;property id=&quot;20307&quot; value=&quot;347&quot;/&gt;&lt;/object&gt;&lt;object type=&quot;3&quot; unique_id=&quot;28158&quot;&gt;&lt;property id=&quot;20148&quot; value=&quot;5&quot;/&gt;&lt;property id=&quot;20300&quot; value=&quot;Slide 38 - &amp;quot;2) 리본 메뉴&amp;quot;&quot;/&gt;&lt;property id=&quot;20307&quot; value=&quot;348&quot;/&gt;&lt;/object&gt;&lt;object type=&quot;3&quot; unique_id=&quot;28160&quot;&gt;&lt;property id=&quot;20148&quot; value=&quot;5&quot;/&gt;&lt;property id=&quot;20300&quot; value=&quot;Slide 39 - &amp;quot;2. 추가기능(P.32)&amp;quot;&quot;/&gt;&lt;property id=&quot;20307&quot; value=&quot;350&quot;/&gt;&lt;/object&gt;&lt;object type=&quot;3&quot; unique_id=&quot;28161&quot;&gt;&lt;property id=&quot;20148&quot; value=&quot;5&quot;/&gt;&lt;property id=&quot;20300&quot; value=&quot;Slide 40 - &amp;quot;2. 추가기능&amp;quot;&quot;/&gt;&lt;property id=&quot;20307&quot; value=&quot;351&quot;/&gt;&lt;/object&gt;&lt;object type=&quot;3&quot; unique_id=&quot;28162&quot;&gt;&lt;property id=&quot;20148&quot; value=&quot;5&quot;/&gt;&lt;property id=&quot;20300&quot; value=&quot;Slide 41 - &amp;quot;2. 추가기능&amp;quot;&quot;/&gt;&lt;property id=&quot;20307&quot; value=&quot;352&quot;/&gt;&lt;/object&gt;&lt;object type=&quot;3&quot; unique_id=&quot;28164&quot;&gt;&lt;property id=&quot;20148&quot; value=&quot;5&quot;/&gt;&lt;property id=&quot;20300&quot; value=&quot;Slide 42 - &amp;quot;2. 추가기능&amp;quot;&quot;/&gt;&lt;property id=&quot;20307&quot; value=&quot;354&quot;/&gt;&lt;/object&gt;&lt;object type=&quot;3&quot; unique_id=&quot;28165&quot;&gt;&lt;property id=&quot;20148&quot; value=&quot;5&quot;/&gt;&lt;property id=&quot;20300&quot; value=&quot;Slide 43 - &amp;quot;2. 추가기능&amp;quot;&quot;/&gt;&lt;property id=&quot;20307&quot; value=&quot;355&quot;/&gt;&lt;/object&gt;&lt;object type=&quot;3&quot; unique_id=&quot;28166&quot;&gt;&lt;property id=&quot;20148&quot; value=&quot;5&quot;/&gt;&lt;property id=&quot;20300&quot; value=&quot;Slide 44 - &amp;quot;유튜브 동영상 링크&amp;quot;&quot;/&gt;&lt;property id=&quot;20307&quot; value=&quot;356&quot;/&gt;&lt;/object&gt;&lt;object type=&quot;3&quot; unique_id=&quot;28167&quot;&gt;&lt;property id=&quot;20148&quot; value=&quot;5&quot;/&gt;&lt;property id=&quot;20300&quot; value=&quot;Slide 45 - &amp;quot;프레지 결과물 링크&amp;quot;&quot;/&gt;&lt;property id=&quot;20307&quot; value=&quot;357&quot;/&gt;&lt;/object&gt;&lt;object type=&quot;3&quot; unique_id=&quot;28168&quot;&gt;&lt;property id=&quot;20148&quot; value=&quot;5&quot;/&gt;&lt;property id=&quot;20300&quot; value=&quot;Slide 46 - &amp;quot;2. 추가기능&amp;quot;&quot;/&gt;&lt;property id=&quot;20307&quot; value=&quot;358&quot;/&gt;&lt;/object&gt;&lt;object type=&quot;3&quot; unique_id=&quot;28169&quot;&gt;&lt;property id=&quot;20148&quot; value=&quot;5&quot;/&gt;&lt;property id=&quot;20300&quot; value=&quot;Slide 47 - &amp;quot;비디오 꾸미기&amp;quot;&quot;/&gt;&lt;property id=&quot;20307&quot; value=&quot;359&quot;/&gt;&lt;/object&gt;&lt;object type=&quot;3&quot; unique_id=&quot;28172&quot;&gt;&lt;property id=&quot;20148&quot; value=&quot;5&quot;/&gt;&lt;property id=&quot;20300&quot; value=&quot;Slide 48 - &amp;quot;3. 실행 및 실습파일(P.35)&amp;quot;&quot;/&gt;&lt;property id=&quot;20307&quot; value=&quot;362&quot;/&gt;&lt;/object&gt;&lt;object type=&quot;3&quot; unique_id=&quot;28173&quot;&gt;&lt;property id=&quot;20148&quot; value=&quot;5&quot;/&gt;&lt;property id=&quot;20300&quot; value=&quot;Slide 49 - &amp;quot;3. 실행 및 실습파일&amp;quot;&quot;/&gt;&lt;property id=&quot;20307&quot; value=&quot;363&quot;/&gt;&lt;/object&gt;&lt;object type=&quot;3&quot; unique_id=&quot;28177&quot;&gt;&lt;property id=&quot;20148&quot; value=&quot;5&quot;/&gt;&lt;property id=&quot;20300&quot; value=&quot;Slide 50&quot;/&gt;&lt;property id=&quot;20307&quot; value=&quot;367&quot;/&gt;&lt;/object&gt;&lt;object type=&quot;3&quot; unique_id=&quot;28178&quot;&gt;&lt;property id=&quot;20148&quot; value=&quot;5&quot;/&gt;&lt;property id=&quot;20300&quot; value=&quot;Slide 67 - &amp;quot;2. 도형과 스마트아트(P.69)&amp;quot;&quot;/&gt;&lt;property id=&quot;20307&quot; value=&quot;368&quot;/&gt;&lt;/object&gt;&lt;object type=&quot;3&quot; unique_id=&quot;28179&quot;&gt;&lt;property id=&quot;20148&quot; value=&quot;5&quot;/&gt;&lt;property id=&quot;20300&quot; value=&quot;Slide 68 - &amp;quot;2. 도형과 스마트아트&amp;quot;&quot;/&gt;&lt;property id=&quot;20307&quot; value=&quot;369&quot;/&gt;&lt;/object&gt;&lt;object type=&quot;3&quot; unique_id=&quot;28180&quot;&gt;&lt;property id=&quot;20148&quot; value=&quot;5&quot;/&gt;&lt;property id=&quot;20300&quot; value=&quot;Slide 69 - &amp;quot;2. 도형과 스마트아트(P.77)&amp;quot;&quot;/&gt;&lt;property id=&quot;20307&quot; value=&quot;370&quot;/&gt;&lt;/object&gt;&lt;object type=&quot;3&quot; unique_id=&quot;28181&quot;&gt;&lt;property id=&quot;20148&quot; value=&quot;5&quot;/&gt;&lt;property id=&quot;20300&quot; value=&quot;Slide 71 - &amp;quot;2. 도형과 스마트아트&amp;quot;&quot;/&gt;&lt;property id=&quot;20307&quot; value=&quot;371&quot;/&gt;&lt;/object&gt;&lt;object type=&quot;3&quot; unique_id=&quot;28188&quot;&gt;&lt;property id=&quot;20148&quot; value=&quot;5&quot;/&gt;&lt;property id=&quot;20300&quot; value=&quot;Slide 77 - &amp;quot;4. 그래프 활용하기(P.100)&amp;quot;&quot;/&gt;&lt;property id=&quot;20307&quot; value=&quot;378&quot;/&gt;&lt;/object&gt;&lt;object type=&quot;3&quot; unique_id=&quot;28189&quot;&gt;&lt;property id=&quot;20148&quot; value=&quot;5&quot;/&gt;&lt;property id=&quot;20300&quot; value=&quot;Slide 78 - &amp;quot;4. 그래프 활용하기&amp;quot;&quot;/&gt;&lt;property id=&quot;20307&quot; value=&quot;379&quot;/&gt;&lt;/object&gt;&lt;object type=&quot;3&quot; unique_id=&quot;31422&quot;&gt;&lt;property id=&quot;20148&quot; value=&quot;5&quot;/&gt;&lt;property id=&quot;20300&quot; value=&quot;Slide 51 - &amp;quot;1) 제목과 차례 슬라이드(P.61)&amp;quot;&quot;/&gt;&lt;property id=&quot;20307&quot; value=&quot;382&quot;/&gt;&lt;/object&gt;&lt;object type=&quot;3&quot; unique_id=&quot;31423&quot;&gt;&lt;property id=&quot;20148&quot; value=&quot;5&quot;/&gt;&lt;property id=&quot;20300&quot; value=&quot;Slide 52 - &amp;quot;1) 제목과 차례 슬라이드&amp;quot;&quot;/&gt;&lt;property id=&quot;20307&quot; value=&quot;383&quot;/&gt;&lt;/object&gt;&lt;object type=&quot;3&quot; unique_id=&quot;31424&quot;&gt;&lt;property id=&quot;20148&quot; value=&quot;5&quot;/&gt;&lt;property id=&quot;20300&quot; value=&quot;Slide 53 - &amp;quot;2) 간지 삽입하기&amp;quot;&quot;/&gt;&lt;property id=&quot;20307&quot; value=&quot;384&quot;/&gt;&lt;/object&gt;&lt;object type=&quot;3&quot; unique_id=&quot;31425&quot;&gt;&lt;property id=&quot;20148&quot; value=&quot;5&quot;/&gt;&lt;property id=&quot;20300&quot; value=&quot;Slide 54 - &amp;quot;3) 슬라이드 통일성 유지하기&amp;quot;&quot;/&gt;&lt;property id=&quot;20307&quot; value=&quot;385&quot;/&gt;&lt;/object&gt;&lt;object type=&quot;3&quot; unique_id=&quot;31426&quot;&gt;&lt;property id=&quot;20148&quot; value=&quot;5&quot;/&gt;&lt;property id=&quot;20300&quot; value=&quot;Slide 56 - &amp;quot;5) 전체와 부분&amp;quot;&quot;/&gt;&lt;property id=&quot;20307&quot; value=&quot;386&quot;/&gt;&lt;/object&gt;&lt;object type=&quot;3&quot; unique_id=&quot;31427&quot;&gt;&lt;property id=&quot;20148&quot; value=&quot;5&quot;/&gt;&lt;property id=&quot;20300&quot; value=&quot;Slide 57 - &amp;quot;6) 텍스트 표현하기(P.65)&amp;quot;&quot;/&gt;&lt;property id=&quot;20307&quot; value=&quot;387&quot;/&gt;&lt;/object&gt;&lt;object type=&quot;3&quot; unique_id=&quot;31428&quot;&gt;&lt;property id=&quot;20148&quot; value=&quot;5&quot;/&gt;&lt;property id=&quot;20300&quot; value=&quot;Slide 58 - &amp;quot;6) 텍스트 표현하기&amp;quot;&quot;/&gt;&lt;property id=&quot;20307&quot; value=&quot;388&quot;/&gt;&lt;/object&gt;&lt;object type=&quot;3&quot; unique_id=&quot;31429&quot;&gt;&lt;property id=&quot;20148&quot; value=&quot;5&quot;/&gt;&lt;property id=&quot;20300&quot; value=&quot;Slide 59 - &amp;quot;6) 텍스트 표현하기&amp;quot;&quot;/&gt;&lt;property id=&quot;20307&quot; value=&quot;389&quot;/&gt;&lt;/object&gt;&lt;object type=&quot;3&quot; unique_id=&quot;31430&quot;&gt;&lt;property id=&quot;20148&quot; value=&quot;5&quot;/&gt;&lt;property id=&quot;20300&quot; value=&quot;Slide 60 - &amp;quot;6) 텍스트 표현하기&amp;quot;&quot;/&gt;&lt;property id=&quot;20307&quot; value=&quot;390&quot;/&gt;&lt;/object&gt;&lt;object type=&quot;3&quot; unique_id=&quot;31431&quot;&gt;&lt;property id=&quot;20148&quot; value=&quot;5&quot;/&gt;&lt;property id=&quot;20300&quot; value=&quot;Slide 61 - &amp;quot;6) 텍스트 표현하기&amp;quot;&quot;/&gt;&lt;property id=&quot;20307&quot; value=&quot;391&quot;/&gt;&lt;/object&gt;&lt;object type=&quot;3&quot; unique_id=&quot;31432&quot;&gt;&lt;property id=&quot;20148&quot; value=&quot;5&quot;/&gt;&lt;property id=&quot;20300&quot; value=&quot;Slide 62 - &amp;quot;6) 텍스트 표현하기&amp;quot;&quot;/&gt;&lt;property id=&quot;20307&quot; value=&quot;392&quot;/&gt;&lt;/object&gt;&lt;object type=&quot;3&quot; unique_id=&quot;31433&quot;&gt;&lt;property id=&quot;20148&quot; value=&quot;5&quot;/&gt;&lt;property id=&quot;20300&quot; value=&quot;Slide 63 - &amp;quot;6) 텍스트 표현하기&amp;quot;&quot;/&gt;&lt;property id=&quot;20307&quot; value=&quot;393&quot;/&gt;&lt;/object&gt;&lt;object type=&quot;3&quot; unique_id=&quot;31769&quot;&gt;&lt;property id=&quot;20148&quot; value=&quot;5&quot;/&gt;&lt;property id=&quot;20300&quot; value=&quot;Slide 55 - &amp;quot;4) 제목과 글머리기호&amp;quot;&quot;/&gt;&lt;property id=&quot;20307&quot; value=&quot;394&quot;/&gt;&lt;/object&gt;&lt;object type=&quot;3&quot; unique_id=&quot;32840&quot;&gt;&lt;property id=&quot;20148&quot; value=&quot;5&quot;/&gt;&lt;property id=&quot;20300&quot; value=&quot;Slide 64 - &amp;quot;7) 색상 활용하기(P.67)&amp;quot;&quot;/&gt;&lt;property id=&quot;20307&quot; value=&quot;395&quot;/&gt;&lt;/object&gt;&lt;object type=&quot;3&quot; unique_id=&quot;32841&quot;&gt;&lt;property id=&quot;20148&quot; value=&quot;5&quot;/&gt;&lt;property id=&quot;20300&quot; value=&quot;Slide 65 - &amp;quot;7) 색상 활용하기&amp;quot;&quot;/&gt;&lt;property id=&quot;20307&quot; value=&quot;396&quot;/&gt;&lt;/object&gt;&lt;object type=&quot;3&quot; unique_id=&quot;32842&quot;&gt;&lt;property id=&quot;20148&quot; value=&quot;5&quot;/&gt;&lt;property id=&quot;20300&quot; value=&quot;Slide 66 - &amp;quot;7) 색상 활용하기&amp;quot;&quot;/&gt;&lt;property id=&quot;20307&quot; value=&quot;397&quot;/&gt;&lt;/object&gt;&lt;object type=&quot;3&quot; unique_id=&quot;32844&quot;&gt;&lt;property id=&quot;20148&quot; value=&quot;5&quot;/&gt;&lt;property id=&quot;20300&quot; value=&quot;Slide 75 - &amp;quot;2. 도형과 스마트아트&amp;quot;&quot;/&gt;&lt;property id=&quot;20307&quot; value=&quot;399&quot;/&gt;&lt;/object&gt;&lt;object type=&quot;3&quot; unique_id=&quot;33965&quot;&gt;&lt;property id=&quot;20148&quot; value=&quot;5&quot;/&gt;&lt;property id=&quot;20300&quot; value=&quot;Slide 70 - &amp;quot;2. 도형과 스마트아트&amp;quot;&quot;/&gt;&lt;property id=&quot;20307&quot; value=&quot;403&quot;/&gt;&lt;/object&gt;&lt;object type=&quot;3&quot; unique_id=&quot;33966&quot;&gt;&lt;property id=&quot;20148&quot; value=&quot;5&quot;/&gt;&lt;property id=&quot;20300&quot; value=&quot;Slide 72 - &amp;quot;2. 도형과 스마트아트&amp;quot;&quot;/&gt;&lt;property id=&quot;20307&quot; value=&quot;400&quot;/&gt;&lt;/object&gt;&lt;object type=&quot;3&quot; unique_id=&quot;33967&quot;&gt;&lt;property id=&quot;20148&quot; value=&quot;5&quot;/&gt;&lt;property id=&quot;20300&quot; value=&quot;Slide 73 - &amp;quot;2. 도형과 스마트아트&amp;quot;&quot;/&gt;&lt;property id=&quot;20307&quot; value=&quot;401&quot;/&gt;&lt;/object&gt;&lt;object type=&quot;3&quot; unique_id=&quot;33968&quot;&gt;&lt;property id=&quot;20148&quot; value=&quot;5&quot;/&gt;&lt;property id=&quot;20300&quot; value=&quot;Slide 74 - &amp;quot;2. 도형과 스마트아트(P.77)&amp;quot;&quot;/&gt;&lt;property id=&quot;20307&quot; value=&quot;402&quot;/&gt;&lt;/object&gt;&lt;object type=&quot;3&quot; unique_id=&quot;34429&quot;&gt;&lt;property id=&quot;20148&quot; value=&quot;5&quot;/&gt;&lt;property id=&quot;20300&quot; value=&quot;Slide 84&quot;/&gt;&lt;property id=&quot;20307&quot; value=&quot;404&quot;/&gt;&lt;/object&gt;&lt;/object&gt;&lt;object type=&quot;8&quot; unique_id=&quot;1050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디자인 사용자 지정">
  <a:themeElements>
    <a:clrScheme name="8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예제 프레젠테이션 슬라이드(7)">
  <a:themeElements>
    <a:clrScheme name="기본 디자인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기본 디자인">
      <a:majorFont>
        <a:latin typeface="굴림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 디자인 서식 파일</Template>
  <TotalTime>19945</TotalTime>
  <Words>1201</Words>
  <Application>Microsoft Office PowerPoint</Application>
  <PresentationFormat>화면 슬라이드 쇼(4:3)</PresentationFormat>
  <Paragraphs>280</Paragraphs>
  <Slides>21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HY견고딕</vt:lpstr>
      <vt:lpstr>굴림</vt:lpstr>
      <vt:lpstr>궁서체</vt:lpstr>
      <vt:lpstr>맑은 고딕</vt:lpstr>
      <vt:lpstr>Arial</vt:lpstr>
      <vt:lpstr>Wingdings</vt:lpstr>
      <vt:lpstr>1_기본 디자인</vt:lpstr>
      <vt:lpstr>8_디자인 사용자 지정</vt:lpstr>
      <vt:lpstr>1_예제 프레젠테이션 슬라이드(7)</vt:lpstr>
      <vt:lpstr>4_예제 프레젠테이션 슬라이드(7)</vt:lpstr>
      <vt:lpstr>PowerPoint 프레젠테이션</vt:lpstr>
      <vt:lpstr>15-1. 기계학습 개요</vt:lpstr>
      <vt:lpstr>기계학습(Machine Learning)?</vt:lpstr>
      <vt:lpstr>학습방법에 따른 분류</vt:lpstr>
      <vt:lpstr>2) 학습방법에 따른 분류</vt:lpstr>
      <vt:lpstr>분류분석 vs 군집분석</vt:lpstr>
      <vt:lpstr>3) 지도학습</vt:lpstr>
      <vt:lpstr>지도학습 : 회귀분석 예</vt:lpstr>
      <vt:lpstr>지도학습 : 분류분석 예</vt:lpstr>
      <vt:lpstr>지도학습 : 분류분석 예</vt:lpstr>
      <vt:lpstr>과적합 vs 부적합</vt:lpstr>
      <vt:lpstr>데이터 생성 방식</vt:lpstr>
      <vt:lpstr>데이터 생성 방식</vt:lpstr>
      <vt:lpstr>오분류표(confusion matrix)</vt:lpstr>
      <vt:lpstr>오분류표와 ROC 그래프</vt:lpstr>
      <vt:lpstr>4) 비지도학습</vt:lpstr>
      <vt:lpstr>군집분석 예</vt:lpstr>
      <vt:lpstr>군집분석 예</vt:lpstr>
      <vt:lpstr>연관분석 예</vt:lpstr>
      <vt:lpstr>5) 강화학습</vt:lpstr>
      <vt:lpstr>인공신경망/딥러닝 예</vt:lpstr>
    </vt:vector>
  </TitlesOfParts>
  <Company>ctl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kimjs</dc:creator>
  <cp:lastModifiedBy>Windows User</cp:lastModifiedBy>
  <cp:revision>904</cp:revision>
  <cp:lastPrinted>2012-04-23T01:56:26Z</cp:lastPrinted>
  <dcterms:created xsi:type="dcterms:W3CDTF">2011-03-07T07:43:24Z</dcterms:created>
  <dcterms:modified xsi:type="dcterms:W3CDTF">2020-09-22T12:22:47Z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TC100823921042</vt:lpwstr>
  </property>
</Properties>
</file>