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744" r:id="rId3"/>
    <p:sldMasterId id="2147483792" r:id="rId4"/>
    <p:sldMasterId id="2147483852" r:id="rId5"/>
  </p:sldMasterIdLst>
  <p:notesMasterIdLst>
    <p:notesMasterId r:id="rId27"/>
  </p:notesMasterIdLst>
  <p:handoutMasterIdLst>
    <p:handoutMasterId r:id="rId28"/>
  </p:handoutMasterIdLst>
  <p:sldIdLst>
    <p:sldId id="458" r:id="rId6"/>
    <p:sldId id="627" r:id="rId7"/>
    <p:sldId id="851" r:id="rId8"/>
    <p:sldId id="628" r:id="rId9"/>
    <p:sldId id="782" r:id="rId10"/>
    <p:sldId id="780" r:id="rId11"/>
    <p:sldId id="781" r:id="rId12"/>
    <p:sldId id="783" r:id="rId13"/>
    <p:sldId id="853" r:id="rId14"/>
    <p:sldId id="642" r:id="rId15"/>
    <p:sldId id="643" r:id="rId16"/>
    <p:sldId id="635" r:id="rId17"/>
    <p:sldId id="854" r:id="rId18"/>
    <p:sldId id="657" r:id="rId19"/>
    <p:sldId id="661" r:id="rId20"/>
    <p:sldId id="641" r:id="rId21"/>
    <p:sldId id="639" r:id="rId22"/>
    <p:sldId id="640" r:id="rId23"/>
    <p:sldId id="843" r:id="rId24"/>
    <p:sldId id="855" r:id="rId25"/>
    <p:sldId id="856" r:id="rId26"/>
  </p:sldIdLst>
  <p:sldSz cx="9144000" cy="6858000" type="screen4x3"/>
  <p:notesSz cx="6797675" cy="9928225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5CB"/>
    <a:srgbClr val="0038A8"/>
    <a:srgbClr val="FF6600"/>
    <a:srgbClr val="FF9900"/>
    <a:srgbClr val="6F6F6F"/>
    <a:srgbClr val="FF9933"/>
    <a:srgbClr val="89B0FF"/>
    <a:srgbClr val="6699FF"/>
    <a:srgbClr val="CC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60129" autoAdjust="0"/>
  </p:normalViewPr>
  <p:slideViewPr>
    <p:cSldViewPr>
      <p:cViewPr varScale="1">
        <p:scale>
          <a:sx n="32" d="100"/>
          <a:sy n="32" d="100"/>
        </p:scale>
        <p:origin x="15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6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8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3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2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기울기 </a:t>
            </a:r>
            <a:r>
              <a:rPr lang="en-US" altLang="ko-KR" dirty="0"/>
              <a:t>: X</a:t>
            </a:r>
            <a:r>
              <a:rPr lang="ko-KR" altLang="en-US" dirty="0"/>
              <a:t>의 </a:t>
            </a:r>
            <a:r>
              <a:rPr lang="ko-KR" altLang="en-US" dirty="0" err="1"/>
              <a:t>변화량에</a:t>
            </a:r>
            <a:r>
              <a:rPr lang="ko-KR" altLang="en-US" dirty="0"/>
              <a:t> 대한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ko-KR" altLang="en-US" dirty="0" err="1"/>
              <a:t>변화량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57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0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AB68-2668-4EE8-A4F6-3415249B1D7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4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DCB5D-5A98-4CD2-A1A7-8DDF2C2A56E5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ACC : </a:t>
            </a:r>
            <a:r>
              <a:rPr lang="ko-KR" altLang="en-US" dirty="0"/>
              <a:t>분류정확도 개선에 기여하는 변수</a:t>
            </a:r>
            <a:endParaRPr lang="en-US" altLang="ko-KR" dirty="0"/>
          </a:p>
          <a:p>
            <a:r>
              <a:rPr lang="en-US" altLang="ko-KR" dirty="0"/>
              <a:t>GINI</a:t>
            </a:r>
            <a:r>
              <a:rPr lang="en-US" altLang="ko-KR" baseline="0" dirty="0"/>
              <a:t> :  </a:t>
            </a:r>
            <a:r>
              <a:rPr lang="ko-KR" altLang="en-US" dirty="0" err="1"/>
              <a:t>노드</a:t>
            </a:r>
            <a:r>
              <a:rPr lang="ko-KR" altLang="en-US" dirty="0"/>
              <a:t> 불순도</a:t>
            </a:r>
            <a:r>
              <a:rPr lang="en-US" altLang="ko-KR" dirty="0"/>
              <a:t>(</a:t>
            </a:r>
            <a:r>
              <a:rPr lang="ko-KR" altLang="en-US" dirty="0"/>
              <a:t>불확실성</a:t>
            </a:r>
            <a:r>
              <a:rPr lang="en-US" altLang="ko-KR" dirty="0"/>
              <a:t>) </a:t>
            </a:r>
            <a:r>
              <a:rPr lang="ko-KR" altLang="en-US" dirty="0"/>
              <a:t>개선에 기여하는 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DCB5D-5A98-4CD2-A1A7-8DDF2C2A56E5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18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ACC : </a:t>
            </a:r>
            <a:r>
              <a:rPr lang="ko-KR" altLang="en-US" dirty="0"/>
              <a:t>분류정확도 개선에 기여하는 변수</a:t>
            </a:r>
            <a:endParaRPr lang="en-US" altLang="ko-KR" dirty="0"/>
          </a:p>
          <a:p>
            <a:r>
              <a:rPr lang="en-US" altLang="ko-KR" dirty="0"/>
              <a:t>GINI</a:t>
            </a:r>
            <a:r>
              <a:rPr lang="en-US" altLang="ko-KR" baseline="0" dirty="0"/>
              <a:t> :  </a:t>
            </a:r>
            <a:r>
              <a:rPr lang="ko-KR" altLang="en-US" dirty="0" err="1"/>
              <a:t>노드</a:t>
            </a:r>
            <a:r>
              <a:rPr lang="ko-KR" altLang="en-US" dirty="0"/>
              <a:t> 불순도</a:t>
            </a:r>
            <a:r>
              <a:rPr lang="en-US" altLang="ko-KR" dirty="0"/>
              <a:t>(</a:t>
            </a:r>
            <a:r>
              <a:rPr lang="ko-KR" altLang="en-US" dirty="0"/>
              <a:t>불확실성</a:t>
            </a:r>
            <a:r>
              <a:rPr lang="en-US" altLang="ko-KR" dirty="0"/>
              <a:t>) </a:t>
            </a:r>
            <a:r>
              <a:rPr lang="ko-KR" altLang="en-US" dirty="0"/>
              <a:t>개선에 기여하는 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DCB5D-5A98-4CD2-A1A7-8DDF2C2A56E5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6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09" descr="j0305903"/>
          <p:cNvSpPr>
            <a:spLocks noChangeArrowheads="1"/>
          </p:cNvSpPr>
          <p:nvPr userDrawn="1"/>
        </p:nvSpPr>
        <p:spPr bwMode="gray">
          <a:xfrm>
            <a:off x="1259632" y="1556792"/>
            <a:ext cx="3960440" cy="367240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Oval 38"/>
          <p:cNvSpPr>
            <a:spLocks noChangeArrowheads="1"/>
          </p:cNvSpPr>
          <p:nvPr userDrawn="1"/>
        </p:nvSpPr>
        <p:spPr bwMode="gray">
          <a:xfrm>
            <a:off x="395536" y="260648"/>
            <a:ext cx="5832648" cy="5617740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29000" y="6400800"/>
            <a:ext cx="2209800" cy="244475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981825" y="6391275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/>
            </a:lvl1pPr>
          </a:lstStyle>
          <a:p>
            <a:fld id="{37FFE925-6C91-471A-9306-5BF769B620E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Oval 41" descr="j0385417"/>
          <p:cNvSpPr>
            <a:spLocks noChangeArrowheads="1"/>
          </p:cNvSpPr>
          <p:nvPr userDrawn="1"/>
        </p:nvSpPr>
        <p:spPr bwMode="gray">
          <a:xfrm>
            <a:off x="683568" y="3212976"/>
            <a:ext cx="1008112" cy="100811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Oval 44" descr="j0316965"/>
          <p:cNvSpPr>
            <a:spLocks noChangeArrowheads="1"/>
          </p:cNvSpPr>
          <p:nvPr userDrawn="1"/>
        </p:nvSpPr>
        <p:spPr bwMode="gray">
          <a:xfrm>
            <a:off x="1043608" y="1772816"/>
            <a:ext cx="1224136" cy="1224136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2" name="그룹 17"/>
          <p:cNvGrpSpPr/>
          <p:nvPr userDrawn="1"/>
        </p:nvGrpSpPr>
        <p:grpSpPr>
          <a:xfrm>
            <a:off x="2267920" y="692864"/>
            <a:ext cx="1656008" cy="1659781"/>
            <a:chOff x="2267920" y="692864"/>
            <a:chExt cx="1439984" cy="1443265"/>
          </a:xfrm>
        </p:grpSpPr>
        <p:sp>
          <p:nvSpPr>
            <p:cNvPr id="17" name="타원 16"/>
            <p:cNvSpPr/>
            <p:nvPr userDrawn="1"/>
          </p:nvSpPr>
          <p:spPr bwMode="auto">
            <a:xfrm>
              <a:off x="2267920" y="692864"/>
              <a:ext cx="1439984" cy="144326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15" name="그림 14" descr="발표자료 표지2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339751" y="764703"/>
              <a:ext cx="1296145" cy="129614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Font typeface="Wingdings" pitchFamily="2" charset="2"/>
              <a:buChar char="Ø"/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09" descr="j0305903"/>
          <p:cNvSpPr>
            <a:spLocks noChangeArrowheads="1"/>
          </p:cNvSpPr>
          <p:nvPr userDrawn="1"/>
        </p:nvSpPr>
        <p:spPr bwMode="gray">
          <a:xfrm>
            <a:off x="1259632" y="1556792"/>
            <a:ext cx="3960440" cy="367240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Oval 38"/>
          <p:cNvSpPr>
            <a:spLocks noChangeArrowheads="1"/>
          </p:cNvSpPr>
          <p:nvPr userDrawn="1"/>
        </p:nvSpPr>
        <p:spPr bwMode="gray">
          <a:xfrm>
            <a:off x="395536" y="260648"/>
            <a:ext cx="5832648" cy="5617740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29000" y="6400800"/>
            <a:ext cx="2209800" cy="244475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981825" y="6391275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/>
            </a:lvl1pPr>
          </a:lstStyle>
          <a:p>
            <a:fld id="{37FFE925-6C91-471A-9306-5BF769B620E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Oval 41" descr="j0385417"/>
          <p:cNvSpPr>
            <a:spLocks noChangeArrowheads="1"/>
          </p:cNvSpPr>
          <p:nvPr userDrawn="1"/>
        </p:nvSpPr>
        <p:spPr bwMode="gray">
          <a:xfrm>
            <a:off x="683568" y="3212976"/>
            <a:ext cx="1008112" cy="100811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Oval 44" descr="j0316965"/>
          <p:cNvSpPr>
            <a:spLocks noChangeArrowheads="1"/>
          </p:cNvSpPr>
          <p:nvPr userDrawn="1"/>
        </p:nvSpPr>
        <p:spPr bwMode="gray">
          <a:xfrm>
            <a:off x="1043608" y="1772816"/>
            <a:ext cx="1224136" cy="1224136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2" name="그룹 17"/>
          <p:cNvGrpSpPr/>
          <p:nvPr userDrawn="1"/>
        </p:nvGrpSpPr>
        <p:grpSpPr>
          <a:xfrm>
            <a:off x="2267920" y="692864"/>
            <a:ext cx="1656008" cy="1659781"/>
            <a:chOff x="2267920" y="692864"/>
            <a:chExt cx="1439984" cy="1443265"/>
          </a:xfrm>
        </p:grpSpPr>
        <p:sp>
          <p:nvSpPr>
            <p:cNvPr id="17" name="타원 16"/>
            <p:cNvSpPr/>
            <p:nvPr userDrawn="1"/>
          </p:nvSpPr>
          <p:spPr bwMode="auto">
            <a:xfrm>
              <a:off x="2267920" y="692864"/>
              <a:ext cx="1439984" cy="144326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15" name="그림 14" descr="발표자료 표지2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339751" y="764703"/>
              <a:ext cx="1296145" cy="129614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Font typeface="Wingdings" pitchFamily="2" charset="2"/>
              <a:buChar char="Ø"/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/>
          </a:p>
        </p:txBody>
      </p:sp>
      <p:pic>
        <p:nvPicPr>
          <p:cNvPr id="10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3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3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15-2. </a:t>
            </a:r>
            <a:r>
              <a:rPr lang="ko-KR" altLang="en-US" dirty="0"/>
              <a:t>선형 회귀분석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043608" y="2138080"/>
            <a:ext cx="6768752" cy="2862322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회귀분석 개요 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단순회귀분석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다중회귀분석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효과적인 변수 선택법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기계학습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더미변수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단순 회귀분석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sz="2400" dirty="0"/>
              <a:t>논문에서 단순 회귀분석 결과 제시 방법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1561" y="2304792"/>
          <a:ext cx="7632846" cy="278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2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종속변수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독립변수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표준오차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Std.Error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검정통계량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( t)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유의확률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(p)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제품만족도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상수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0.124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6.273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1.45e-09 ***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제품적절성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0.038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19.340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&lt; 2e-16 ***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분석 통계량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Multiple R-squared:  0.5881,  Adjusted R-squared:  0.5865 </a:t>
                      </a:r>
                    </a:p>
                    <a:p>
                      <a:pPr algn="l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F - statistic:   374 on 1 and 262 DF,  p-value: &lt; 2.2e-16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750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fr-FR" altLang="ko-KR" sz="1600" dirty="0"/>
                        <a:t>   Signif. codes: 0 ‘***’ 0.001 ‘**’ 0.01 ‘*’ 0.05 ‘.’ 0.1 ‘ ’ 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구름 모양 설명선 7"/>
          <p:cNvSpPr/>
          <p:nvPr/>
        </p:nvSpPr>
        <p:spPr bwMode="auto">
          <a:xfrm>
            <a:off x="755576" y="5085184"/>
            <a:ext cx="2376264" cy="1224136"/>
          </a:xfrm>
          <a:prstGeom prst="cloudCallout">
            <a:avLst>
              <a:gd name="adj1" fmla="val 28465"/>
              <a:gd name="adj2" fmla="val -98661"/>
            </a:avLst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분산분석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회귀모델 적합성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itchFamily="50" charset="-127"/>
                <a:ea typeface="맑은 고딕" pitchFamily="50" charset="-127"/>
              </a:rPr>
              <a:t>유의확률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itchFamily="50" charset="-127"/>
                <a:ea typeface="맑은 고딕" pitchFamily="50" charset="-127"/>
              </a:rPr>
              <a:t>0.05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맑은 고딕" pitchFamily="50" charset="-127"/>
                <a:ea typeface="맑은 고딕" pitchFamily="50" charset="-127"/>
              </a:rPr>
              <a:t>이상 부적합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단순 회귀분석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sz="2400" dirty="0"/>
              <a:t>논문에서 단순 회귀분석 결과 제시 방법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】</a:t>
            </a:r>
          </a:p>
          <a:p>
            <a:pPr lvl="1"/>
            <a:r>
              <a:rPr lang="ko-KR" altLang="en-US" sz="2000" dirty="0"/>
              <a:t>음료수 제품의 당도와 가격수준을 결정하는 제품 적절성은 제품 만족도에 정</a:t>
            </a:r>
            <a:r>
              <a:rPr lang="en-US" altLang="ko-KR" sz="2000" dirty="0"/>
              <a:t>(</a:t>
            </a:r>
            <a:r>
              <a:rPr lang="ko-KR" altLang="en-US" sz="2000" dirty="0"/>
              <a:t>正</a:t>
            </a:r>
            <a:r>
              <a:rPr lang="en-US" altLang="ko-KR" sz="2000" dirty="0"/>
              <a:t>)</a:t>
            </a:r>
            <a:r>
              <a:rPr lang="ko-KR" altLang="en-US" sz="2000" dirty="0"/>
              <a:t>의 영향을 미칠 것이라는 연구가설을 검정한 결과 </a:t>
            </a:r>
            <a:r>
              <a:rPr lang="ko-KR" altLang="en-US" sz="2000" dirty="0">
                <a:solidFill>
                  <a:srgbClr val="C00000"/>
                </a:solidFill>
              </a:rPr>
              <a:t>검정통계량 </a:t>
            </a:r>
            <a:r>
              <a:rPr lang="en-US" altLang="ko-KR" sz="2000" dirty="0">
                <a:solidFill>
                  <a:srgbClr val="C00000"/>
                </a:solidFill>
              </a:rPr>
              <a:t>t=19.340, p=0.05</a:t>
            </a:r>
            <a:r>
              <a:rPr lang="ko-KR" altLang="en-US" sz="2000" dirty="0"/>
              <a:t>미만으로 통계적 유의수준 하에서 영향을 미치는 것으로 나타났기 때문에 연구가설을 채택한다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  <a:p>
            <a:pPr lvl="1"/>
            <a:r>
              <a:rPr lang="ko-KR" altLang="en-US" sz="2000" dirty="0"/>
              <a:t>회귀모형은 </a:t>
            </a:r>
            <a:r>
              <a:rPr lang="ko-KR" altLang="en-US" sz="2000" dirty="0">
                <a:solidFill>
                  <a:srgbClr val="C00000"/>
                </a:solidFill>
              </a:rPr>
              <a:t>상관계수 </a:t>
            </a:r>
            <a:r>
              <a:rPr lang="en-US" altLang="ko-KR" sz="2000" dirty="0">
                <a:solidFill>
                  <a:srgbClr val="C00000"/>
                </a:solidFill>
              </a:rPr>
              <a:t>R=.767</a:t>
            </a:r>
            <a:r>
              <a:rPr lang="ko-KR" altLang="en-US" sz="2000" dirty="0"/>
              <a:t>로 두 변수 간에 다소 높은 상관관계를 나타내며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C00000"/>
                </a:solidFill>
              </a:rPr>
              <a:t>R</a:t>
            </a:r>
            <a:r>
              <a:rPr lang="en-US" altLang="ko-KR" sz="2000" baseline="30000" dirty="0">
                <a:solidFill>
                  <a:srgbClr val="C00000"/>
                </a:solidFill>
              </a:rPr>
              <a:t>2</a:t>
            </a:r>
            <a:r>
              <a:rPr lang="en-US" altLang="ko-KR" sz="2000" dirty="0">
                <a:solidFill>
                  <a:srgbClr val="C00000"/>
                </a:solidFill>
              </a:rPr>
              <a:t>=.587</a:t>
            </a:r>
            <a:r>
              <a:rPr lang="ko-KR" altLang="en-US" sz="2000" dirty="0"/>
              <a:t>로 제품 적절성 변수가 제품 만족도를 </a:t>
            </a:r>
            <a:r>
              <a:rPr lang="en-US" altLang="ko-KR" sz="2000" dirty="0"/>
              <a:t>58.7% </a:t>
            </a:r>
            <a:r>
              <a:rPr lang="ko-KR" altLang="en-US" sz="2000" dirty="0"/>
              <a:t>설명하고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회귀모형의 적합성은 </a:t>
            </a:r>
            <a:r>
              <a:rPr lang="en-US" altLang="ko-KR" sz="2000" dirty="0"/>
              <a:t>F=374.020(p-value : &lt; 2.2e-16)</a:t>
            </a:r>
            <a:r>
              <a:rPr lang="ko-KR" altLang="en-US" sz="2000" dirty="0"/>
              <a:t>으로 회귀선이 모형에 적합하다고 볼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spcAft>
                <a:spcPts val="600"/>
              </a:spcAft>
              <a:buNone/>
            </a:pP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611560" y="1600201"/>
            <a:ext cx="7787208" cy="460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/>
              <a:t>【</a:t>
            </a:r>
            <a:r>
              <a:rPr lang="ko-KR" altLang="en-US" sz="2000" dirty="0"/>
              <a:t>단순 회귀분석 결과 정리 및 기술</a:t>
            </a:r>
            <a:r>
              <a:rPr lang="en-US" altLang="ko-KR" sz="2000" dirty="0"/>
              <a:t>】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27584" y="2132856"/>
          <a:ext cx="7992888" cy="381983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2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965">
                <a:tc rowSpan="2">
                  <a:txBody>
                    <a:bodyPr/>
                    <a:lstStyle/>
                    <a:p>
                      <a:pPr marL="228600" marR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가설 설정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연구가설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</a:t>
                      </a:r>
                      <a:r>
                        <a:rPr lang="en-US" altLang="ko-KR" sz="140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음료수 제품의 </a:t>
                      </a:r>
                      <a:r>
                        <a:rPr lang="ko-KR" altLang="en-US" sz="1400" u="sng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맑은 고딕" pitchFamily="50" charset="-127"/>
                          <a:ea typeface="맑은 고딕" pitchFamily="50" charset="-127"/>
                        </a:rPr>
                        <a:t>적절성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은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u="sng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맑은 고딕" pitchFamily="50" charset="-127"/>
                          <a:ea typeface="맑은 고딕" pitchFamily="50" charset="-127"/>
                        </a:rPr>
                        <a:t>제품 만족도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lang="ko-KR" alt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</a:t>
                      </a:r>
                      <a:r>
                        <a:rPr lang="en-US" altLang="ko-KR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正</a:t>
                      </a:r>
                      <a:r>
                        <a:rPr lang="en-US" altLang="ko-KR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영향을 미친다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1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귀무가설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</a:t>
                      </a:r>
                      <a:r>
                        <a:rPr lang="en-US" altLang="ko-KR" sz="140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음료수 제품의 적절성은 제품 만족도에 영향을 미치지 않는다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70">
                <a:tc rowSpan="4"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회귀식</a:t>
                      </a:r>
                      <a:br>
                        <a:rPr lang="en-US" altLang="ko-KR" sz="1400" b="1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모델 적합성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유의순준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α =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검정통계량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400" b="1" i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= 374.020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3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유의확률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P-value: &lt; 2.2e-16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4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결과해석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유의수준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0.05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에서 귀무가설이 기각되었다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따라서 회귀선이 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모델에 적합하다고 볼 수 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00">
                <a:tc rowSpan="4"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ko-KR" altLang="en-US" sz="1400" b="1" kern="1200" dirty="0">
                          <a:latin typeface="맑은 고딕" pitchFamily="50" charset="-127"/>
                          <a:ea typeface="맑은 고딕" pitchFamily="50" charset="-127"/>
                        </a:rPr>
                        <a:t>가설검정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유의수준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α = 0.05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082">
                <a:tc vMerge="1">
                  <a:txBody>
                    <a:bodyPr/>
                    <a:lstStyle/>
                    <a:p>
                      <a:pPr marL="228600" marR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 startAt="4"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 startAt="2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검정통계량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 b="1" i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r>
                        <a:rPr lang="en-US" altLang="ko-KR" sz="1600" b="1" i="0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= 19.340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930">
                <a:tc vMerge="1">
                  <a:txBody>
                    <a:bodyPr/>
                    <a:lstStyle/>
                    <a:p>
                      <a:pPr marL="228600" indent="-228600" algn="l">
                        <a:lnSpc>
                          <a:spcPct val="100000"/>
                        </a:lnSpc>
                        <a:buFont typeface="+mj-lt"/>
                        <a:buAutoNum type="arabicParenR" startAt="7"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1" indent="-342900">
                        <a:lnSpc>
                          <a:spcPct val="100000"/>
                        </a:lnSpc>
                        <a:buFont typeface="+mj-lt"/>
                        <a:buAutoNum type="arabicParenR" startAt="3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유의확률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600" b="1" i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 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= &lt; 2.2e-16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476">
                <a:tc vMerge="1"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1" indent="-342900">
                        <a:lnSpc>
                          <a:spcPct val="100000"/>
                        </a:lnSpc>
                        <a:buFont typeface="+mj-lt"/>
                        <a:buAutoNum type="arabicParenR" startAt="4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결과해석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유의수준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0.05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에서 연구가설이 채택되었다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따라서 제품 적절성이 높을 수록 제품 만족도가 높아지는 경향을 보이고 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단순 회귀분석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다중 회귀분석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다중 회귀분석</a:t>
            </a:r>
          </a:p>
          <a:p>
            <a:pPr lvl="1"/>
            <a:r>
              <a:rPr lang="ko-KR" altLang="en-US" sz="2000" dirty="0"/>
              <a:t>여러 개 독립변수가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종속변수에 미치는 영향 분석</a:t>
            </a:r>
            <a:endParaRPr lang="en-US" altLang="ko-KR" sz="2000" dirty="0"/>
          </a:p>
          <a:p>
            <a:pPr lvl="1"/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b="1" dirty="0"/>
              <a:t>【</a:t>
            </a:r>
            <a:r>
              <a:rPr lang="ko-KR" altLang="en-US" sz="2400" b="1" dirty="0"/>
              <a:t>연구 가설</a:t>
            </a:r>
            <a:r>
              <a:rPr lang="en-US" altLang="ko-KR" sz="2400" b="1" dirty="0"/>
              <a:t>】</a:t>
            </a:r>
            <a:endParaRPr lang="ko-KR" altLang="en-US" sz="2400" dirty="0"/>
          </a:p>
          <a:p>
            <a:pPr lvl="1"/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99592" y="3356992"/>
          <a:ext cx="7776864" cy="1933258"/>
        </p:xfrm>
        <a:graphic>
          <a:graphicData uri="http://schemas.openxmlformats.org/drawingml/2006/table">
            <a:tbl>
              <a:tblPr/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0">
                <a:tc>
                  <a:txBody>
                    <a:bodyPr/>
                    <a:lstStyle/>
                    <a:p>
                      <a:pPr marL="101600" marR="1016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다중 회귀분석을 수행하기 위한 연구 가설은 다음과 같다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1600" marR="1016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연구가설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1(H</a:t>
                      </a:r>
                      <a:r>
                        <a:rPr lang="en-US" altLang="ko-KR" sz="160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음료수 제품의 적절성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독립변수</a:t>
                      </a:r>
                      <a:r>
                        <a:rPr lang="en-US" altLang="ko-KR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은 제품 만족도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종속변수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b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正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영향을 미친다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01600" marR="1016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연구가설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2(H</a:t>
                      </a:r>
                      <a:r>
                        <a:rPr lang="en-US" altLang="ko-KR" sz="160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음료수 제품의 친밀도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독립변수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는 제품 만족도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종속변수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b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正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영향을 미친다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32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다중 회귀분석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95536" y="1412776"/>
            <a:ext cx="85680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3) </a:t>
            </a:r>
            <a:r>
              <a:rPr lang="ko-KR" altLang="en-US" sz="1800" dirty="0" err="1">
                <a:solidFill>
                  <a:schemeClr val="tx1"/>
                </a:solidFill>
              </a:rPr>
              <a:t>다중공선성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</a:rPr>
              <a:t>Multicolinearity</a:t>
            </a:r>
            <a:r>
              <a:rPr lang="en-US" altLang="ko-KR" sz="1800" dirty="0">
                <a:solidFill>
                  <a:schemeClr val="tx1"/>
                </a:solidFill>
              </a:rPr>
              <a:t>) </a:t>
            </a:r>
            <a:r>
              <a:rPr lang="ko-KR" altLang="en-US" sz="1800" dirty="0">
                <a:solidFill>
                  <a:schemeClr val="tx1"/>
                </a:solidFill>
              </a:rPr>
              <a:t>문제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- </a:t>
            </a:r>
            <a:r>
              <a:rPr lang="ko-KR" altLang="en-US" sz="1800" dirty="0">
                <a:solidFill>
                  <a:schemeClr val="tx1"/>
                </a:solidFill>
              </a:rPr>
              <a:t>독립변수 간의 강한 상관관계로 인해서 회귀분석의 결과를 신뢰할 수 없는 현상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- </a:t>
            </a:r>
            <a:r>
              <a:rPr lang="ko-KR" altLang="en-US" sz="1800" dirty="0">
                <a:solidFill>
                  <a:schemeClr val="tx1"/>
                </a:solidFill>
              </a:rPr>
              <a:t>생년월일과 나이를 독립변수로 갖는 경우</a:t>
            </a: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- </a:t>
            </a:r>
            <a:r>
              <a:rPr lang="ko-KR" altLang="en-US" sz="1800" dirty="0">
                <a:solidFill>
                  <a:schemeClr val="tx1"/>
                </a:solidFill>
              </a:rPr>
              <a:t>해결방안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>
                <a:solidFill>
                  <a:schemeClr val="tx1"/>
                </a:solidFill>
              </a:rPr>
              <a:t>강한 상관관계를 갖는 독립변수 제거</a:t>
            </a:r>
          </a:p>
          <a:p>
            <a:pPr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(1) </a:t>
            </a:r>
            <a:r>
              <a:rPr lang="ko-KR" altLang="en-US" sz="1800" dirty="0" err="1">
                <a:solidFill>
                  <a:schemeClr val="tx1"/>
                </a:solidFill>
              </a:rPr>
              <a:t>다중공선성</a:t>
            </a:r>
            <a:r>
              <a:rPr lang="ko-KR" altLang="en-US" sz="1800" dirty="0">
                <a:solidFill>
                  <a:schemeClr val="tx1"/>
                </a:solidFill>
              </a:rPr>
              <a:t> 문제 확인</a:t>
            </a:r>
          </a:p>
          <a:p>
            <a:pPr lvl="1">
              <a:buNone/>
            </a:pPr>
            <a:r>
              <a:rPr lang="en-US" altLang="ko-KR" sz="1800" dirty="0" err="1">
                <a:solidFill>
                  <a:schemeClr val="tx1"/>
                </a:solidFill>
              </a:rPr>
              <a:t>install.packages</a:t>
            </a:r>
            <a:r>
              <a:rPr lang="en-US" altLang="ko-KR" sz="1800" dirty="0">
                <a:solidFill>
                  <a:schemeClr val="tx1"/>
                </a:solidFill>
              </a:rPr>
              <a:t>("car")</a:t>
            </a:r>
          </a:p>
          <a:p>
            <a:pPr lvl="1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library(car)</a:t>
            </a:r>
          </a:p>
          <a:p>
            <a:pPr lvl="1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fit &lt;- lm(formula=</a:t>
            </a:r>
            <a:r>
              <a:rPr lang="en-US" altLang="ko-KR" sz="1800" dirty="0" err="1">
                <a:solidFill>
                  <a:schemeClr val="tx1"/>
                </a:solidFill>
              </a:rPr>
              <a:t>Sepal.Length</a:t>
            </a:r>
            <a:r>
              <a:rPr lang="en-US" altLang="ko-KR" sz="1800" dirty="0">
                <a:solidFill>
                  <a:schemeClr val="tx1"/>
                </a:solidFill>
              </a:rPr>
              <a:t> ~ </a:t>
            </a:r>
            <a:r>
              <a:rPr lang="en-US" altLang="ko-KR" sz="1800" dirty="0" err="1">
                <a:solidFill>
                  <a:schemeClr val="tx1"/>
                </a:solidFill>
              </a:rPr>
              <a:t>Sepal.Width+Petal.Length+Petal.Width</a:t>
            </a:r>
            <a:r>
              <a:rPr lang="en-US" altLang="ko-KR" sz="1800" dirty="0">
                <a:solidFill>
                  <a:schemeClr val="tx1"/>
                </a:solidFill>
              </a:rPr>
              <a:t>, data=train)</a:t>
            </a:r>
          </a:p>
          <a:p>
            <a:pPr lvl="1">
              <a:buNone/>
            </a:pPr>
            <a:r>
              <a:rPr lang="en-US" altLang="ko-KR" sz="1800" dirty="0" err="1">
                <a:solidFill>
                  <a:schemeClr val="tx1"/>
                </a:solidFill>
              </a:rPr>
              <a:t>vif</a:t>
            </a:r>
            <a:r>
              <a:rPr lang="en-US" altLang="ko-KR" sz="1800" dirty="0">
                <a:solidFill>
                  <a:schemeClr val="tx1"/>
                </a:solidFill>
              </a:rPr>
              <a:t>(fit)</a:t>
            </a:r>
          </a:p>
          <a:p>
            <a:pPr lvl="1">
              <a:buNone/>
            </a:pPr>
            <a:r>
              <a:rPr lang="en-US" altLang="ko-KR" sz="1800" dirty="0" err="1">
                <a:solidFill>
                  <a:schemeClr val="tx1"/>
                </a:solidFill>
              </a:rPr>
              <a:t>sqrt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</a:rPr>
              <a:t>vif</a:t>
            </a:r>
            <a:r>
              <a:rPr lang="en-US" altLang="ko-KR" sz="1800" dirty="0">
                <a:solidFill>
                  <a:schemeClr val="tx1"/>
                </a:solidFill>
              </a:rPr>
              <a:t>(fit))&gt;2 </a:t>
            </a:r>
            <a:r>
              <a:rPr lang="en-US" altLang="ko-KR" sz="1800" b="0" dirty="0">
                <a:solidFill>
                  <a:schemeClr val="tx1"/>
                </a:solidFill>
              </a:rPr>
              <a:t># root(VIF)</a:t>
            </a:r>
            <a:r>
              <a:rPr lang="ko-KR" altLang="en-US" sz="1800" b="0" dirty="0">
                <a:solidFill>
                  <a:schemeClr val="tx1"/>
                </a:solidFill>
              </a:rPr>
              <a:t>가 </a:t>
            </a:r>
            <a:r>
              <a:rPr lang="en-US" altLang="ko-KR" sz="1800" b="0" dirty="0">
                <a:solidFill>
                  <a:schemeClr val="tx1"/>
                </a:solidFill>
              </a:rPr>
              <a:t>2 </a:t>
            </a:r>
            <a:r>
              <a:rPr lang="ko-KR" altLang="en-US" sz="1800" b="0" dirty="0">
                <a:solidFill>
                  <a:schemeClr val="tx1"/>
                </a:solidFill>
              </a:rPr>
              <a:t>이상인 것은 </a:t>
            </a:r>
            <a:r>
              <a:rPr lang="ko-KR" altLang="en-US" sz="1800" b="0" dirty="0" err="1">
                <a:solidFill>
                  <a:schemeClr val="tx1"/>
                </a:solidFill>
              </a:rPr>
              <a:t>다중공선성</a:t>
            </a:r>
            <a:r>
              <a:rPr lang="ko-KR" altLang="en-US" sz="1800" b="0" dirty="0">
                <a:solidFill>
                  <a:schemeClr val="tx1"/>
                </a:solidFill>
              </a:rPr>
              <a:t> 문제 의심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다중 회귀분석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95536" y="1412776"/>
            <a:ext cx="85680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(2) iris </a:t>
            </a:r>
            <a:r>
              <a:rPr lang="ko-KR" altLang="en-US" sz="1800" dirty="0">
                <a:solidFill>
                  <a:schemeClr val="tx1"/>
                </a:solidFill>
              </a:rPr>
              <a:t>변수 간의 상관계수 구하기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단</a:t>
            </a:r>
            <a:r>
              <a:rPr lang="en-US" altLang="ko-KR" sz="1800" dirty="0">
                <a:solidFill>
                  <a:schemeClr val="tx1"/>
                </a:solidFill>
              </a:rPr>
              <a:t>,Species</a:t>
            </a:r>
            <a:r>
              <a:rPr lang="ko-KR" altLang="en-US" sz="1800" dirty="0">
                <a:solidFill>
                  <a:schemeClr val="tx1"/>
                </a:solidFill>
              </a:rPr>
              <a:t>제외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  <a:p>
            <a:pPr lvl="1">
              <a:buNone/>
            </a:pPr>
            <a:r>
              <a:rPr lang="en-US" altLang="ko-KR" sz="1800" dirty="0" err="1">
                <a:solidFill>
                  <a:schemeClr val="tx1"/>
                </a:solidFill>
              </a:rPr>
              <a:t>cor</a:t>
            </a:r>
            <a:r>
              <a:rPr lang="en-US" altLang="ko-KR" sz="1800" dirty="0">
                <a:solidFill>
                  <a:schemeClr val="tx1"/>
                </a:solidFill>
              </a:rPr>
              <a:t>(iris[,-5])</a:t>
            </a:r>
          </a:p>
          <a:p>
            <a:pPr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(3) </a:t>
            </a:r>
            <a:r>
              <a:rPr lang="ko-KR" altLang="en-US" sz="1800" dirty="0">
                <a:solidFill>
                  <a:schemeClr val="tx1"/>
                </a:solidFill>
              </a:rPr>
              <a:t>학습데이터와 검정데이터 분류</a:t>
            </a:r>
          </a:p>
          <a:p>
            <a:pPr lvl="1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x &lt;- sample(1:nrow(iris), 0.7*</a:t>
            </a:r>
            <a:r>
              <a:rPr lang="en-US" altLang="ko-KR" sz="1800" dirty="0" err="1">
                <a:solidFill>
                  <a:schemeClr val="tx1"/>
                </a:solidFill>
              </a:rPr>
              <a:t>nrow</a:t>
            </a:r>
            <a:r>
              <a:rPr lang="en-US" altLang="ko-KR" sz="1800" dirty="0">
                <a:solidFill>
                  <a:schemeClr val="tx1"/>
                </a:solidFill>
              </a:rPr>
              <a:t>(iris)) # </a:t>
            </a:r>
            <a:r>
              <a:rPr lang="ko-KR" altLang="en-US" sz="1800" dirty="0">
                <a:solidFill>
                  <a:schemeClr val="tx1"/>
                </a:solidFill>
              </a:rPr>
              <a:t>전체 </a:t>
            </a:r>
            <a:r>
              <a:rPr lang="en-US" altLang="ko-KR" sz="1800" dirty="0">
                <a:solidFill>
                  <a:schemeClr val="tx1"/>
                </a:solidFill>
              </a:rPr>
              <a:t>70%</a:t>
            </a:r>
            <a:r>
              <a:rPr lang="ko-KR" altLang="en-US" sz="1800" dirty="0">
                <a:solidFill>
                  <a:schemeClr val="tx1"/>
                </a:solidFill>
              </a:rPr>
              <a:t> 추출</a:t>
            </a:r>
          </a:p>
          <a:p>
            <a:pPr lvl="1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train &lt;- iris[x, ]</a:t>
            </a:r>
            <a:endParaRPr lang="ko-KR" altLang="en-US" sz="1800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test &lt;- iris[-x, ]</a:t>
            </a:r>
            <a:endParaRPr lang="ko-KR" altLang="en-US" sz="1800" dirty="0">
              <a:solidFill>
                <a:schemeClr val="tx1"/>
              </a:solidFill>
            </a:endParaRPr>
          </a:p>
          <a:p>
            <a:pPr>
              <a:buNone/>
            </a:pPr>
            <a:endParaRPr lang="ko-KR" altLang="en-US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(4) </a:t>
            </a:r>
            <a:r>
              <a:rPr lang="en-US" altLang="ko-KR" sz="1800" dirty="0" err="1">
                <a:solidFill>
                  <a:schemeClr val="tx1"/>
                </a:solidFill>
              </a:rPr>
              <a:t>Petal.Width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변수를 제거한 후 회귀분석 </a:t>
            </a:r>
          </a:p>
          <a:p>
            <a:pPr lvl="1">
              <a:buNone/>
            </a:pPr>
            <a:r>
              <a:rPr lang="en-US" altLang="ko-KR" sz="1800" dirty="0" err="1">
                <a:solidFill>
                  <a:schemeClr val="tx1"/>
                </a:solidFill>
              </a:rPr>
              <a:t>result.lm</a:t>
            </a:r>
            <a:r>
              <a:rPr lang="en-US" altLang="ko-KR" sz="1800" dirty="0">
                <a:solidFill>
                  <a:schemeClr val="tx1"/>
                </a:solidFill>
              </a:rPr>
              <a:t> &lt;- lm(formula=</a:t>
            </a:r>
            <a:r>
              <a:rPr lang="en-US" altLang="ko-KR" sz="1800" dirty="0" err="1">
                <a:solidFill>
                  <a:schemeClr val="tx1"/>
                </a:solidFill>
              </a:rPr>
              <a:t>Sepal.Length</a:t>
            </a:r>
            <a:r>
              <a:rPr lang="en-US" altLang="ko-KR" sz="1800" dirty="0">
                <a:solidFill>
                  <a:schemeClr val="tx1"/>
                </a:solidFill>
              </a:rPr>
              <a:t> ~ </a:t>
            </a:r>
            <a:r>
              <a:rPr lang="en-US" altLang="ko-KR" sz="1800" dirty="0" err="1">
                <a:solidFill>
                  <a:schemeClr val="tx1"/>
                </a:solidFill>
              </a:rPr>
              <a:t>Sepal.Width+Petal.Length</a:t>
            </a:r>
            <a:r>
              <a:rPr lang="en-US" altLang="ko-KR" sz="1800" dirty="0">
                <a:solidFill>
                  <a:schemeClr val="tx1"/>
                </a:solidFill>
              </a:rPr>
              <a:t>, data=train)</a:t>
            </a:r>
          </a:p>
          <a:p>
            <a:pPr lvl="1">
              <a:buNone/>
            </a:pPr>
            <a:r>
              <a:rPr lang="en-US" altLang="ko-KR" sz="1800" dirty="0" err="1">
                <a:solidFill>
                  <a:schemeClr val="tx1"/>
                </a:solidFill>
              </a:rPr>
              <a:t>result.lm</a:t>
            </a:r>
            <a:r>
              <a:rPr lang="en-US" altLang="ko-KR" sz="1800" dirty="0">
                <a:solidFill>
                  <a:schemeClr val="tx1"/>
                </a:solidFill>
              </a:rPr>
              <a:t> &lt;- lm(formula=</a:t>
            </a:r>
            <a:r>
              <a:rPr lang="en-US" altLang="ko-KR" sz="1800" dirty="0" err="1">
                <a:solidFill>
                  <a:schemeClr val="tx1"/>
                </a:solidFill>
              </a:rPr>
              <a:t>Sepal.Length</a:t>
            </a:r>
            <a:r>
              <a:rPr lang="en-US" altLang="ko-KR" sz="1800" dirty="0">
                <a:solidFill>
                  <a:schemeClr val="tx1"/>
                </a:solidFill>
              </a:rPr>
              <a:t> ~ </a:t>
            </a:r>
            <a:r>
              <a:rPr lang="en-US" altLang="ko-KR" sz="1800" dirty="0" err="1">
                <a:solidFill>
                  <a:schemeClr val="tx1"/>
                </a:solidFill>
              </a:rPr>
              <a:t>Sepal.Width+Petal.Length</a:t>
            </a:r>
            <a:r>
              <a:rPr lang="en-US" altLang="ko-KR" sz="1800" dirty="0">
                <a:solidFill>
                  <a:schemeClr val="tx1"/>
                </a:solidFill>
              </a:rPr>
              <a:t>, data=test)</a:t>
            </a:r>
          </a:p>
          <a:p>
            <a:pPr lvl="1">
              <a:buNone/>
            </a:pPr>
            <a:r>
              <a:rPr lang="en-US" altLang="ko-KR" sz="1800" dirty="0" err="1">
                <a:solidFill>
                  <a:schemeClr val="tx1"/>
                </a:solidFill>
              </a:rPr>
              <a:t>result.lm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summary(</a:t>
            </a:r>
            <a:r>
              <a:rPr lang="en-US" altLang="ko-KR" sz="1800" dirty="0" err="1">
                <a:solidFill>
                  <a:schemeClr val="tx1"/>
                </a:solidFill>
              </a:rPr>
              <a:t>result.lm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다중 회귀분석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논문에서 다중 </a:t>
            </a:r>
            <a:r>
              <a:rPr lang="ko-KR" altLang="en-US" sz="2400" dirty="0"/>
              <a:t>회귀분석 결과 제시 방법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】</a:t>
            </a:r>
            <a:endParaRPr lang="en-US" altLang="ko-KR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1561" y="2132856"/>
          <a:ext cx="7632846" cy="3204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2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종속변수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독립변수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표준오차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Std.Error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검정통계량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( t)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유의확률</a:t>
                      </a:r>
                      <a:endParaRPr lang="en-US" altLang="ko-KR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(p)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0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제품만족도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상수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0.130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5.096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6.65e-07 ***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제품적절성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0.044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15.684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&lt; 2e-16 ***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제품친밀성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0.039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2.478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0.0138 *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분석 통계량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Multiple R-squared: 0.5975, Adjusted R-squared: 0.5945 </a:t>
                      </a:r>
                    </a:p>
                    <a:p>
                      <a:pPr algn="l" latinLnBrk="1"/>
                      <a:r>
                        <a:rPr lang="en-US" altLang="ko-KR" sz="1600" dirty="0"/>
                        <a:t>F-statistic: 193.8 on 2 and 261 DF, p-value: &lt; 2.2e-16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750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fr-FR" altLang="ko-KR" sz="1600" dirty="0"/>
                        <a:t>   Signif. codes: 0 ‘***’ 0.001 ‘**’ 0.01 ‘*’ 0.05 ‘.’ 0.1 ‘ ’ 1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다중 회귀분석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【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논문에서 다중 </a:t>
            </a:r>
            <a:r>
              <a:rPr lang="ko-KR" altLang="en-US" sz="2400" dirty="0"/>
              <a:t>회귀분석 결과 제시 방법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】</a:t>
            </a:r>
          </a:p>
          <a:p>
            <a:pPr lvl="1"/>
            <a:r>
              <a:rPr lang="ko-KR" altLang="en-US" sz="2000" dirty="0"/>
              <a:t>연구가설</a:t>
            </a:r>
            <a:r>
              <a:rPr lang="en-US" altLang="ko-KR" sz="2000" dirty="0"/>
              <a:t>1(H1) : ‘</a:t>
            </a:r>
            <a:r>
              <a:rPr lang="ko-KR" altLang="en-US" sz="2000" dirty="0"/>
              <a:t>음료수 제품의 적절성은 제품 만족도에 정</a:t>
            </a:r>
            <a:r>
              <a:rPr lang="en-US" altLang="ko-KR" sz="2000" dirty="0"/>
              <a:t>(</a:t>
            </a:r>
            <a:r>
              <a:rPr lang="ko-KR" altLang="en-US" sz="2000" dirty="0"/>
              <a:t>正</a:t>
            </a:r>
            <a:r>
              <a:rPr lang="en-US" altLang="ko-KR" sz="2000" dirty="0"/>
              <a:t>)</a:t>
            </a:r>
            <a:r>
              <a:rPr lang="ko-KR" altLang="en-US" sz="2000" dirty="0"/>
              <a:t>의 영향을 미친다</a:t>
            </a:r>
            <a:r>
              <a:rPr lang="en-US" altLang="ko-KR" sz="2000" dirty="0"/>
              <a:t>.’</a:t>
            </a:r>
            <a:r>
              <a:rPr lang="ko-KR" altLang="en-US" sz="2000" dirty="0"/>
              <a:t>와 연구가설</a:t>
            </a:r>
            <a:r>
              <a:rPr lang="en-US" altLang="ko-KR" sz="2000" dirty="0"/>
              <a:t>2(H1) : ‘</a:t>
            </a:r>
            <a:r>
              <a:rPr lang="ko-KR" altLang="en-US" sz="2000" dirty="0"/>
              <a:t>음료수 제품의 친밀도는 제품 만족도에 정</a:t>
            </a:r>
            <a:r>
              <a:rPr lang="en-US" altLang="ko-KR" sz="2000" dirty="0"/>
              <a:t>(</a:t>
            </a:r>
            <a:r>
              <a:rPr lang="ko-KR" altLang="en-US" sz="2000" dirty="0"/>
              <a:t>正</a:t>
            </a:r>
            <a:r>
              <a:rPr lang="en-US" altLang="ko-KR" sz="2000" dirty="0"/>
              <a:t>)</a:t>
            </a:r>
            <a:r>
              <a:rPr lang="ko-KR" altLang="en-US" sz="2000" dirty="0"/>
              <a:t>의 영향을 미친다</a:t>
            </a:r>
            <a:r>
              <a:rPr lang="en-US" altLang="ko-KR" sz="2000" dirty="0"/>
              <a:t>.‘</a:t>
            </a:r>
            <a:r>
              <a:rPr lang="ko-KR" altLang="en-US" sz="2000" dirty="0"/>
              <a:t>를 분석을 위해서 다중 회귀분석을 실시하였다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분석 결과를 살펴보면 제품 적절성이 제품 만족도에 미치는 영향은 </a:t>
            </a:r>
            <a:r>
              <a:rPr lang="en-US" altLang="ko-KR" sz="2000" dirty="0">
                <a:solidFill>
                  <a:srgbClr val="C00000"/>
                </a:solidFill>
              </a:rPr>
              <a:t>t=15.684, p &lt; 2e-16</a:t>
            </a:r>
            <a:r>
              <a:rPr lang="ko-KR" altLang="en-US" sz="2000" dirty="0"/>
              <a:t>으로 유의수준 하에서 연구가설</a:t>
            </a:r>
            <a:r>
              <a:rPr lang="en-US" altLang="ko-KR" sz="2000" dirty="0"/>
              <a:t>1</a:t>
            </a:r>
            <a:r>
              <a:rPr lang="ko-KR" altLang="en-US" sz="2000" dirty="0"/>
              <a:t>이 채택되었으며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제품 친밀도가 제품 만족도에 미치는 영향은 </a:t>
            </a:r>
            <a:r>
              <a:rPr lang="en-US" altLang="ko-KR" sz="2000" dirty="0">
                <a:solidFill>
                  <a:srgbClr val="C00000"/>
                </a:solidFill>
              </a:rPr>
              <a:t>t=2.478, p=0.0138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유의수준하에서</a:t>
            </a:r>
            <a:r>
              <a:rPr lang="ko-KR" altLang="en-US" sz="2000" dirty="0"/>
              <a:t> 연구가설</a:t>
            </a:r>
            <a:r>
              <a:rPr lang="en-US" altLang="ko-KR" sz="2000" dirty="0"/>
              <a:t>2</a:t>
            </a:r>
            <a:r>
              <a:rPr lang="ko-KR" altLang="en-US" sz="2000" dirty="0"/>
              <a:t>가 채택되었다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회귀모형은 상관계수 </a:t>
            </a:r>
            <a:r>
              <a:rPr lang="en-US" altLang="ko-KR" sz="2000" dirty="0">
                <a:solidFill>
                  <a:srgbClr val="C00000"/>
                </a:solidFill>
              </a:rPr>
              <a:t>R=. 0.702</a:t>
            </a:r>
            <a:r>
              <a:rPr lang="ko-KR" altLang="en-US" sz="2000" dirty="0"/>
              <a:t>로 독립변수와 종속변수 간에 다소 높은 상관관계를 나타내며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C00000"/>
                </a:solidFill>
              </a:rPr>
              <a:t>R</a:t>
            </a:r>
            <a:r>
              <a:rPr lang="en-US" altLang="ko-KR" sz="2000" baseline="30000" dirty="0">
                <a:solidFill>
                  <a:srgbClr val="C00000"/>
                </a:solidFill>
              </a:rPr>
              <a:t>2</a:t>
            </a:r>
            <a:r>
              <a:rPr lang="en-US" altLang="ko-KR" sz="2000" dirty="0">
                <a:solidFill>
                  <a:srgbClr val="C00000"/>
                </a:solidFill>
              </a:rPr>
              <a:t>=.594</a:t>
            </a:r>
            <a:r>
              <a:rPr lang="ko-KR" altLang="en-US" sz="2000" dirty="0"/>
              <a:t>로 독립변수가 종속변수를 </a:t>
            </a:r>
            <a:r>
              <a:rPr lang="en-US" altLang="ko-KR" sz="2000" dirty="0"/>
              <a:t>59.4% </a:t>
            </a:r>
            <a:r>
              <a:rPr lang="ko-KR" altLang="en-US" sz="2000" dirty="0"/>
              <a:t>설명하고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회귀모형의 적합성은 </a:t>
            </a:r>
            <a:r>
              <a:rPr lang="en-US" altLang="ko-KR" sz="2000" dirty="0"/>
              <a:t>F=374.020(p-value : &lt; 2.2e-16)</a:t>
            </a:r>
            <a:r>
              <a:rPr lang="ko-KR" altLang="en-US" sz="2000" dirty="0"/>
              <a:t>으로 나타나서 모형이 적합하다고 볼 수 있다</a:t>
            </a:r>
            <a:r>
              <a:rPr lang="en-US" altLang="ko-KR" sz="2000" dirty="0"/>
              <a:t>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611560" y="1600201"/>
            <a:ext cx="7787208" cy="460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/>
              <a:t>【</a:t>
            </a:r>
            <a:r>
              <a:rPr lang="ko-KR" altLang="en-US" sz="2000" dirty="0"/>
              <a:t>다중 회귀분석 결과 정리 및 기술</a:t>
            </a:r>
            <a:r>
              <a:rPr lang="en-US" altLang="ko-KR" sz="2000" dirty="0"/>
              <a:t>】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27584" y="2132856"/>
          <a:ext cx="7992888" cy="39604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2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965">
                <a:tc rowSpan="2">
                  <a:txBody>
                    <a:bodyPr/>
                    <a:lstStyle/>
                    <a:p>
                      <a:pPr marL="228600" marR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가설 설정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연구가설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1(H</a:t>
                      </a:r>
                      <a:r>
                        <a:rPr lang="en-US" altLang="ko-KR" sz="140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음료수 제품의 </a:t>
                      </a:r>
                      <a:r>
                        <a:rPr lang="ko-KR" altLang="en-US" sz="1400" u="sng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맑은 고딕" pitchFamily="50" charset="-127"/>
                          <a:ea typeface="맑은 고딕" pitchFamily="50" charset="-127"/>
                        </a:rPr>
                        <a:t>적절성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은</a:t>
                      </a: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u="sng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맑은 고딕" pitchFamily="50" charset="-127"/>
                          <a:ea typeface="맑은 고딕" pitchFamily="50" charset="-127"/>
                        </a:rPr>
                        <a:t>제품 만족도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lang="ko-KR" alt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</a:t>
                      </a:r>
                      <a:r>
                        <a:rPr lang="en-US" altLang="ko-KR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正</a:t>
                      </a:r>
                      <a:r>
                        <a:rPr lang="en-US" altLang="ko-KR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영향을 미친다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1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연구가설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2(H</a:t>
                      </a:r>
                      <a:r>
                        <a:rPr lang="en-US" altLang="ko-KR" sz="140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음료수 제품의 친밀도는 제품 만족도에 </a:t>
                      </a:r>
                      <a:r>
                        <a:rPr lang="ko-KR" alt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</a:t>
                      </a:r>
                      <a:r>
                        <a:rPr lang="en-US" altLang="ko-KR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正</a:t>
                      </a:r>
                      <a:r>
                        <a:rPr lang="en-US" altLang="ko-KR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영향을 미친다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70">
                <a:tc rowSpan="4"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회귀식</a:t>
                      </a:r>
                      <a:br>
                        <a:rPr lang="en-US" altLang="ko-KR" sz="1400" b="1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모델 적합성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유의순준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α =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검정통계량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400" b="1" i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= 193.8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3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유의확률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400" b="1" i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&lt; 2.2e-16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4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결과해석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유의수준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0.05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에서 귀무가설이 기각되었다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따라서 회귀선이 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모델에 적합하다고 볼 수 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00">
                <a:tc rowSpan="4"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ko-KR" altLang="en-US" sz="1400" b="1" kern="1200" dirty="0">
                          <a:latin typeface="맑은 고딕" pitchFamily="50" charset="-127"/>
                          <a:ea typeface="맑은 고딕" pitchFamily="50" charset="-127"/>
                        </a:rPr>
                        <a:t>가설검정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유의수준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α = 0.05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082">
                <a:tc vMerge="1">
                  <a:txBody>
                    <a:bodyPr/>
                    <a:lstStyle/>
                    <a:p>
                      <a:pPr marL="228600" marR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 startAt="4"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 startAt="2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검정통계량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제품적절성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b="1" i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r>
                        <a:rPr lang="en-US" altLang="ko-KR" sz="16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=15.684), </a:t>
                      </a:r>
                      <a:r>
                        <a:rPr lang="ko-KR" altLang="en-US" sz="16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제품친밀도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b="1" i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r>
                        <a:rPr lang="en-US" altLang="ko-KR" sz="16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=2.478)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930">
                <a:tc vMerge="1">
                  <a:txBody>
                    <a:bodyPr/>
                    <a:lstStyle/>
                    <a:p>
                      <a:pPr marL="228600" indent="-228600" algn="l">
                        <a:lnSpc>
                          <a:spcPct val="100000"/>
                        </a:lnSpc>
                        <a:buFont typeface="+mj-lt"/>
                        <a:buAutoNum type="arabicParenR" startAt="7"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1" indent="-342900">
                        <a:lnSpc>
                          <a:spcPct val="100000"/>
                        </a:lnSpc>
                        <a:buFont typeface="+mj-lt"/>
                        <a:buAutoNum type="arabicParenR" startAt="3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유의확률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제품적절성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(p &lt; 2e-16</a:t>
                      </a:r>
                      <a:r>
                        <a:rPr lang="en-US" altLang="ko-KR" sz="16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6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제품친밀도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(p</a:t>
                      </a:r>
                      <a:r>
                        <a:rPr lang="en-US" altLang="ko-KR" sz="1600" b="1" baseline="0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=0.014)</a:t>
                      </a:r>
                      <a:endParaRPr lang="ko-KR" altLang="en-US" sz="1600" b="1" dirty="0">
                        <a:solidFill>
                          <a:srgbClr val="C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2088">
                <a:tc vMerge="1"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1" indent="-342900">
                        <a:lnSpc>
                          <a:spcPct val="100000"/>
                        </a:lnSpc>
                        <a:buFont typeface="+mj-lt"/>
                        <a:buAutoNum type="arabicParenR" startAt="4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결과해석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유의수준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0.05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에서 연구가설이 채택되었다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따라서 제품 적절성과 제품 친밀도가 높을 수록 제품 만족도가 높아지는 경향을 보이고 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다중 회귀분석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효과적인 변수 선택법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1484784"/>
            <a:ext cx="73552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유효하지 않은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 제거  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선형회귀분석에서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변수의 유의성 검정 확인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2.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 선택법 이용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Stepwise :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전진선택법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후진제거법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단계선택법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3.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중요변수 제공 분류 알고리즘 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Random Forest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결과</a:t>
            </a:r>
          </a:p>
        </p:txBody>
      </p:sp>
      <p:pic>
        <p:nvPicPr>
          <p:cNvPr id="6" name="Picture 2" descr="D:\ACORN\R출판교재\chapter15(지도학습)\15-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284984"/>
            <a:ext cx="3456384" cy="2841916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pPr marL="857250" indent="-857250"/>
            <a:r>
              <a:rPr lang="en-US" altLang="ko-KR" sz="3600" dirty="0"/>
              <a:t>1. </a:t>
            </a:r>
            <a:r>
              <a:rPr lang="ko-KR" altLang="en-US" sz="3600" dirty="0"/>
              <a:t>회귀분석 개요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회귀분석</a:t>
            </a:r>
            <a:r>
              <a:rPr lang="en-US" altLang="ko-KR" sz="2400" dirty="0"/>
              <a:t>(Regression Analysis)</a:t>
            </a:r>
          </a:p>
          <a:p>
            <a:pPr lvl="1"/>
            <a:r>
              <a:rPr lang="ko-KR" altLang="en-US" sz="2000" dirty="0"/>
              <a:t>특정 변수</a:t>
            </a:r>
            <a:r>
              <a:rPr lang="en-US" altLang="ko-KR" sz="2000" dirty="0"/>
              <a:t>(</a:t>
            </a:r>
            <a:r>
              <a:rPr lang="ko-KR" altLang="en-US" sz="2000" dirty="0"/>
              <a:t>독립변수</a:t>
            </a:r>
            <a:r>
              <a:rPr lang="en-US" altLang="ko-KR" sz="2000" dirty="0"/>
              <a:t>)</a:t>
            </a:r>
            <a:r>
              <a:rPr lang="ko-KR" altLang="en-US" sz="2000" dirty="0"/>
              <a:t>가 다른 변수</a:t>
            </a:r>
            <a:r>
              <a:rPr lang="en-US" altLang="ko-KR" sz="2000" dirty="0"/>
              <a:t>(</a:t>
            </a:r>
            <a:r>
              <a:rPr lang="ko-KR" altLang="en-US" sz="2000" dirty="0"/>
              <a:t>종속변수</a:t>
            </a:r>
            <a:r>
              <a:rPr lang="en-US" altLang="ko-KR" sz="2000" dirty="0"/>
              <a:t>)</a:t>
            </a:r>
            <a:r>
              <a:rPr lang="ko-KR" altLang="en-US" sz="2000" dirty="0"/>
              <a:t>에 어떠한 영향을 </a:t>
            </a:r>
            <a:br>
              <a:rPr lang="en-US" altLang="ko-KR" sz="2000" dirty="0"/>
            </a:br>
            <a:r>
              <a:rPr lang="ko-KR" altLang="en-US" sz="2000" dirty="0"/>
              <a:t>미치는가 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C00000"/>
                </a:solidFill>
              </a:rPr>
              <a:t>인과관계 분석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가격은 제품 만족도에 영향을 미치는가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lvl="1"/>
            <a:r>
              <a:rPr lang="ko-KR" altLang="en-US" sz="2200" dirty="0"/>
              <a:t>한 변수의 값으로 다른 변수의 값 예언</a:t>
            </a:r>
            <a:endParaRPr lang="en-US" altLang="ko-KR" sz="2200" dirty="0"/>
          </a:p>
          <a:p>
            <a:pPr marL="0">
              <a:buNone/>
            </a:pPr>
            <a:r>
              <a:rPr lang="en-US" altLang="ko-KR" sz="2000" dirty="0"/>
              <a:t>    [</a:t>
            </a:r>
            <a:r>
              <a:rPr lang="ko-KR" altLang="en-US" sz="2000" dirty="0"/>
              <a:t>참고</a:t>
            </a:r>
            <a:r>
              <a:rPr lang="en-US" altLang="ko-KR" sz="2000" dirty="0"/>
              <a:t>] </a:t>
            </a:r>
            <a:r>
              <a:rPr lang="ko-KR" altLang="en-US" sz="2000" dirty="0"/>
              <a:t>인과관계</a:t>
            </a:r>
            <a:r>
              <a:rPr lang="en-US" altLang="ko-KR" sz="2000" dirty="0"/>
              <a:t>(</a:t>
            </a:r>
            <a:r>
              <a:rPr lang="ko-KR" altLang="en-US" sz="2000" dirty="0"/>
              <a:t>因果關係</a:t>
            </a:r>
            <a:r>
              <a:rPr lang="en-US" altLang="ko-KR" sz="2000" dirty="0"/>
              <a:t>) : </a:t>
            </a:r>
            <a:r>
              <a:rPr lang="ko-KR" altLang="en-US" sz="2000" dirty="0"/>
              <a:t>변수</a:t>
            </a:r>
            <a:r>
              <a:rPr lang="en-US" altLang="ko-KR" sz="2000" dirty="0"/>
              <a:t>A</a:t>
            </a:r>
            <a:r>
              <a:rPr lang="ko-KR" altLang="en-US" sz="2000" dirty="0"/>
              <a:t>가 변수</a:t>
            </a:r>
            <a:r>
              <a:rPr lang="en-US" altLang="ko-KR" sz="2000" dirty="0"/>
              <a:t>B</a:t>
            </a:r>
            <a:r>
              <a:rPr lang="ko-KR" altLang="en-US" sz="2000" dirty="0"/>
              <a:t>의 값이 변하는 원인이</a:t>
            </a:r>
            <a:br>
              <a:rPr lang="en-US" altLang="ko-KR" sz="2000" dirty="0"/>
            </a:br>
            <a:r>
              <a:rPr lang="en-US" altLang="ko-KR" sz="2000" dirty="0"/>
              <a:t>            </a:t>
            </a:r>
            <a:r>
              <a:rPr lang="ko-KR" altLang="en-US" sz="2000" dirty="0"/>
              <a:t> 되는 관계</a:t>
            </a:r>
            <a:r>
              <a:rPr lang="en-US" altLang="ko-KR" sz="2000" dirty="0"/>
              <a:t>(</a:t>
            </a:r>
            <a:r>
              <a:rPr lang="ko-KR" altLang="en-US" sz="2000" dirty="0"/>
              <a:t>변수</a:t>
            </a:r>
            <a:r>
              <a:rPr lang="en-US" altLang="ko-KR" sz="2000" dirty="0"/>
              <a:t>A : </a:t>
            </a:r>
            <a:r>
              <a:rPr lang="ko-KR" altLang="en-US" sz="2000" dirty="0"/>
              <a:t>독립변수</a:t>
            </a:r>
            <a:r>
              <a:rPr lang="en-US" altLang="ko-KR" sz="2000" dirty="0"/>
              <a:t>, </a:t>
            </a:r>
            <a:r>
              <a:rPr lang="ko-KR" altLang="en-US" sz="2000" dirty="0"/>
              <a:t>변수</a:t>
            </a:r>
            <a:r>
              <a:rPr lang="en-US" altLang="ko-KR" sz="2000" dirty="0"/>
              <a:t>B : </a:t>
            </a:r>
            <a:r>
              <a:rPr lang="ko-KR" altLang="en-US" sz="2000" dirty="0"/>
              <a:t>종속변수</a:t>
            </a:r>
            <a:r>
              <a:rPr lang="en-US" altLang="ko-KR" sz="2000" dirty="0"/>
              <a:t>)</a:t>
            </a:r>
          </a:p>
          <a:p>
            <a:pPr marL="0">
              <a:buNone/>
            </a:pPr>
            <a:endParaRPr lang="ko-KR" altLang="en-US" sz="1800" dirty="0"/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/>
              <a:t>상관관계분석 </a:t>
            </a:r>
            <a:r>
              <a:rPr lang="en-US" altLang="ko-KR" sz="2000" dirty="0"/>
              <a:t>: </a:t>
            </a:r>
            <a:r>
              <a:rPr lang="ko-KR" altLang="en-US" sz="2000" dirty="0"/>
              <a:t>변수 간의 관련성 분석</a:t>
            </a:r>
          </a:p>
          <a:p>
            <a:pPr lvl="1">
              <a:buFont typeface="Wingdings" pitchFamily="2" charset="2"/>
              <a:buChar char="v"/>
            </a:pPr>
            <a:r>
              <a:rPr lang="ko-KR" altLang="en-US" sz="2000" dirty="0"/>
              <a:t>회귀분석 </a:t>
            </a:r>
            <a:r>
              <a:rPr lang="en-US" altLang="ko-KR" sz="2000" dirty="0"/>
              <a:t>: </a:t>
            </a:r>
            <a:r>
              <a:rPr lang="ko-KR" altLang="en-US" sz="2000" dirty="0"/>
              <a:t>변수 간의 인과관계 분석</a:t>
            </a:r>
          </a:p>
          <a:p>
            <a:pPr lvl="2"/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기계학습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3329" y="1340768"/>
            <a:ext cx="735526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홀드아웃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방식  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7:3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8:2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비율로 분류한 후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Training set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학습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Test set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model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평가</a:t>
            </a:r>
          </a:p>
        </p:txBody>
      </p:sp>
      <p:pic>
        <p:nvPicPr>
          <p:cNvPr id="1026" name="Picture 2" descr="https://t1.daumcdn.net/cfile/tistory/99911A335C4EE7781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45"/>
          <a:stretch/>
        </p:blipFill>
        <p:spPr bwMode="auto">
          <a:xfrm>
            <a:off x="4371761" y="2204864"/>
            <a:ext cx="444871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1.daumcdn.net/cfile/tistory/990DD2465B72F1491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933056"/>
            <a:ext cx="3816424" cy="274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67544" y="3098284"/>
            <a:ext cx="735526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교차검증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균등 분할 후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Train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Test set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번갈아 가면서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학습하고 평가하는 방식</a:t>
            </a:r>
          </a:p>
        </p:txBody>
      </p:sp>
    </p:spTree>
    <p:extLst>
      <p:ext uri="{BB962C8B-B14F-4D97-AF65-F5344CB8AC3E}">
        <p14:creationId xmlns:p14="http://schemas.microsoft.com/office/powerpoint/2010/main" val="1919585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더미변수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3329" y="1340768"/>
            <a:ext cx="7355264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범주형 변수를 독립변수로 사용하기 위해서 더미변수 생성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범주형 변수는 기울기 영향 없음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절편에만 영향을 미침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범주형 변수의 범주가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 경우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n-1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파생변수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ex)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혈액형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A, B, O, AB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x1    x2    x3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A      1     0     0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B      0     1     0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O      0     0     1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AB     0     0     0 (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기준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Factor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형변환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dummy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  </a:t>
            </a:r>
          </a:p>
        </p:txBody>
      </p:sp>
    </p:spTree>
    <p:extLst>
      <p:ext uri="{BB962C8B-B14F-4D97-AF65-F5344CB8AC3E}">
        <p14:creationId xmlns:p14="http://schemas.microsoft.com/office/powerpoint/2010/main" val="15598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pPr marL="857250" indent="-857250"/>
            <a:r>
              <a:rPr lang="en-US" altLang="ko-KR" sz="3600" dirty="0"/>
              <a:t>1. </a:t>
            </a:r>
            <a:r>
              <a:rPr lang="ko-KR" altLang="en-US" sz="3600" dirty="0"/>
              <a:t>회귀분석 개요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677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상관관계 </a:t>
            </a:r>
            <a:r>
              <a:rPr lang="en-US" altLang="ko-KR" sz="2400" dirty="0"/>
              <a:t>vs </a:t>
            </a:r>
            <a:r>
              <a:rPr lang="ko-KR" altLang="en-US" sz="2400" dirty="0"/>
              <a:t>인과관계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상관관계가 높다고</a:t>
            </a:r>
            <a:r>
              <a:rPr lang="en-US" altLang="ko-KR" sz="2000" dirty="0"/>
              <a:t> </a:t>
            </a:r>
            <a:r>
              <a:rPr lang="ko-KR" altLang="en-US" sz="2000" dirty="0">
                <a:solidFill>
                  <a:srgbClr val="C00000"/>
                </a:solidFill>
              </a:rPr>
              <a:t>반드시</a:t>
            </a:r>
            <a:r>
              <a:rPr lang="ko-KR" altLang="en-US" sz="2000" dirty="0"/>
              <a:t> 인과관계가 있다고 볼 수 없음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상관관계 </a:t>
            </a:r>
            <a:r>
              <a:rPr lang="en-US" altLang="ko-KR" dirty="0"/>
              <a:t>: </a:t>
            </a:r>
            <a:r>
              <a:rPr lang="ko-KR" altLang="en-US" dirty="0" err="1"/>
              <a:t>붉은포도주</a:t>
            </a:r>
            <a:r>
              <a:rPr lang="ko-KR" altLang="en-US" dirty="0"/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ko-KR" altLang="en-US" dirty="0"/>
              <a:t>심장병 발병률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 </a:t>
            </a:r>
            <a:r>
              <a:rPr lang="ko-KR" altLang="en-US" sz="1900" dirty="0"/>
              <a:t>포도주는 심장병에 효과가 있지만</a:t>
            </a:r>
            <a:r>
              <a:rPr lang="en-US" altLang="ko-KR" sz="1900" dirty="0"/>
              <a:t>, </a:t>
            </a:r>
            <a:r>
              <a:rPr lang="ko-KR" altLang="en-US" sz="1900" dirty="0"/>
              <a:t>포도주 양을 늘리거나</a:t>
            </a:r>
            <a:r>
              <a:rPr lang="en-US" altLang="ko-KR" sz="1900" dirty="0"/>
              <a:t>, </a:t>
            </a:r>
            <a:r>
              <a:rPr lang="ko-KR" altLang="en-US" sz="1900" dirty="0"/>
              <a:t>줄일 때 심장병 발병률이 줄어들거나</a:t>
            </a:r>
            <a:r>
              <a:rPr lang="en-US" altLang="ko-KR" sz="1900" dirty="0"/>
              <a:t>, </a:t>
            </a:r>
            <a:r>
              <a:rPr lang="ko-KR" altLang="en-US" sz="1900" dirty="0"/>
              <a:t>높아지는 것은 아니다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인과관계 </a:t>
            </a:r>
            <a:r>
              <a:rPr lang="en-US" altLang="ko-KR" dirty="0"/>
              <a:t>: </a:t>
            </a:r>
            <a:r>
              <a:rPr lang="ko-KR" altLang="en-US" dirty="0"/>
              <a:t>스트레스 </a:t>
            </a:r>
            <a:r>
              <a:rPr lang="ko-KR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↔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cs typeface="Arial" panose="020B0604020202020204" pitchFamily="34" charset="0"/>
              </a:rPr>
              <a:t>심장병 발병률</a:t>
            </a:r>
            <a:endParaRPr lang="en-US" altLang="ko-KR" dirty="0"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85AE49">
                  <a:lumMod val="75000"/>
                </a:srgbClr>
              </a:buClr>
            </a:pPr>
            <a:r>
              <a:rPr lang="ko-KR" altLang="en-US" sz="1800" dirty="0"/>
              <a:t>스트레스로 인한 긴장과 분노는 심장 </a:t>
            </a:r>
            <a:r>
              <a:rPr lang="ko-KR" altLang="en-US" sz="1800" dirty="0" err="1"/>
              <a:t>박동수나</a:t>
            </a:r>
            <a:r>
              <a:rPr lang="ko-KR" altLang="en-US" sz="1800" dirty="0"/>
              <a:t> 강도를 높이고</a:t>
            </a:r>
            <a:r>
              <a:rPr lang="en-US" altLang="ko-KR" sz="1800" dirty="0"/>
              <a:t>, </a:t>
            </a:r>
            <a:r>
              <a:rPr lang="ko-KR" altLang="en-US" sz="1800" dirty="0"/>
              <a:t>심장의 산소 소비량을 증가</a:t>
            </a:r>
            <a:r>
              <a:rPr lang="en-US" altLang="ko-KR" sz="1800" dirty="0"/>
              <a:t>, </a:t>
            </a:r>
            <a:r>
              <a:rPr lang="ko-KR" altLang="en-US" sz="1800" dirty="0"/>
              <a:t>관상동맥은 수축되어 혈액순환이 </a:t>
            </a:r>
            <a:br>
              <a:rPr lang="en-US" altLang="ko-KR" sz="1800" dirty="0"/>
            </a:br>
            <a:r>
              <a:rPr lang="ko-KR" altLang="en-US" sz="1800" dirty="0"/>
              <a:t>적절하지 못하여 심장에 영향을 미친다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67700" cy="4648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altLang="ko-KR" sz="2400" dirty="0"/>
              <a:t>【</a:t>
            </a:r>
            <a:r>
              <a:rPr lang="ko-KR" altLang="en-US" sz="2400" dirty="0"/>
              <a:t>회귀분석 중요사항</a:t>
            </a:r>
            <a:r>
              <a:rPr lang="en-US" altLang="ko-KR" sz="2400" dirty="0"/>
              <a:t>】</a:t>
            </a:r>
            <a:endParaRPr lang="ko-KR" altLang="en-US" sz="2400" dirty="0"/>
          </a:p>
          <a:p>
            <a:pPr lvl="1">
              <a:spcAft>
                <a:spcPts val="600"/>
              </a:spcAft>
            </a:pPr>
            <a:r>
              <a:rPr lang="ko-KR" altLang="en-US" sz="2000" dirty="0"/>
              <a:t>‘통계분석의 </a:t>
            </a:r>
            <a:r>
              <a:rPr lang="ko-KR" altLang="en-US" sz="2000" b="1" dirty="0">
                <a:solidFill>
                  <a:srgbClr val="C00000"/>
                </a:solidFill>
              </a:rPr>
              <a:t>꽃</a:t>
            </a:r>
            <a:r>
              <a:rPr lang="ko-KR" altLang="en-US" sz="2000" dirty="0"/>
              <a:t>’ </a:t>
            </a:r>
            <a:r>
              <a:rPr lang="ko-KR" altLang="en-US" sz="2000" dirty="0">
                <a:solidFill>
                  <a:srgbClr val="FF5050"/>
                </a:solidFill>
                <a:sym typeface="Wingdings"/>
              </a:rPr>
              <a:t> </a:t>
            </a:r>
            <a:r>
              <a:rPr lang="ko-KR" altLang="en-US" sz="2000" dirty="0"/>
              <a:t>가장 강력하고</a:t>
            </a:r>
            <a:r>
              <a:rPr lang="en-US" altLang="ko-KR" sz="2000" dirty="0"/>
              <a:t>, </a:t>
            </a:r>
            <a:r>
              <a:rPr lang="ko-KR" altLang="en-US" sz="2000" dirty="0"/>
              <a:t>많이 이용</a:t>
            </a:r>
          </a:p>
          <a:p>
            <a:pPr lvl="1">
              <a:spcAft>
                <a:spcPts val="600"/>
              </a:spcAft>
            </a:pPr>
            <a:r>
              <a:rPr lang="ko-KR" altLang="en-US" sz="2000" dirty="0"/>
              <a:t>종속변수에 영향을 미치는 변수를 규명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선형관계</a:t>
            </a:r>
            <a:r>
              <a:rPr lang="ko-KR" altLang="en-US" sz="2000" dirty="0"/>
              <a:t> 분석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vl="1">
              <a:spcAft>
                <a:spcPts val="600"/>
              </a:spcAft>
            </a:pPr>
            <a:r>
              <a:rPr lang="ko-KR" altLang="en-US" sz="2000" dirty="0"/>
              <a:t>독립변수</a:t>
            </a:r>
            <a:r>
              <a:rPr lang="en-US" altLang="ko-KR" sz="2000" dirty="0"/>
              <a:t>(x)</a:t>
            </a:r>
            <a:r>
              <a:rPr lang="ko-KR" altLang="en-US" sz="2000" dirty="0"/>
              <a:t>와 종속변수</a:t>
            </a:r>
            <a:r>
              <a:rPr lang="en-US" altLang="ko-KR" sz="2000" dirty="0"/>
              <a:t>(y)</a:t>
            </a:r>
            <a:r>
              <a:rPr lang="ko-KR" altLang="en-US" sz="2000" dirty="0"/>
              <a:t>의 관련성 강도</a:t>
            </a:r>
            <a:endParaRPr lang="en-US" altLang="ko-KR" sz="2000" dirty="0"/>
          </a:p>
          <a:p>
            <a:pPr lvl="1">
              <a:spcAft>
                <a:spcPts val="600"/>
              </a:spcAft>
            </a:pPr>
            <a:r>
              <a:rPr lang="ko-KR" altLang="en-US" sz="2000" dirty="0"/>
              <a:t>독립변수의 변화에 따른 종속변수 변화 예측</a:t>
            </a:r>
          </a:p>
          <a:p>
            <a:pPr lvl="1">
              <a:spcAft>
                <a:spcPts val="600"/>
              </a:spcAft>
            </a:pPr>
            <a:r>
              <a:rPr lang="ko-KR" altLang="en-US" sz="2000" b="1" dirty="0"/>
              <a:t>회귀 방정식</a:t>
            </a:r>
            <a:r>
              <a:rPr lang="en-US" altLang="ko-KR" sz="2000" dirty="0"/>
              <a:t>(</a:t>
            </a:r>
            <a:r>
              <a:rPr lang="en-US" altLang="ko-KR" dirty="0"/>
              <a:t>y = ax + b</a:t>
            </a:r>
            <a:r>
              <a:rPr lang="en-US" altLang="ko-KR" sz="2000" dirty="0"/>
              <a:t>) : y</a:t>
            </a:r>
            <a:r>
              <a:rPr lang="ko-KR" altLang="en-US" sz="2000" dirty="0"/>
              <a:t>값 예측</a:t>
            </a:r>
            <a:endParaRPr lang="en-US" altLang="ko-KR" sz="2000" dirty="0"/>
          </a:p>
          <a:p>
            <a:pPr lvl="1">
              <a:spcAft>
                <a:spcPts val="600"/>
              </a:spcAft>
            </a:pPr>
            <a:r>
              <a:rPr lang="ko-KR" altLang="en-US" sz="2000" dirty="0"/>
              <a:t>독립변수와 종속변수 모두 </a:t>
            </a:r>
            <a:r>
              <a:rPr lang="ko-KR" altLang="en-US" sz="2000" u="sng" dirty="0" err="1"/>
              <a:t>등간척도</a:t>
            </a:r>
            <a:r>
              <a:rPr lang="ko-KR" altLang="en-US" sz="2000" u="sng" dirty="0"/>
              <a:t> 또는 </a:t>
            </a:r>
            <a:r>
              <a:rPr lang="ko-KR" altLang="en-US" sz="2000" u="sng" dirty="0" err="1"/>
              <a:t>비율척도</a:t>
            </a:r>
            <a:r>
              <a:rPr lang="ko-KR" altLang="en-US" sz="2000" dirty="0"/>
              <a:t> 이용</a:t>
            </a:r>
            <a:endParaRPr lang="en-US" altLang="ko-KR" sz="2000" dirty="0"/>
          </a:p>
          <a:p>
            <a:pPr lvl="1">
              <a:spcAft>
                <a:spcPts val="600"/>
              </a:spcAft>
            </a:pPr>
            <a:r>
              <a:rPr lang="ko-KR" altLang="en-US" sz="2000" dirty="0"/>
              <a:t>독립변수를 </a:t>
            </a:r>
            <a:r>
              <a:rPr lang="ko-KR" altLang="en-US" sz="2000" dirty="0" err="1"/>
              <a:t>집단변수로</a:t>
            </a:r>
            <a:r>
              <a:rPr lang="ko-KR" altLang="en-US" sz="2000" dirty="0"/>
              <a:t> 사용 시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ko-KR" sz="2000" dirty="0"/>
              <a:t> </a:t>
            </a:r>
            <a:r>
              <a:rPr lang="ko-KR" altLang="en-US" sz="2000" dirty="0"/>
              <a:t>더미변수 변환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pPr marL="857250" indent="-857250"/>
            <a:r>
              <a:rPr lang="en-US" altLang="ko-KR" sz="3600" dirty="0"/>
              <a:t>1. </a:t>
            </a:r>
            <a:r>
              <a:rPr lang="ko-KR" altLang="en-US" sz="3600" dirty="0"/>
              <a:t>회귀분석 개요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67700" cy="396044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  <a:buNone/>
                </a:pPr>
                <a:r>
                  <a:rPr lang="en-US" altLang="ko-KR" sz="2400" dirty="0"/>
                  <a:t>【</a:t>
                </a:r>
                <a:r>
                  <a:rPr lang="ko-KR" altLang="en-US" sz="2400" dirty="0"/>
                  <a:t>회귀방정식</a:t>
                </a:r>
                <a:r>
                  <a:rPr lang="en-US" altLang="ko-KR" sz="2400" dirty="0"/>
                  <a:t>】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ko-KR" altLang="en-US" sz="1800" dirty="0"/>
                  <a:t>회귀 방정식 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회귀선 추정 </a:t>
                </a:r>
                <a:r>
                  <a:rPr lang="en-US" altLang="ko-KR" sz="1800" dirty="0"/>
                  <a:t>1</a:t>
                </a:r>
                <a:r>
                  <a:rPr lang="ko-KR" altLang="en-US" sz="1800" dirty="0"/>
                  <a:t>차 함수</a:t>
                </a:r>
                <a:endParaRPr lang="en-US" altLang="ko-KR" sz="1800" dirty="0"/>
              </a:p>
              <a:p>
                <a:pPr lvl="1">
                  <a:spcAft>
                    <a:spcPts val="600"/>
                  </a:spcAft>
                  <a:buFont typeface="Wingdings" pitchFamily="2" charset="2"/>
                  <a:buChar char="ü"/>
                </a:pPr>
                <a:r>
                  <a:rPr lang="en-US" altLang="ko-KR" dirty="0"/>
                  <a:t>y = ax + b(</a:t>
                </a:r>
                <a:r>
                  <a:rPr lang="en-US" altLang="ko-KR" sz="1800" dirty="0"/>
                  <a:t>Y:</a:t>
                </a:r>
                <a:r>
                  <a:rPr lang="ko-KR" altLang="en-US" sz="1800" dirty="0"/>
                  <a:t>종속변수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:</a:t>
                </a:r>
                <a:r>
                  <a:rPr lang="ko-KR" altLang="en-US" sz="1800" dirty="0"/>
                  <a:t>회귀계수</a:t>
                </a:r>
                <a:r>
                  <a:rPr lang="en-US" altLang="ko-KR" sz="1800" dirty="0"/>
                  <a:t>, X:</a:t>
                </a:r>
                <a:r>
                  <a:rPr lang="ko-KR" altLang="en-US" sz="1800" dirty="0"/>
                  <a:t>독립변수</a:t>
                </a:r>
                <a:r>
                  <a:rPr lang="en-US" altLang="ko-KR" sz="1800" dirty="0"/>
                  <a:t>,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b : </a:t>
                </a:r>
                <a:r>
                  <a:rPr lang="ko-KR" altLang="en-US" sz="1800" dirty="0"/>
                  <a:t>상수</a:t>
                </a:r>
                <a:r>
                  <a:rPr lang="en-US" altLang="ko-KR" sz="1800" dirty="0"/>
                  <a:t>) </a:t>
                </a:r>
                <a:endParaRPr lang="ko-KR" altLang="en-US" sz="1800" dirty="0"/>
              </a:p>
              <a:p>
                <a:pPr lvl="0">
                  <a:spcAft>
                    <a:spcPts val="600"/>
                  </a:spcAft>
                </a:pPr>
                <a:r>
                  <a:rPr lang="ko-KR" altLang="en-US" sz="1800" dirty="0"/>
                  <a:t>회귀계수</a:t>
                </a:r>
                <a:r>
                  <a:rPr lang="en-US" altLang="ko-KR" sz="1800" dirty="0"/>
                  <a:t>(a) : </a:t>
                </a:r>
                <a:r>
                  <a:rPr lang="ko-KR" altLang="en-US" sz="1800" dirty="0"/>
                  <a:t>단위시간에 따라 변하는 양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기울기</a:t>
                </a:r>
                <a:r>
                  <a:rPr lang="en-US" altLang="ko-KR" sz="1800" dirty="0"/>
                  <a:t>), </a:t>
                </a:r>
                <a:r>
                  <a:rPr lang="ko-KR" altLang="en-US" sz="1800" dirty="0"/>
                  <a:t>회귀선 추정에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이용</a:t>
                </a:r>
              </a:p>
            </p:txBody>
          </p:sp>
        </mc:Choice>
        <mc:Fallback xmlns="">
          <p:sp>
            <p:nvSpPr>
              <p:cNvPr id="70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67700" cy="3960440"/>
              </a:xfrm>
              <a:blipFill>
                <a:blip r:embed="rId3"/>
                <a:stretch>
                  <a:fillRect l="-1106" t="-1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pPr marL="857250" indent="-857250"/>
            <a:r>
              <a:rPr lang="en-US" altLang="ko-KR" sz="3600" dirty="0"/>
              <a:t>1. </a:t>
            </a:r>
            <a:r>
              <a:rPr lang="ko-KR" altLang="en-US" sz="3600" dirty="0"/>
              <a:t>회귀분석 개요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5610726"/>
            <a:ext cx="1678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1600" dirty="0" err="1">
                <a:solidFill>
                  <a:srgbClr val="000000"/>
                </a:solidFill>
              </a:rPr>
              <a:t>산점도와</a:t>
            </a:r>
            <a:r>
              <a:rPr lang="ko-KR" altLang="en-US" sz="1600" dirty="0">
                <a:solidFill>
                  <a:srgbClr val="000000"/>
                </a:solidFill>
              </a:rPr>
              <a:t> 회귀선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915816" y="3356992"/>
            <a:ext cx="2679104" cy="2272898"/>
            <a:chOff x="2915816" y="3356992"/>
            <a:chExt cx="2679104" cy="2272898"/>
          </a:xfrm>
        </p:grpSpPr>
        <p:pic>
          <p:nvPicPr>
            <p:cNvPr id="1025" name="_x244463768" descr="EMB00002d8825d4"/>
            <p:cNvPicPr>
              <a:picLocks noChangeAspect="1" noChangeArrowheads="1"/>
            </p:cNvPicPr>
            <p:nvPr/>
          </p:nvPicPr>
          <p:blipFill>
            <a:blip r:embed="rId4" cstate="print"/>
            <a:srcRect t="2798"/>
            <a:stretch>
              <a:fillRect/>
            </a:stretch>
          </p:blipFill>
          <p:spPr bwMode="auto">
            <a:xfrm>
              <a:off x="2915816" y="3469650"/>
              <a:ext cx="2592288" cy="2160240"/>
            </a:xfrm>
            <a:prstGeom prst="rect">
              <a:avLst/>
            </a:prstGeom>
            <a:noFill/>
          </p:spPr>
        </p:pic>
        <p:sp>
          <p:nvSpPr>
            <p:cNvPr id="2" name="직사각형 1"/>
            <p:cNvSpPr/>
            <p:nvPr/>
          </p:nvSpPr>
          <p:spPr>
            <a:xfrm>
              <a:off x="4127852" y="3356992"/>
              <a:ext cx="14670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f(x) = ax + b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pPr marL="857250" indent="-857250"/>
            <a:r>
              <a:rPr lang="en-US" altLang="ko-KR" sz="3600" dirty="0"/>
              <a:t>1. </a:t>
            </a:r>
            <a:r>
              <a:rPr lang="ko-KR" altLang="en-US" sz="3600" dirty="0"/>
              <a:t>회귀분석 개요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67700" cy="450418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선형 회귀 방정식 예</a:t>
            </a:r>
            <a:endParaRPr lang="en-US" altLang="ko-KR" sz="2000" dirty="0"/>
          </a:p>
          <a:p>
            <a:pPr lvl="1">
              <a:buNone/>
            </a:pPr>
            <a:r>
              <a:rPr lang="en-US" altLang="ko-KR" sz="1800" dirty="0"/>
              <a:t>Y= a*X + b (Y : </a:t>
            </a:r>
            <a:r>
              <a:rPr lang="ko-KR" altLang="en-US" sz="1800" dirty="0"/>
              <a:t>종속변수</a:t>
            </a:r>
            <a:r>
              <a:rPr lang="en-US" altLang="ko-KR" sz="1800" dirty="0"/>
              <a:t>, a : </a:t>
            </a:r>
            <a:r>
              <a:rPr lang="ko-KR" altLang="en-US" sz="1800" dirty="0"/>
              <a:t>기울기</a:t>
            </a:r>
            <a:r>
              <a:rPr lang="en-US" altLang="ko-KR" sz="1800" dirty="0"/>
              <a:t>, X : </a:t>
            </a:r>
            <a:r>
              <a:rPr lang="ko-KR" altLang="en-US" sz="1800" dirty="0"/>
              <a:t>독립변수</a:t>
            </a:r>
            <a:r>
              <a:rPr lang="en-US" altLang="ko-KR" sz="1800" dirty="0"/>
              <a:t>, b : </a:t>
            </a:r>
            <a:r>
              <a:rPr lang="ko-KR" altLang="en-US" sz="1800" dirty="0"/>
              <a:t>절편</a:t>
            </a:r>
            <a:r>
              <a:rPr lang="en-US" altLang="ko-KR" sz="1800" dirty="0"/>
              <a:t>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2" name="그룹 11"/>
          <p:cNvGrpSpPr/>
          <p:nvPr/>
        </p:nvGrpSpPr>
        <p:grpSpPr>
          <a:xfrm>
            <a:off x="1225474" y="2564904"/>
            <a:ext cx="2304000" cy="2628000"/>
            <a:chOff x="899592" y="3102847"/>
            <a:chExt cx="2641176" cy="3091765"/>
          </a:xfrm>
        </p:grpSpPr>
        <p:cxnSp>
          <p:nvCxnSpPr>
            <p:cNvPr id="9" name="직선 연결선 8"/>
            <p:cNvCxnSpPr/>
            <p:nvPr/>
          </p:nvCxnSpPr>
          <p:spPr bwMode="auto">
            <a:xfrm>
              <a:off x="1331641" y="3102847"/>
              <a:ext cx="0" cy="30917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899592" y="5877272"/>
              <a:ext cx="264117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" name="TextBox 12"/>
          <p:cNvSpPr txBox="1"/>
          <p:nvPr/>
        </p:nvSpPr>
        <p:spPr>
          <a:xfrm>
            <a:off x="1729530" y="49411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1   2   3   4   5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5474" y="2492896"/>
            <a:ext cx="432048" cy="243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000000"/>
                </a:solidFill>
              </a:rPr>
              <a:t>8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000000"/>
                </a:solidFill>
              </a:rPr>
              <a:t>7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000000"/>
                </a:solidFill>
              </a:rPr>
              <a:t>6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000000"/>
                </a:solidFill>
              </a:rPr>
              <a:t>5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000000"/>
                </a:solidFill>
              </a:rPr>
              <a:t>4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000000"/>
                </a:solidFill>
              </a:rPr>
              <a:t>3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000000"/>
                </a:solidFill>
              </a:rPr>
              <a:t>2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000000"/>
                </a:solidFill>
              </a:rPr>
              <a:t>1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81491" y="2761882"/>
            <a:ext cx="1128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</a:rPr>
              <a:t>f(x) = </a:t>
            </a:r>
            <a:r>
              <a:rPr lang="en-US" altLang="ko-KR" sz="1600" dirty="0">
                <a:solidFill>
                  <a:srgbClr val="C00000"/>
                </a:solidFill>
              </a:rPr>
              <a:t>2</a:t>
            </a:r>
            <a:r>
              <a:rPr lang="en-US" altLang="ko-KR" sz="1600" dirty="0">
                <a:solidFill>
                  <a:srgbClr val="000000"/>
                </a:solidFill>
              </a:rPr>
              <a:t>*X </a:t>
            </a:r>
          </a:p>
        </p:txBody>
      </p:sp>
      <p:sp>
        <p:nvSpPr>
          <p:cNvPr id="16" name="타원 15"/>
          <p:cNvSpPr/>
          <p:nvPr/>
        </p:nvSpPr>
        <p:spPr bwMode="auto">
          <a:xfrm>
            <a:off x="1801538" y="443711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521618" y="3284984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2881658" y="263691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 flipH="1">
            <a:off x="1585514" y="2492896"/>
            <a:ext cx="1440160" cy="24482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그룹 21"/>
          <p:cNvGrpSpPr/>
          <p:nvPr/>
        </p:nvGrpSpPr>
        <p:grpSpPr>
          <a:xfrm>
            <a:off x="4969890" y="2564904"/>
            <a:ext cx="2304000" cy="2628000"/>
            <a:chOff x="899592" y="3102847"/>
            <a:chExt cx="2641176" cy="3091765"/>
          </a:xfrm>
        </p:grpSpPr>
        <p:cxnSp>
          <p:nvCxnSpPr>
            <p:cNvPr id="23" name="직선 연결선 22"/>
            <p:cNvCxnSpPr/>
            <p:nvPr/>
          </p:nvCxnSpPr>
          <p:spPr bwMode="auto">
            <a:xfrm>
              <a:off x="1331641" y="3102847"/>
              <a:ext cx="0" cy="30917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899592" y="5877272"/>
              <a:ext cx="264117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TextBox 24"/>
          <p:cNvSpPr txBox="1"/>
          <p:nvPr/>
        </p:nvSpPr>
        <p:spPr>
          <a:xfrm>
            <a:off x="5473946" y="49411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1   2   3   4   5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9890" y="2492896"/>
            <a:ext cx="432048" cy="243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000000"/>
                </a:solidFill>
              </a:rPr>
              <a:t>8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000000"/>
                </a:solidFill>
              </a:rPr>
              <a:t>7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000000"/>
                </a:solidFill>
              </a:rPr>
              <a:t>6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000000"/>
                </a:solidFill>
              </a:rPr>
              <a:t>5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000000"/>
                </a:solidFill>
              </a:rPr>
              <a:t>4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000000"/>
                </a:solidFill>
              </a:rPr>
              <a:t>3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000000"/>
                </a:solidFill>
              </a:rPr>
              <a:t>2</a:t>
            </a:r>
          </a:p>
          <a:p>
            <a:pPr>
              <a:lnSpc>
                <a:spcPts val="2300"/>
              </a:lnSpc>
            </a:pPr>
            <a:r>
              <a:rPr lang="en-US" altLang="ko-KR" dirty="0">
                <a:solidFill>
                  <a:srgbClr val="000000"/>
                </a:solidFill>
              </a:rPr>
              <a:t>1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84584" y="2999727"/>
            <a:ext cx="1489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</a:rPr>
              <a:t>f(x)= </a:t>
            </a:r>
            <a:r>
              <a:rPr lang="en-US" altLang="ko-KR" sz="1600" dirty="0"/>
              <a:t>-2</a:t>
            </a:r>
            <a:r>
              <a:rPr lang="en-US" altLang="ko-KR" sz="1600" dirty="0">
                <a:solidFill>
                  <a:srgbClr val="000000"/>
                </a:solidFill>
              </a:rPr>
              <a:t>*X + </a:t>
            </a:r>
            <a:r>
              <a:rPr lang="en-US" altLang="ko-KR" sz="1600" dirty="0">
                <a:solidFill>
                  <a:srgbClr val="C00000"/>
                </a:solidFill>
              </a:rPr>
              <a:t>8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8" name="타원 27"/>
          <p:cNvSpPr/>
          <p:nvPr/>
        </p:nvSpPr>
        <p:spPr bwMode="auto">
          <a:xfrm>
            <a:off x="6266034" y="429309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5978002" y="371703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5689970" y="321297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5329930" y="263691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 bwMode="auto">
          <a:xfrm>
            <a:off x="5238750" y="2498601"/>
            <a:ext cx="1480975" cy="26169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타원 37"/>
          <p:cNvSpPr/>
          <p:nvPr/>
        </p:nvSpPr>
        <p:spPr bwMode="auto">
          <a:xfrm>
            <a:off x="6554066" y="4869160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1045339">
            <a:off x="2764771" y="330117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양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(+)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관계</a:t>
            </a:r>
          </a:p>
        </p:txBody>
      </p:sp>
      <p:sp>
        <p:nvSpPr>
          <p:cNvPr id="40" name="TextBox 39"/>
          <p:cNvSpPr txBox="1"/>
          <p:nvPr/>
        </p:nvSpPr>
        <p:spPr>
          <a:xfrm rot="1055846">
            <a:off x="6216883" y="368617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(-)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관계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04020" y="5461473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0" dirty="0">
                <a:solidFill>
                  <a:srgbClr val="000000"/>
                </a:solidFill>
              </a:rPr>
              <a:t>회귀방정식에 의해서 </a:t>
            </a:r>
            <a:r>
              <a:rPr lang="en-US" altLang="ko-KR" b="0" dirty="0">
                <a:solidFill>
                  <a:srgbClr val="000000"/>
                </a:solidFill>
              </a:rPr>
              <a:t>x</a:t>
            </a:r>
            <a:r>
              <a:rPr lang="ko-KR" altLang="en-US" b="0" dirty="0">
                <a:solidFill>
                  <a:srgbClr val="000000"/>
                </a:solidFill>
              </a:rPr>
              <a:t>가 </a:t>
            </a:r>
            <a:r>
              <a:rPr lang="en-US" altLang="ko-KR" b="0" dirty="0">
                <a:solidFill>
                  <a:srgbClr val="000000"/>
                </a:solidFill>
              </a:rPr>
              <a:t>10</a:t>
            </a:r>
            <a:r>
              <a:rPr lang="ko-KR" altLang="en-US" b="0" dirty="0">
                <a:solidFill>
                  <a:srgbClr val="000000"/>
                </a:solidFill>
              </a:rPr>
              <a:t>일 때 </a:t>
            </a:r>
            <a:r>
              <a:rPr lang="en-US" altLang="ko-KR" b="0" dirty="0">
                <a:solidFill>
                  <a:srgbClr val="000000"/>
                </a:solidFill>
              </a:rPr>
              <a:t>y</a:t>
            </a:r>
            <a:r>
              <a:rPr lang="ko-KR" altLang="en-US" b="0" dirty="0">
                <a:solidFill>
                  <a:srgbClr val="000000"/>
                </a:solidFill>
              </a:rPr>
              <a:t>는 </a:t>
            </a:r>
            <a:r>
              <a:rPr lang="en-US" altLang="ko-KR" b="0" dirty="0">
                <a:solidFill>
                  <a:srgbClr val="000000"/>
                </a:solidFill>
              </a:rPr>
              <a:t>20 </a:t>
            </a:r>
            <a:r>
              <a:rPr lang="ko-KR" altLang="en-US" b="0" dirty="0">
                <a:solidFill>
                  <a:srgbClr val="000000"/>
                </a:solidFill>
              </a:rPr>
              <a:t>예측 </a:t>
            </a:r>
            <a:r>
              <a:rPr lang="en-US" altLang="ko-KR" b="0" dirty="0">
                <a:solidFill>
                  <a:srgbClr val="000000"/>
                </a:solidFill>
              </a:rPr>
              <a:t>-&gt; </a:t>
            </a:r>
            <a:r>
              <a:rPr lang="ko-KR" altLang="en-US" b="0" dirty="0">
                <a:solidFill>
                  <a:srgbClr val="000000"/>
                </a:solidFill>
              </a:rPr>
              <a:t>회귀분석은 </a:t>
            </a:r>
            <a:r>
              <a:rPr lang="ko-KR" altLang="en-US" dirty="0">
                <a:solidFill>
                  <a:srgbClr val="C00000"/>
                </a:solidFill>
              </a:rPr>
              <a:t>수치 예측</a:t>
            </a:r>
            <a:endParaRPr lang="en-US" altLang="ko-KR" dirty="0">
              <a:solidFill>
                <a:srgbClr val="C0000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2156586" y="3971156"/>
            <a:ext cx="39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1"/>
          <p:cNvCxnSpPr/>
          <p:nvPr/>
        </p:nvCxnSpPr>
        <p:spPr bwMode="auto">
          <a:xfrm>
            <a:off x="2555776" y="3284984"/>
            <a:ext cx="0" cy="68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직사각형 33"/>
          <p:cNvSpPr/>
          <p:nvPr/>
        </p:nvSpPr>
        <p:spPr bwMode="auto">
          <a:xfrm>
            <a:off x="2377474" y="3850958"/>
            <a:ext cx="175112" cy="1180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161578" y="3933056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29630" y="3789040"/>
            <a:ext cx="1115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 : </a:t>
            </a:r>
            <a:r>
              <a:rPr lang="ko-KR" altLang="en-US" sz="1400" dirty="0"/>
              <a:t>기울기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86278" y="2492896"/>
            <a:ext cx="2486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 : </a:t>
            </a:r>
            <a:r>
              <a:rPr lang="ko-KR" altLang="en-US" sz="1400" dirty="0"/>
              <a:t>절편</a:t>
            </a:r>
            <a:r>
              <a:rPr lang="en-US" altLang="ko-KR" sz="1400" dirty="0"/>
              <a:t>(x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일 때 </a:t>
            </a:r>
            <a:r>
              <a:rPr lang="en-US" altLang="ko-KR" sz="1400" dirty="0"/>
              <a:t>y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5196479" y="2689895"/>
            <a:ext cx="4109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pPr marL="857250" indent="-857250"/>
            <a:r>
              <a:rPr lang="en-US" altLang="ko-KR" sz="3600" dirty="0"/>
              <a:t>1. </a:t>
            </a:r>
            <a:r>
              <a:rPr lang="ko-KR" altLang="en-US" sz="3600" dirty="0"/>
              <a:t>회귀분석 개요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67700" cy="4648200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최소제곱법</a:t>
            </a:r>
            <a:r>
              <a:rPr lang="en-US" altLang="ko-KR" sz="2400" dirty="0"/>
              <a:t>(Least Squared Method)</a:t>
            </a:r>
          </a:p>
          <a:p>
            <a:pPr marL="628650" indent="-285750">
              <a:buFontTx/>
              <a:buChar char="-"/>
            </a:pPr>
            <a:r>
              <a:rPr lang="ko-KR" altLang="en-US" sz="1800" dirty="0" err="1">
                <a:solidFill>
                  <a:srgbClr val="202122"/>
                </a:solidFill>
                <a:latin typeface="Arial" panose="020B0604020202020204" pitchFamily="34" charset="0"/>
              </a:rPr>
              <a:t>오차제곱합</a:t>
            </a:r>
            <a:r>
              <a:rPr lang="en-US" altLang="ko-KR" sz="1800" dirty="0">
                <a:solidFill>
                  <a:srgbClr val="202122"/>
                </a:solidFill>
                <a:latin typeface="Arial" panose="020B0604020202020204" pitchFamily="34" charset="0"/>
              </a:rPr>
              <a:t>(SSE)</a:t>
            </a:r>
            <a:r>
              <a:rPr lang="ko-KR" alt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이 최소가 되는 기울기</a:t>
            </a:r>
            <a:r>
              <a:rPr lang="en-US" altLang="ko-KR" sz="1800" dirty="0">
                <a:solidFill>
                  <a:srgbClr val="202122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절편 계산 방법</a:t>
            </a:r>
            <a:r>
              <a:rPr lang="en-US" altLang="ko-KR" sz="1800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미분 이용</a:t>
            </a:r>
            <a:r>
              <a:rPr lang="en-US" altLang="ko-KR" sz="1800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628650" indent="-285750">
              <a:buFontTx/>
              <a:buChar char="-"/>
            </a:pPr>
            <a:r>
              <a:rPr lang="ko-KR" altLang="en-US" sz="1800" dirty="0" err="1">
                <a:solidFill>
                  <a:schemeClr val="tx1"/>
                </a:solidFill>
              </a:rPr>
              <a:t>산점도의</a:t>
            </a:r>
            <a:r>
              <a:rPr lang="ko-KR" altLang="en-US" sz="1800" dirty="0">
                <a:solidFill>
                  <a:schemeClr val="tx1"/>
                </a:solidFill>
              </a:rPr>
              <a:t> 각 점과 직선 간의 오차가 최소가 되는 </a:t>
            </a:r>
            <a:r>
              <a:rPr lang="en-US" altLang="ko-KR" sz="1800" dirty="0">
                <a:solidFill>
                  <a:schemeClr val="tx1"/>
                </a:solidFill>
              </a:rPr>
              <a:t>f(x)</a:t>
            </a:r>
            <a:r>
              <a:rPr lang="ko-KR" altLang="en-US" sz="1800" dirty="0">
                <a:solidFill>
                  <a:schemeClr val="tx1"/>
                </a:solidFill>
              </a:rPr>
              <a:t> 찾는 방법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628650" lvl="0" indent="-285750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</a:rPr>
              <a:t>오차가 가장 최소가 되는 회귀선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 err="1">
                <a:solidFill>
                  <a:schemeClr val="tx1"/>
                </a:solidFill>
              </a:rPr>
              <a:t>정중앙</a:t>
            </a:r>
            <a:r>
              <a:rPr lang="ko-KR" altLang="en-US" sz="1800" dirty="0">
                <a:solidFill>
                  <a:schemeClr val="tx1"/>
                </a:solidFill>
              </a:rPr>
              <a:t> 통과</a:t>
            </a:r>
            <a:r>
              <a:rPr lang="en-US" altLang="ko-KR" sz="1800" dirty="0">
                <a:solidFill>
                  <a:schemeClr val="tx1"/>
                </a:solidFill>
              </a:rPr>
              <a:t>) </a:t>
            </a:r>
            <a:r>
              <a:rPr lang="ko-KR" altLang="en-US" sz="1800" dirty="0">
                <a:solidFill>
                  <a:schemeClr val="tx1"/>
                </a:solidFill>
              </a:rPr>
              <a:t>추정 방법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87624" y="3470508"/>
                <a:ext cx="2039597" cy="754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1" i="1" baseline="3000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470508"/>
                <a:ext cx="2039597" cy="754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1141811" y="4355812"/>
                <a:ext cx="22284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600" b="0" i="1"/>
                        <m:t>Sum</m:t>
                      </m:r>
                      <m:r>
                        <m:rPr>
                          <m:nor/>
                        </m:rPr>
                        <a:rPr lang="en-US" altLang="ko-KR" sz="1600" b="0" i="1"/>
                        <m:t> </m:t>
                      </m:r>
                      <m:r>
                        <m:rPr>
                          <m:nor/>
                        </m:rPr>
                        <a:rPr lang="en-US" altLang="ko-KR" sz="1600" b="0" i="1"/>
                        <m:t>of</m:t>
                      </m:r>
                      <m:r>
                        <m:rPr>
                          <m:nor/>
                        </m:rPr>
                        <a:rPr lang="en-US" altLang="ko-KR" sz="1600" b="0" i="1"/>
                        <m:t> </m:t>
                      </m:r>
                      <m:r>
                        <m:rPr>
                          <m:nor/>
                        </m:rPr>
                        <a:rPr lang="en-US" altLang="ko-KR" sz="1600" b="0" i="1"/>
                        <m:t>Squares</m:t>
                      </m:r>
                      <m:r>
                        <m:rPr>
                          <m:nor/>
                        </m:rPr>
                        <a:rPr lang="en-US" altLang="ko-KR" sz="1600" b="0" i="1"/>
                        <m:t> </m:t>
                      </m:r>
                      <m:r>
                        <m:rPr>
                          <m:nor/>
                        </m:rPr>
                        <a:rPr lang="en-US" altLang="ko-KR" sz="1600" b="0" i="1" smtClean="0"/>
                        <m:t>E</m:t>
                      </m:r>
                      <m:r>
                        <m:rPr>
                          <m:nor/>
                        </m:rPr>
                        <a:rPr lang="en-US" altLang="ko-KR" sz="1600" b="0" i="1"/>
                        <m:t>rror</m:t>
                      </m:r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11" y="4355812"/>
                <a:ext cx="2228495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그룹 28"/>
          <p:cNvGrpSpPr/>
          <p:nvPr/>
        </p:nvGrpSpPr>
        <p:grpSpPr>
          <a:xfrm>
            <a:off x="3779912" y="3000375"/>
            <a:ext cx="5028768" cy="3164929"/>
            <a:chOff x="3995936" y="3144080"/>
            <a:chExt cx="5028768" cy="2877208"/>
          </a:xfrm>
        </p:grpSpPr>
        <p:grpSp>
          <p:nvGrpSpPr>
            <p:cNvPr id="2" name="그룹 11"/>
            <p:cNvGrpSpPr/>
            <p:nvPr/>
          </p:nvGrpSpPr>
          <p:grpSpPr>
            <a:xfrm>
              <a:off x="3995936" y="3249272"/>
              <a:ext cx="2916000" cy="2628000"/>
              <a:chOff x="899592" y="3102847"/>
              <a:chExt cx="3342742" cy="3091765"/>
            </a:xfrm>
          </p:grpSpPr>
          <p:cxnSp>
            <p:nvCxnSpPr>
              <p:cNvPr id="44" name="직선 연결선 43"/>
              <p:cNvCxnSpPr/>
              <p:nvPr/>
            </p:nvCxnSpPr>
            <p:spPr bwMode="auto">
              <a:xfrm>
                <a:off x="1331641" y="3102847"/>
                <a:ext cx="0" cy="30917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직선 연결선 44"/>
              <p:cNvCxnSpPr/>
              <p:nvPr/>
            </p:nvCxnSpPr>
            <p:spPr bwMode="auto">
              <a:xfrm>
                <a:off x="899592" y="5877272"/>
                <a:ext cx="334274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6" name="TextBox 45"/>
            <p:cNvSpPr txBox="1"/>
            <p:nvPr/>
          </p:nvSpPr>
          <p:spPr>
            <a:xfrm>
              <a:off x="3995936" y="3177264"/>
              <a:ext cx="432048" cy="2430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ko-KR" dirty="0">
                  <a:solidFill>
                    <a:srgbClr val="000000"/>
                  </a:solidFill>
                </a:rPr>
                <a:t>8</a:t>
              </a:r>
            </a:p>
            <a:p>
              <a:pPr>
                <a:lnSpc>
                  <a:spcPts val="2300"/>
                </a:lnSpc>
              </a:pPr>
              <a:r>
                <a:rPr lang="en-US" altLang="ko-KR" dirty="0">
                  <a:solidFill>
                    <a:srgbClr val="000000"/>
                  </a:solidFill>
                </a:rPr>
                <a:t>7</a:t>
              </a:r>
            </a:p>
            <a:p>
              <a:pPr>
                <a:lnSpc>
                  <a:spcPts val="2300"/>
                </a:lnSpc>
              </a:pPr>
              <a:r>
                <a:rPr lang="en-US" altLang="ko-KR" dirty="0">
                  <a:solidFill>
                    <a:srgbClr val="000000"/>
                  </a:solidFill>
                </a:rPr>
                <a:t>6</a:t>
              </a:r>
            </a:p>
            <a:p>
              <a:pPr>
                <a:lnSpc>
                  <a:spcPts val="2300"/>
                </a:lnSpc>
              </a:pPr>
              <a:r>
                <a:rPr lang="en-US" altLang="ko-KR" dirty="0">
                  <a:solidFill>
                    <a:srgbClr val="000000"/>
                  </a:solidFill>
                </a:rPr>
                <a:t>5</a:t>
              </a:r>
            </a:p>
            <a:p>
              <a:pPr>
                <a:lnSpc>
                  <a:spcPts val="2300"/>
                </a:lnSpc>
              </a:pPr>
              <a:r>
                <a:rPr lang="en-US" altLang="ko-KR" dirty="0">
                  <a:solidFill>
                    <a:srgbClr val="000000"/>
                  </a:solidFill>
                </a:rPr>
                <a:t>4</a:t>
              </a:r>
            </a:p>
            <a:p>
              <a:pPr>
                <a:lnSpc>
                  <a:spcPts val="2300"/>
                </a:lnSpc>
              </a:pPr>
              <a:r>
                <a:rPr lang="en-US" altLang="ko-KR" dirty="0">
                  <a:solidFill>
                    <a:srgbClr val="000000"/>
                  </a:solidFill>
                </a:rPr>
                <a:t>3</a:t>
              </a:r>
            </a:p>
            <a:p>
              <a:pPr>
                <a:lnSpc>
                  <a:spcPts val="2300"/>
                </a:lnSpc>
              </a:pPr>
              <a:r>
                <a:rPr lang="en-US" altLang="ko-KR" dirty="0">
                  <a:solidFill>
                    <a:srgbClr val="000000"/>
                  </a:solidFill>
                </a:rPr>
                <a:t>2</a:t>
              </a:r>
            </a:p>
            <a:p>
              <a:pPr>
                <a:lnSpc>
                  <a:spcPts val="2300"/>
                </a:lnSpc>
              </a:pPr>
              <a:r>
                <a:rPr lang="en-US" altLang="ko-KR" dirty="0">
                  <a:solidFill>
                    <a:srgbClr val="000000"/>
                  </a:solidFill>
                </a:rPr>
                <a:t>1</a:t>
              </a:r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16156" y="3191037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</a:rPr>
                <a:t>f(x) = </a:t>
              </a:r>
              <a:r>
                <a:rPr lang="en-US" altLang="ko-KR" dirty="0">
                  <a:solidFill>
                    <a:srgbClr val="C00000"/>
                  </a:solidFill>
                </a:rPr>
                <a:t>a</a:t>
              </a:r>
              <a:r>
                <a:rPr lang="en-US" altLang="ko-KR" dirty="0">
                  <a:solidFill>
                    <a:srgbClr val="000000"/>
                  </a:solidFill>
                </a:rPr>
                <a:t>*X + </a:t>
              </a:r>
              <a:r>
                <a:rPr lang="en-US" altLang="ko-KR" dirty="0">
                  <a:solidFill>
                    <a:srgbClr val="C00000"/>
                  </a:solidFill>
                </a:rPr>
                <a:t>b</a:t>
              </a:r>
              <a:r>
                <a:rPr lang="en-US" altLang="ko-KR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4966644" y="4977464"/>
              <a:ext cx="72008" cy="720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 bwMode="auto">
            <a:xfrm>
              <a:off x="5220072" y="4473408"/>
              <a:ext cx="72008" cy="720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5917027" y="4149080"/>
              <a:ext cx="72008" cy="720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6190780" y="3429000"/>
              <a:ext cx="72008" cy="720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 bwMode="auto">
            <a:xfrm flipH="1">
              <a:off x="4211960" y="3144080"/>
              <a:ext cx="2376289" cy="24814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/>
          </p:nvSpPr>
          <p:spPr>
            <a:xfrm rot="1045339">
              <a:off x="6887270" y="3856786"/>
              <a:ext cx="2137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회귀선</a:t>
              </a:r>
              <a:r>
                <a:rPr lang="en-US" altLang="ko-KR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(Y’ </a:t>
              </a:r>
              <a:r>
                <a:rPr lang="ko-KR" altLang="en-US" dirty="0" err="1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예측값</a:t>
              </a:r>
              <a:r>
                <a:rPr lang="en-US" altLang="ko-KR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타원 53"/>
            <p:cNvSpPr/>
            <p:nvPr/>
          </p:nvSpPr>
          <p:spPr bwMode="auto">
            <a:xfrm>
              <a:off x="5902748" y="3573016"/>
              <a:ext cx="72008" cy="720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 bwMode="auto">
            <a:xfrm>
              <a:off x="6118772" y="3789040"/>
              <a:ext cx="72008" cy="720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 bwMode="auto">
            <a:xfrm>
              <a:off x="5614716" y="4077072"/>
              <a:ext cx="72008" cy="720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 bwMode="auto">
            <a:xfrm>
              <a:off x="5470700" y="4365104"/>
              <a:ext cx="72008" cy="720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 bwMode="auto">
            <a:xfrm>
              <a:off x="5038652" y="4725144"/>
              <a:ext cx="72008" cy="720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 bwMode="auto">
            <a:xfrm>
              <a:off x="5191052" y="4941168"/>
              <a:ext cx="72008" cy="720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 bwMode="auto">
            <a:xfrm>
              <a:off x="4534596" y="4869160"/>
              <a:ext cx="72008" cy="720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 bwMode="auto">
            <a:xfrm>
              <a:off x="5343452" y="4725144"/>
              <a:ext cx="72008" cy="720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 bwMode="auto">
            <a:xfrm>
              <a:off x="5326684" y="4149080"/>
              <a:ext cx="72008" cy="720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 bwMode="auto">
            <a:xfrm>
              <a:off x="5686724" y="3717032"/>
              <a:ext cx="72008" cy="720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06604" y="5651956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0000"/>
                  </a:solidFill>
                </a:rPr>
                <a:t>1   2   3   4   5   6   7  </a:t>
              </a:r>
              <a:endParaRPr lang="ko-KR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" name="구부러진 연결선 4"/>
            <p:cNvCxnSpPr/>
            <p:nvPr/>
          </p:nvCxnSpPr>
          <p:spPr bwMode="auto">
            <a:xfrm rot="10800000">
              <a:off x="6444208" y="3303543"/>
              <a:ext cx="514748" cy="417923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Box 31"/>
            <p:cNvSpPr txBox="1"/>
            <p:nvPr/>
          </p:nvSpPr>
          <p:spPr>
            <a:xfrm rot="1045339">
              <a:off x="6443345" y="4672343"/>
              <a:ext cx="178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E05CB"/>
                  </a:solidFill>
                  <a:latin typeface="맑은 고딕" pitchFamily="50" charset="-127"/>
                  <a:ea typeface="맑은 고딕" pitchFamily="50" charset="-127"/>
                </a:rPr>
                <a:t>관측치</a:t>
              </a:r>
              <a:r>
                <a:rPr lang="en-US" altLang="ko-KR" dirty="0">
                  <a:solidFill>
                    <a:srgbClr val="0E05CB"/>
                  </a:solidFill>
                  <a:latin typeface="맑은 고딕" pitchFamily="50" charset="-127"/>
                  <a:ea typeface="맑은 고딕" pitchFamily="50" charset="-127"/>
                </a:rPr>
                <a:t>(Y </a:t>
              </a:r>
              <a:r>
                <a:rPr lang="ko-KR" altLang="en-US" dirty="0">
                  <a:solidFill>
                    <a:srgbClr val="0E05CB"/>
                  </a:solidFill>
                  <a:latin typeface="맑은 고딕" pitchFamily="50" charset="-127"/>
                  <a:ea typeface="맑은 고딕" pitchFamily="50" charset="-127"/>
                </a:rPr>
                <a:t>정답</a:t>
              </a:r>
              <a:r>
                <a:rPr lang="en-US" altLang="ko-KR" dirty="0">
                  <a:solidFill>
                    <a:srgbClr val="0E05CB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dirty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" name="구부러진 연결선 9"/>
            <p:cNvCxnSpPr>
              <a:stCxn id="32" idx="1"/>
            </p:cNvCxnSpPr>
            <p:nvPr/>
          </p:nvCxnSpPr>
          <p:spPr bwMode="auto">
            <a:xfrm rot="10800000">
              <a:off x="5989042" y="4221089"/>
              <a:ext cx="495227" cy="36883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0E05CB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직선 연결선 13"/>
            <p:cNvCxnSpPr/>
            <p:nvPr/>
          </p:nvCxnSpPr>
          <p:spPr bwMode="auto">
            <a:xfrm>
              <a:off x="5964651" y="3765800"/>
              <a:ext cx="0" cy="43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6346093" y="4013903"/>
              <a:ext cx="1022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오차</a:t>
              </a:r>
            </a:p>
          </p:txBody>
        </p:sp>
        <p:cxnSp>
          <p:nvCxnSpPr>
            <p:cNvPr id="18" name="직선 화살표 연결선 17"/>
            <p:cNvCxnSpPr/>
            <p:nvPr/>
          </p:nvCxnSpPr>
          <p:spPr bwMode="auto">
            <a:xfrm flipH="1" flipV="1">
              <a:off x="5974757" y="3981801"/>
              <a:ext cx="433123" cy="1309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직선 연결선 60"/>
            <p:cNvCxnSpPr/>
            <p:nvPr/>
          </p:nvCxnSpPr>
          <p:spPr bwMode="auto">
            <a:xfrm>
              <a:off x="5352260" y="4172473"/>
              <a:ext cx="0" cy="28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4416228" y="4013903"/>
              <a:ext cx="64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오차</a:t>
              </a:r>
            </a:p>
          </p:txBody>
        </p:sp>
        <p:cxnSp>
          <p:nvCxnSpPr>
            <p:cNvPr id="63" name="직선 화살표 연결선 62"/>
            <p:cNvCxnSpPr/>
            <p:nvPr/>
          </p:nvCxnSpPr>
          <p:spPr bwMode="auto">
            <a:xfrm flipH="1" flipV="1">
              <a:off x="4934742" y="4214768"/>
              <a:ext cx="396000" cy="1376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구부러진 연결선 27"/>
            <p:cNvCxnSpPr>
              <a:stCxn id="32" idx="1"/>
              <a:endCxn id="65" idx="6"/>
            </p:cNvCxnSpPr>
            <p:nvPr/>
          </p:nvCxnSpPr>
          <p:spPr bwMode="auto">
            <a:xfrm rot="10800000">
              <a:off x="5398692" y="4185085"/>
              <a:ext cx="1085576" cy="404841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rgbClr val="0E05CB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115616" y="3152001"/>
                <a:ext cx="2345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오차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152001"/>
                <a:ext cx="2345129" cy="276999"/>
              </a:xfrm>
              <a:prstGeom prst="rect">
                <a:avLst/>
              </a:prstGeom>
              <a:blipFill>
                <a:blip r:embed="rId5"/>
                <a:stretch>
                  <a:fillRect l="-2597" t="-8696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6516216" y="3923764"/>
            <a:ext cx="481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(-)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617787" y="3923764"/>
            <a:ext cx="436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(+)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내용 개체 틀 2"/>
          <p:cNvSpPr>
            <a:spLocks noGrp="1"/>
          </p:cNvSpPr>
          <p:nvPr>
            <p:ph idx="1"/>
          </p:nvPr>
        </p:nvSpPr>
        <p:spPr>
          <a:xfrm>
            <a:off x="314324" y="1611700"/>
            <a:ext cx="8472518" cy="3960440"/>
          </a:xfrm>
        </p:spPr>
        <p:txBody>
          <a:bodyPr>
            <a:normAutofit fontScale="92500"/>
          </a:bodyPr>
          <a:lstStyle/>
          <a:p>
            <a:pPr lvl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sz="1900" dirty="0"/>
              <a:t>【</a:t>
            </a:r>
            <a:r>
              <a:rPr lang="ko-KR" altLang="en-US" sz="1900" dirty="0"/>
              <a:t>회귀분석의 기본 가정 충족</a:t>
            </a:r>
            <a:r>
              <a:rPr lang="en-US" altLang="ko-KR" sz="1900" dirty="0"/>
              <a:t>】</a:t>
            </a:r>
          </a:p>
          <a:p>
            <a:pPr lvl="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ko-KR" altLang="en-US" sz="1800" dirty="0" err="1"/>
              <a:t>선형성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독립변수와 종속변수가 선형적 </a:t>
            </a:r>
            <a:r>
              <a:rPr lang="ko-KR" altLang="en-US" sz="1800" dirty="0" err="1"/>
              <a:t>이어야한다</a:t>
            </a:r>
            <a:r>
              <a:rPr lang="en-US" altLang="ko-KR" sz="1800" dirty="0"/>
              <a:t>. 【</a:t>
            </a:r>
            <a:r>
              <a:rPr lang="ko-KR" altLang="en-US" sz="1800" dirty="0"/>
              <a:t>회귀선 확인</a:t>
            </a:r>
            <a:r>
              <a:rPr lang="en-US" altLang="ko-KR" sz="1800" dirty="0"/>
              <a:t>】 </a:t>
            </a:r>
          </a:p>
          <a:p>
            <a:pPr lvl="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ko-KR" altLang="en-US" sz="1800" dirty="0"/>
              <a:t>오차의 </a:t>
            </a:r>
            <a:r>
              <a:rPr lang="ko-KR" altLang="en-US" sz="1800" dirty="0" err="1"/>
              <a:t>정규성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오차란 종속변수의 </a:t>
            </a:r>
            <a:r>
              <a:rPr lang="ko-KR" altLang="en-US" sz="1800" dirty="0" err="1"/>
              <a:t>관측값과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예측값</a:t>
            </a:r>
            <a:r>
              <a:rPr lang="ko-KR" altLang="en-US" sz="1800" dirty="0"/>
              <a:t> 간의 차이를 말하며</a:t>
            </a:r>
            <a:r>
              <a:rPr lang="en-US" altLang="ko-KR" sz="1800" dirty="0"/>
              <a:t>, </a:t>
            </a:r>
            <a:r>
              <a:rPr lang="ko-KR" altLang="en-US" sz="1800" dirty="0"/>
              <a:t>오차의 </a:t>
            </a:r>
            <a:r>
              <a:rPr lang="ko-KR" altLang="en-US" sz="1800" dirty="0" err="1"/>
              <a:t>기대값은</a:t>
            </a:r>
            <a:r>
              <a:rPr lang="ko-KR" altLang="en-US" sz="1800" dirty="0"/>
              <a:t> </a:t>
            </a:r>
            <a:r>
              <a:rPr lang="en-US" altLang="ko-KR" sz="1800" dirty="0"/>
              <a:t>0</a:t>
            </a:r>
            <a:r>
              <a:rPr lang="ko-KR" altLang="en-US" sz="1800" dirty="0"/>
              <a:t>이며</a:t>
            </a:r>
            <a:r>
              <a:rPr lang="en-US" altLang="ko-KR" sz="1800" dirty="0"/>
              <a:t>, </a:t>
            </a:r>
            <a:r>
              <a:rPr lang="ko-KR" altLang="en-US" sz="1800" dirty="0"/>
              <a:t>정규분포를 </a:t>
            </a:r>
            <a:r>
              <a:rPr lang="ko-KR" altLang="en-US" sz="1800" dirty="0" err="1"/>
              <a:t>이루어야한다</a:t>
            </a:r>
            <a:r>
              <a:rPr lang="en-US" altLang="ko-KR" sz="1800" dirty="0"/>
              <a:t>. 【</a:t>
            </a:r>
            <a:r>
              <a:rPr lang="ko-KR" altLang="en-US" sz="1800" dirty="0" err="1"/>
              <a:t>정규성</a:t>
            </a:r>
            <a:r>
              <a:rPr lang="ko-KR" altLang="en-US" sz="1800" dirty="0"/>
              <a:t> 검정 확인</a:t>
            </a:r>
            <a:r>
              <a:rPr lang="en-US" altLang="ko-KR" sz="1800" dirty="0"/>
              <a:t>】</a:t>
            </a:r>
          </a:p>
          <a:p>
            <a:pPr lvl="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ko-KR" altLang="en-US" sz="1800" dirty="0"/>
              <a:t>오차의 독립성 </a:t>
            </a:r>
            <a:r>
              <a:rPr lang="en-US" altLang="ko-KR" sz="1800" dirty="0"/>
              <a:t>: </a:t>
            </a:r>
            <a:r>
              <a:rPr lang="ko-KR" altLang="en-US" sz="1800" dirty="0"/>
              <a:t>오차들은 서로 독립적 </a:t>
            </a:r>
            <a:r>
              <a:rPr lang="ko-KR" altLang="en-US" sz="1800" dirty="0" err="1"/>
              <a:t>이어야한다</a:t>
            </a:r>
            <a:r>
              <a:rPr lang="en-US" altLang="ko-KR" sz="1800" dirty="0"/>
              <a:t>.【</a:t>
            </a:r>
            <a:r>
              <a:rPr lang="ko-KR" altLang="en-US" sz="1800" dirty="0" err="1"/>
              <a:t>더빈</a:t>
            </a:r>
            <a:r>
              <a:rPr lang="en-US" altLang="ko-KR" sz="1800" dirty="0"/>
              <a:t>-</a:t>
            </a:r>
            <a:r>
              <a:rPr lang="ko-KR" altLang="en-US" sz="1800" dirty="0" err="1"/>
              <a:t>왓슨</a:t>
            </a:r>
            <a:r>
              <a:rPr lang="ko-KR" altLang="en-US" sz="1800" dirty="0"/>
              <a:t> 값 확인 </a:t>
            </a:r>
            <a:r>
              <a:rPr lang="en-US" altLang="ko-KR" sz="1800" dirty="0"/>
              <a:t>】 </a:t>
            </a:r>
          </a:p>
          <a:p>
            <a:pPr lvl="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ko-KR" altLang="en-US" sz="1800" dirty="0"/>
              <a:t>오차의 등분산성 </a:t>
            </a:r>
            <a:r>
              <a:rPr lang="en-US" altLang="ko-KR" sz="1800" dirty="0"/>
              <a:t>: </a:t>
            </a:r>
            <a:r>
              <a:rPr lang="ko-KR" altLang="en-US" sz="1800" dirty="0"/>
              <a:t>오차들의 분산이 </a:t>
            </a:r>
            <a:r>
              <a:rPr lang="ko-KR" altLang="en-US" sz="1800" dirty="0" err="1"/>
              <a:t>일정해야한다</a:t>
            </a:r>
            <a:r>
              <a:rPr lang="en-US" altLang="ko-KR" sz="1800" dirty="0"/>
              <a:t>. 【</a:t>
            </a:r>
            <a:r>
              <a:rPr lang="ko-KR" altLang="en-US" sz="1800" dirty="0" err="1"/>
              <a:t>표준잔차와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표준예측치</a:t>
            </a:r>
            <a:r>
              <a:rPr lang="ko-KR" altLang="en-US" sz="1800" dirty="0"/>
              <a:t> 도표</a:t>
            </a:r>
            <a:r>
              <a:rPr lang="en-US" altLang="ko-KR" sz="1800" dirty="0"/>
              <a:t>】 </a:t>
            </a:r>
          </a:p>
          <a:p>
            <a:pPr lvl="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ko-KR" altLang="en-US" sz="1800" dirty="0" err="1"/>
              <a:t>다중공선성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다중 회귀분석을 수행할 경우 </a:t>
            </a:r>
            <a:r>
              <a:rPr lang="en-US" altLang="ko-KR" sz="1800" dirty="0"/>
              <a:t>3</a:t>
            </a:r>
            <a:r>
              <a:rPr lang="ko-KR" altLang="en-US" sz="1800" dirty="0"/>
              <a:t>개 이상의 독립변수들 간의 강한 상관관계로 인한 문제가 발생되지 않아야 한다</a:t>
            </a:r>
            <a:r>
              <a:rPr lang="en-US" altLang="ko-KR" sz="1800" dirty="0"/>
              <a:t>.【</a:t>
            </a:r>
            <a:r>
              <a:rPr lang="ko-KR" altLang="en-US" sz="1800" dirty="0"/>
              <a:t>분산팽창요인</a:t>
            </a:r>
            <a:r>
              <a:rPr lang="en-US" altLang="ko-KR" sz="1800" dirty="0"/>
              <a:t>(VIF) </a:t>
            </a:r>
            <a:r>
              <a:rPr lang="ko-KR" altLang="en-US" sz="1800" dirty="0"/>
              <a:t>확인</a:t>
            </a:r>
            <a:r>
              <a:rPr lang="en-US" altLang="ko-KR" sz="1800" dirty="0"/>
              <a:t>】 ※ </a:t>
            </a:r>
            <a:r>
              <a:rPr lang="ko-KR" altLang="en-US" sz="1800" dirty="0"/>
              <a:t>회귀분석을 수행하기 위해서는 위와 같은 기본 가정이 충족되어야 분석이 가능하며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이러한 기본 가정을 토대로 일반적인 회귀분석을 위한 절차는 다음과 같다</a:t>
            </a:r>
            <a:r>
              <a:rPr lang="en-US" altLang="ko-KR" sz="1800" dirty="0"/>
              <a:t>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pPr marL="857250" indent="-857250"/>
            <a:r>
              <a:rPr lang="en-US" altLang="ko-KR" sz="3600" dirty="0"/>
              <a:t>1. </a:t>
            </a:r>
            <a:r>
              <a:rPr lang="ko-KR" altLang="en-US" sz="3600" dirty="0"/>
              <a:t>회귀분석 개요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533400"/>
            <a:ext cx="7812360" cy="685800"/>
          </a:xfrm>
        </p:spPr>
        <p:txBody>
          <a:bodyPr/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단순 회귀분석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  <p:sp>
        <p:nvSpPr>
          <p:cNvPr id="70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단순 회귀분석</a:t>
            </a:r>
          </a:p>
          <a:p>
            <a:pPr lvl="1"/>
            <a:r>
              <a:rPr lang="ko-KR" altLang="en-US" sz="2000" dirty="0"/>
              <a:t>독립변수와 종속변수 각각 </a:t>
            </a:r>
            <a:r>
              <a:rPr lang="en-US" altLang="ko-KR" sz="2000" dirty="0"/>
              <a:t>1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lvl="1"/>
            <a:r>
              <a:rPr lang="ko-KR" altLang="en-US" sz="2000" dirty="0"/>
              <a:t>독립변수가 종속변수에 미치는 인과관계 분석</a:t>
            </a:r>
            <a:endParaRPr lang="en-US" altLang="ko-KR" sz="2000" dirty="0"/>
          </a:p>
          <a:p>
            <a:pPr lvl="1"/>
            <a:endParaRPr lang="en-US" altLang="ko-KR" sz="1400" dirty="0"/>
          </a:p>
          <a:p>
            <a:pPr>
              <a:buNone/>
            </a:pPr>
            <a:r>
              <a:rPr lang="en-US" altLang="ko-KR" sz="2000" dirty="0"/>
              <a:t> 【</a:t>
            </a:r>
            <a:r>
              <a:rPr lang="ko-KR" altLang="en-US" sz="2000" dirty="0"/>
              <a:t>연구 가설</a:t>
            </a:r>
            <a:r>
              <a:rPr lang="en-US" altLang="ko-KR" sz="2000" dirty="0"/>
              <a:t>】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11560" y="3573016"/>
          <a:ext cx="8136904" cy="1817434"/>
        </p:xfrm>
        <a:graphic>
          <a:graphicData uri="http://schemas.openxmlformats.org/drawingml/2006/table">
            <a:tbl>
              <a:tblPr/>
              <a:tblGrid>
                <a:gridCol w="8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marL="101600" marR="1016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단순 회귀분석을 수행하기 위한 연구 가설은 다음과 같다</a:t>
                      </a:r>
                      <a:r>
                        <a:rPr lang="en-US" altLang="ko-KR" sz="16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50800" marR="508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연구가설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</a:t>
                      </a:r>
                      <a:r>
                        <a:rPr lang="en-US" altLang="ko-KR" sz="160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음료수 제품의 당도와 가격수준을 결정하는 </a:t>
                      </a:r>
                      <a:r>
                        <a:rPr lang="ko-KR" altLang="en-US" sz="1600" u="sng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맑은 고딕" pitchFamily="50" charset="-127"/>
                          <a:ea typeface="맑은 고딕" pitchFamily="50" charset="-127"/>
                        </a:rPr>
                        <a:t>제품 적절성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독립변수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은</a:t>
                      </a:r>
                      <a:b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u="sng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맑은 고딕" pitchFamily="50" charset="-127"/>
                          <a:ea typeface="맑은 고딕" pitchFamily="50" charset="-127"/>
                        </a:rPr>
                        <a:t>제품 만족도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종속변수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lang="ko-KR" altLang="en-US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正</a:t>
                      </a:r>
                      <a:r>
                        <a:rPr lang="en-US" altLang="ko-KR" sz="1600" b="1" dirty="0">
                          <a:solidFill>
                            <a:srgbClr val="C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영향을 미친다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50800" marR="508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귀무가설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</a:t>
                      </a:r>
                      <a:r>
                        <a:rPr lang="en-US" altLang="ko-KR" sz="1600" baseline="-25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: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음료수 제품의 당도와 가격수준을 결정하는 제품 적절성은 제품의 </a:t>
                      </a:r>
                      <a:b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만족도에 영향을 미치지 않는다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11560" y="5517232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궁서" pitchFamily="18" charset="-127"/>
                <a:ea typeface="궁서" pitchFamily="18" charset="-127"/>
              </a:rPr>
              <a:t>※ </a:t>
            </a:r>
            <a:r>
              <a:rPr lang="ko-KR" altLang="en-US" sz="1600" dirty="0">
                <a:solidFill>
                  <a:srgbClr val="000000"/>
                </a:solidFill>
                <a:latin typeface="궁서" pitchFamily="18" charset="-127"/>
                <a:ea typeface="궁서" pitchFamily="18" charset="-127"/>
              </a:rPr>
              <a:t>논문에서는 </a:t>
            </a:r>
            <a:r>
              <a:rPr lang="ko-KR" altLang="en-US" sz="1600" b="1" dirty="0">
                <a:solidFill>
                  <a:srgbClr val="C00000"/>
                </a:solidFill>
                <a:latin typeface="궁서" pitchFamily="18" charset="-127"/>
                <a:ea typeface="궁서" pitchFamily="18" charset="-127"/>
              </a:rPr>
              <a:t>연구가설을 제시하고</a:t>
            </a:r>
            <a:r>
              <a:rPr lang="en-US" altLang="ko-KR" sz="1600" dirty="0">
                <a:solidFill>
                  <a:srgbClr val="000000"/>
                </a:solidFill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1600" u="sng" dirty="0" err="1">
                <a:solidFill>
                  <a:srgbClr val="000000"/>
                </a:solidFill>
                <a:latin typeface="궁서" pitchFamily="18" charset="-127"/>
                <a:ea typeface="궁서" pitchFamily="18" charset="-127"/>
              </a:rPr>
              <a:t>귀무가설</a:t>
            </a:r>
            <a:r>
              <a:rPr lang="ko-KR" altLang="en-US" sz="1600" dirty="0" err="1">
                <a:solidFill>
                  <a:srgbClr val="000000"/>
                </a:solidFill>
                <a:latin typeface="궁서" pitchFamily="18" charset="-127"/>
                <a:ea typeface="궁서" pitchFamily="18" charset="-127"/>
              </a:rPr>
              <a:t>을</a:t>
            </a:r>
            <a:r>
              <a:rPr lang="ko-KR" altLang="en-US" sz="1600" dirty="0">
                <a:solidFill>
                  <a:srgbClr val="000000"/>
                </a:solidFill>
                <a:latin typeface="궁서" pitchFamily="18" charset="-127"/>
                <a:ea typeface="궁서" pitchFamily="18" charset="-127"/>
              </a:rPr>
              <a:t> 토대로 </a:t>
            </a:r>
            <a:r>
              <a:rPr lang="ko-KR" altLang="en-US" sz="1600" b="1" dirty="0">
                <a:solidFill>
                  <a:srgbClr val="C00000"/>
                </a:solidFill>
                <a:latin typeface="궁서" pitchFamily="18" charset="-127"/>
                <a:ea typeface="궁서" pitchFamily="18" charset="-127"/>
              </a:rPr>
              <a:t>가설 채택 또는 기각 </a:t>
            </a:r>
            <a:r>
              <a:rPr lang="ko-KR" altLang="en-US" sz="1600" dirty="0">
                <a:solidFill>
                  <a:srgbClr val="000000"/>
                </a:solidFill>
                <a:latin typeface="궁서" pitchFamily="18" charset="-127"/>
                <a:ea typeface="궁서" pitchFamily="18" charset="-127"/>
              </a:rPr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33355588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20087</TotalTime>
  <Words>1988</Words>
  <Application>Microsoft Office PowerPoint</Application>
  <PresentationFormat>화면 슬라이드 쇼(4:3)</PresentationFormat>
  <Paragraphs>307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HY견고딕</vt:lpstr>
      <vt:lpstr>굴림</vt:lpstr>
      <vt:lpstr>궁서</vt:lpstr>
      <vt:lpstr>궁서체</vt:lpstr>
      <vt:lpstr>맑은 고딕</vt:lpstr>
      <vt:lpstr>Arial</vt:lpstr>
      <vt:lpstr>Cambria Math</vt:lpstr>
      <vt:lpstr>Wingdings</vt:lpstr>
      <vt:lpstr>예제 프레젠테이션 슬라이드(7)</vt:lpstr>
      <vt:lpstr>1_기본 디자인</vt:lpstr>
      <vt:lpstr>8_디자인 사용자 지정</vt:lpstr>
      <vt:lpstr>2_예제 프레젠테이션 슬라이드(7)</vt:lpstr>
      <vt:lpstr>6_예제 프레젠테이션 슬라이드(7)</vt:lpstr>
      <vt:lpstr>15-2. 선형 회귀분석</vt:lpstr>
      <vt:lpstr>1. 회귀분석 개요</vt:lpstr>
      <vt:lpstr>1. 회귀분석 개요</vt:lpstr>
      <vt:lpstr>1. 회귀분석 개요</vt:lpstr>
      <vt:lpstr>1. 회귀분석 개요</vt:lpstr>
      <vt:lpstr>1. 회귀분석 개요</vt:lpstr>
      <vt:lpstr>1. 회귀분석 개요</vt:lpstr>
      <vt:lpstr>1. 회귀분석 개요</vt:lpstr>
      <vt:lpstr>2. 단순 회귀분석</vt:lpstr>
      <vt:lpstr>2. 단순 회귀분석</vt:lpstr>
      <vt:lpstr>2. 단순 회귀분석</vt:lpstr>
      <vt:lpstr>2. 단순 회귀분석</vt:lpstr>
      <vt:lpstr>3. 다중 회귀분석</vt:lpstr>
      <vt:lpstr>3. 다중 회귀분석</vt:lpstr>
      <vt:lpstr>3. 다중 회귀분석</vt:lpstr>
      <vt:lpstr>3. 다중 회귀분석</vt:lpstr>
      <vt:lpstr>3. 다중 회귀분석</vt:lpstr>
      <vt:lpstr>3. 다중 회귀분석</vt:lpstr>
      <vt:lpstr>4. 효과적인 변수 선택법</vt:lpstr>
      <vt:lpstr>5. 기계학습</vt:lpstr>
      <vt:lpstr>6. 더미변수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stu04</cp:lastModifiedBy>
  <cp:revision>909</cp:revision>
  <cp:lastPrinted>2012-04-23T01:56:26Z</cp:lastPrinted>
  <dcterms:created xsi:type="dcterms:W3CDTF">2011-03-07T07:43:24Z</dcterms:created>
  <dcterms:modified xsi:type="dcterms:W3CDTF">2020-09-23T08:30:46Z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