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744" r:id="rId2"/>
    <p:sldMasterId id="2147483888" r:id="rId3"/>
  </p:sldMasterIdLst>
  <p:notesMasterIdLst>
    <p:notesMasterId r:id="rId11"/>
  </p:notesMasterIdLst>
  <p:handoutMasterIdLst>
    <p:handoutMasterId r:id="rId12"/>
  </p:handoutMasterIdLst>
  <p:sldIdLst>
    <p:sldId id="835" r:id="rId4"/>
    <p:sldId id="836" r:id="rId5"/>
    <p:sldId id="837" r:id="rId6"/>
    <p:sldId id="838" r:id="rId7"/>
    <p:sldId id="839" r:id="rId8"/>
    <p:sldId id="840" r:id="rId9"/>
    <p:sldId id="841" r:id="rId10"/>
  </p:sldIdLst>
  <p:sldSz cx="9144000" cy="6858000" type="screen4x3"/>
  <p:notesSz cx="6797675" cy="9928225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5CB"/>
    <a:srgbClr val="0038A8"/>
    <a:srgbClr val="FF6600"/>
    <a:srgbClr val="FF9900"/>
    <a:srgbClr val="6F6F6F"/>
    <a:srgbClr val="FF9933"/>
    <a:srgbClr val="89B0FF"/>
    <a:srgbClr val="6699FF"/>
    <a:srgbClr val="CC99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95320" autoAdjust="0"/>
  </p:normalViewPr>
  <p:slideViewPr>
    <p:cSldViewPr>
      <p:cViewPr varScale="1">
        <p:scale>
          <a:sx n="72" d="100"/>
          <a:sy n="72" d="100"/>
        </p:scale>
        <p:origin x="117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706" y="-108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59510-9CDF-44EC-85D8-1669E6962FFA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99BEA-2921-439F-8DB3-5F118F273C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E66F3-8816-4A7B-A2C0-E1727BFEA6B0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8AB68-2668-4EE8-A4F6-3415249B1D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348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정분류율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(Accuracy) :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알고리즘의 성능평가 척도 </a:t>
            </a:r>
            <a:endParaRPr lang="ko-KR" altLang="en-US" dirty="0" smtClean="0"/>
          </a:p>
          <a:p>
            <a:r>
              <a:rPr lang="ko-KR" altLang="en-US" dirty="0" err="1" smtClean="0"/>
              <a:t>오분류율</a:t>
            </a:r>
            <a:r>
              <a:rPr lang="en-US" altLang="ko-KR" dirty="0" smtClean="0"/>
              <a:t>(Inaccuracy) : </a:t>
            </a:r>
            <a:r>
              <a:rPr lang="ko-KR" altLang="en-US" dirty="0" smtClean="0"/>
              <a:t>오차 비율</a:t>
            </a:r>
            <a:endParaRPr lang="en-US" altLang="ko-KR" dirty="0" smtClean="0"/>
          </a:p>
          <a:p>
            <a:r>
              <a:rPr lang="ko-KR" altLang="en-US" dirty="0" smtClean="0"/>
              <a:t>정밀도</a:t>
            </a:r>
            <a:r>
              <a:rPr lang="en-US" altLang="ko-KR" dirty="0" smtClean="0"/>
              <a:t>(Precision)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알고리즘이 </a:t>
            </a:r>
            <a:r>
              <a:rPr lang="en-US" altLang="ko-KR" dirty="0" smtClean="0"/>
              <a:t>Yes</a:t>
            </a:r>
            <a:r>
              <a:rPr lang="ko-KR" altLang="en-US" dirty="0" smtClean="0"/>
              <a:t>로 판단한 것 중에서 실제로 </a:t>
            </a:r>
            <a:r>
              <a:rPr lang="en-US" altLang="ko-KR" dirty="0" smtClean="0"/>
              <a:t>Yes</a:t>
            </a:r>
            <a:r>
              <a:rPr lang="ko-KR" altLang="en-US" dirty="0" smtClean="0"/>
              <a:t>인 비율 </a:t>
            </a:r>
            <a:endParaRPr lang="en-US" altLang="ko-KR" dirty="0" smtClean="0"/>
          </a:p>
          <a:p>
            <a:r>
              <a:rPr lang="ko-KR" altLang="en-US" dirty="0" err="1" smtClean="0"/>
              <a:t>재현율</a:t>
            </a:r>
            <a:r>
              <a:rPr lang="en-US" altLang="ko-KR" dirty="0" smtClean="0"/>
              <a:t>(Recall)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관측치가 </a:t>
            </a:r>
            <a:r>
              <a:rPr lang="en-US" altLang="ko-KR" dirty="0" smtClean="0"/>
              <a:t>Yes</a:t>
            </a:r>
            <a:r>
              <a:rPr lang="ko-KR" altLang="en-US" dirty="0" smtClean="0"/>
              <a:t>인 것 중에서 알고리즘이 </a:t>
            </a:r>
            <a:r>
              <a:rPr lang="en-US" altLang="ko-KR" dirty="0" smtClean="0"/>
              <a:t>Yes</a:t>
            </a:r>
            <a:r>
              <a:rPr lang="ko-KR" altLang="en-US" dirty="0" smtClean="0"/>
              <a:t>로 판단한 비율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DCB5D-5A98-4CD2-A1A7-8DDF2C2A56E5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60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정분류율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(Accuracy) :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알고리즘의 성능평가 척도 </a:t>
            </a:r>
            <a:endParaRPr lang="ko-KR" altLang="en-US" dirty="0" smtClean="0"/>
          </a:p>
          <a:p>
            <a:r>
              <a:rPr lang="ko-KR" altLang="en-US" dirty="0" err="1" smtClean="0"/>
              <a:t>오분류율</a:t>
            </a:r>
            <a:r>
              <a:rPr lang="en-US" altLang="ko-KR" dirty="0" smtClean="0"/>
              <a:t>(Inaccuracy) : </a:t>
            </a:r>
            <a:r>
              <a:rPr lang="ko-KR" altLang="en-US" dirty="0" smtClean="0"/>
              <a:t>오차 비율</a:t>
            </a:r>
            <a:endParaRPr lang="en-US" altLang="ko-KR" dirty="0" smtClean="0"/>
          </a:p>
          <a:p>
            <a:r>
              <a:rPr lang="ko-KR" altLang="en-US" dirty="0" smtClean="0"/>
              <a:t>정밀도</a:t>
            </a:r>
            <a:r>
              <a:rPr lang="en-US" altLang="ko-KR" dirty="0" smtClean="0"/>
              <a:t>(Precision)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알고리즘이 </a:t>
            </a:r>
            <a:r>
              <a:rPr lang="en-US" altLang="ko-KR" dirty="0" smtClean="0"/>
              <a:t>Yes</a:t>
            </a:r>
            <a:r>
              <a:rPr lang="ko-KR" altLang="en-US" dirty="0" smtClean="0"/>
              <a:t>로 판단한 것 중에서 실제로 </a:t>
            </a:r>
            <a:r>
              <a:rPr lang="en-US" altLang="ko-KR" dirty="0" smtClean="0"/>
              <a:t>Yes</a:t>
            </a:r>
            <a:r>
              <a:rPr lang="ko-KR" altLang="en-US" dirty="0" smtClean="0"/>
              <a:t>인 비율 </a:t>
            </a:r>
            <a:endParaRPr lang="en-US" altLang="ko-KR" dirty="0" smtClean="0"/>
          </a:p>
          <a:p>
            <a:r>
              <a:rPr lang="ko-KR" altLang="en-US" dirty="0" err="1" smtClean="0"/>
              <a:t>재현율</a:t>
            </a:r>
            <a:r>
              <a:rPr lang="en-US" altLang="ko-KR" dirty="0" smtClean="0"/>
              <a:t>(Recall)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관측치가 </a:t>
            </a:r>
            <a:r>
              <a:rPr lang="en-US" altLang="ko-KR" dirty="0" smtClean="0"/>
              <a:t>Yes</a:t>
            </a:r>
            <a:r>
              <a:rPr lang="ko-KR" altLang="en-US" dirty="0" smtClean="0"/>
              <a:t>인 것 중에서 알고리즘이 </a:t>
            </a:r>
            <a:r>
              <a:rPr lang="en-US" altLang="ko-KR" dirty="0" smtClean="0"/>
              <a:t>Yes</a:t>
            </a:r>
            <a:r>
              <a:rPr lang="ko-KR" altLang="en-US" dirty="0" smtClean="0"/>
              <a:t>로 판단한 비율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DCB5D-5A98-4CD2-A1A7-8DDF2C2A56E5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453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72B3B-E10F-4C4B-845F-F588E8F4917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9A120-CCBA-4CF4-B104-AC89C39C53B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F5B19-4F08-4FDE-97D5-BD6789B2CE1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C2282-1D9C-4751-B21C-F3CB2B21CB2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19600" y="1066800"/>
            <a:ext cx="4343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400"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2743200"/>
            <a:ext cx="4267200" cy="609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1">
                <a:latin typeface="굴림" charset="-127"/>
                <a:ea typeface="굴림" charset="-127"/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11" name="Oval 43"/>
          <p:cNvSpPr>
            <a:spLocks noChangeArrowheads="1"/>
          </p:cNvSpPr>
          <p:nvPr userDrawn="1"/>
        </p:nvSpPr>
        <p:spPr bwMode="gray">
          <a:xfrm>
            <a:off x="4788024" y="2564904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426" name="Picture 2" descr="http://imgnews.naver.net/image/009/2015/09/21/l_2015091801002745200125432_99_20150921040333.jpg?type=w540"/>
          <p:cNvPicPr>
            <a:picLocks noChangeAspect="1" noChangeArrowheads="1"/>
          </p:cNvPicPr>
          <p:nvPr userDrawn="1"/>
        </p:nvPicPr>
        <p:blipFill>
          <a:blip r:embed="rId3" cstate="print"/>
          <a:srcRect l="3774" t="1961" r="7547" b="5882"/>
          <a:stretch>
            <a:fillRect/>
          </a:stretch>
        </p:blipFill>
        <p:spPr bwMode="auto">
          <a:xfrm>
            <a:off x="1187624" y="1340768"/>
            <a:ext cx="3600400" cy="338437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533400"/>
            <a:ext cx="9036496" cy="685800"/>
          </a:xfrm>
        </p:spPr>
        <p:txBody>
          <a:bodyPr/>
          <a:lstStyle>
            <a:lvl1pPr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l"/>
              <a:defRPr sz="28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>
              <a:buFont typeface="Wingdings" pitchFamily="2" charset="2"/>
              <a:buChar char="Ø"/>
              <a:defRPr sz="2400">
                <a:latin typeface="HY견고딕" pitchFamily="18" charset="-127"/>
                <a:ea typeface="HY견고딕" pitchFamily="18" charset="-127"/>
              </a:defRPr>
            </a:lvl2pPr>
            <a:lvl3pPr>
              <a:defRPr sz="2000">
                <a:latin typeface="HY견고딕" pitchFamily="18" charset="-127"/>
                <a:ea typeface="HY견고딕" pitchFamily="18" charset="-127"/>
              </a:defRPr>
            </a:lvl3pPr>
            <a:lvl4pPr>
              <a:defRPr>
                <a:latin typeface="HY견고딕" pitchFamily="18" charset="-127"/>
                <a:ea typeface="HY견고딕" pitchFamily="18" charset="-127"/>
              </a:defRPr>
            </a:lvl4pPr>
            <a:lvl5pPr>
              <a:defRPr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016DE4-EB8A-4598-818D-5D151D6AADB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64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AB0B1E-F4FC-417D-9EA2-FA76AF9C2265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5037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C58631-C92F-4E59-888F-660618ED7D0E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0823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36485B-C0D1-45F4-8A20-7385104E094B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7824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2C4EDE-1FE7-4A9D-9943-B27B576F0F58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6200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751A5E-B517-4058-B869-5ED9F281E1C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75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5651D-60C6-41B4-B4DC-27B96CFA3B4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D9D90A-23B0-4F4E-A4D7-E3A6B4CE52B4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966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26B22-4F02-4F2C-963E-8AB25683B305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6468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0BC4A5-39A8-4308-96B9-26DB0E1F87DD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8511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57975" y="533400"/>
            <a:ext cx="2066925" cy="5791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48375" cy="5791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7B65C9-B2F9-4D33-8349-1CBFD5F8CBC9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28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1383F-93BE-4E59-9B1F-ADA05CBADBA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E1ABD-7A93-48A7-9001-D7FB0510DB6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7A2C6-89FF-4647-B0E3-B4D77552B22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ain_fix1-1"/>
          <p:cNvPicPr>
            <a:picLocks noChangeAspect="1" noChangeArrowheads="1"/>
          </p:cNvPicPr>
          <p:nvPr userDrawn="1"/>
        </p:nvPicPr>
        <p:blipFill>
          <a:blip r:embed="rId2" cstate="print"/>
          <a:srcRect l="36615" b="26898"/>
          <a:stretch>
            <a:fillRect/>
          </a:stretch>
        </p:blipFill>
        <p:spPr bwMode="auto">
          <a:xfrm>
            <a:off x="3348038" y="0"/>
            <a:ext cx="5795962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9" name="Picture 2" descr="main_fix1-1"/>
          <p:cNvPicPr>
            <a:picLocks noChangeAspect="1" noChangeArrowheads="1"/>
          </p:cNvPicPr>
          <p:nvPr userDrawn="1"/>
        </p:nvPicPr>
        <p:blipFill>
          <a:blip r:embed="rId2" cstate="print"/>
          <a:srcRect l="36615" b="26898"/>
          <a:stretch>
            <a:fillRect/>
          </a:stretch>
        </p:blipFill>
        <p:spPr bwMode="auto">
          <a:xfrm flipH="1" flipV="1">
            <a:off x="-36512" y="1844824"/>
            <a:ext cx="5795962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68AFD-378B-4600-B927-D821EF873C8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2BA9A-6F12-4635-9366-41AE50D82F3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fld id="{57DF7B6D-6B7A-4FD9-BBD7-A67AE7BE587F}" type="slidenum">
              <a:rPr kumimoji="1" lang="en-US" altLang="ko-KR">
                <a:solidFill>
                  <a:srgbClr val="000000"/>
                </a:solidFill>
              </a:rPr>
              <a:pPr latinLnBrk="1">
                <a:defRPr/>
              </a:pPr>
              <a:t>‹#›</a:t>
            </a:fld>
            <a:endParaRPr kumimoji="1" lang="en-US" altLang="ko-KR">
              <a:solidFill>
                <a:srgbClr val="000000"/>
              </a:solidFill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0" y="-3175"/>
            <a:ext cx="9144000" cy="6864350"/>
            <a:chOff x="0" y="-2"/>
            <a:chExt cx="5760" cy="4324"/>
          </a:xfrm>
        </p:grpSpPr>
        <p:pic>
          <p:nvPicPr>
            <p:cNvPr id="1032" name="Picture 9" descr="바코드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 l="16342" t="10274" r="20267" b="6238"/>
            <a:stretch>
              <a:fillRect/>
            </a:stretch>
          </p:blipFill>
          <p:spPr bwMode="auto">
            <a:xfrm>
              <a:off x="5692" y="15"/>
              <a:ext cx="34" cy="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3" name="Picture 8" descr="HDF-017_SUB3 copy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-2"/>
              <a:ext cx="5760" cy="4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thank you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 userDrawn="1"/>
        </p:nvSpPr>
        <p:spPr bwMode="auto">
          <a:xfrm>
            <a:off x="8558336" y="6381328"/>
            <a:ext cx="432048" cy="360040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4664"/>
            <a:ext cx="9144000" cy="9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42312" y="6381328"/>
            <a:ext cx="801688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궁서체" pitchFamily="17" charset="-127"/>
                <a:ea typeface="궁서체" pitchFamily="17" charset="-127"/>
              </a:defRPr>
            </a:lvl1pPr>
          </a:lstStyle>
          <a:p>
            <a:fld id="{527EE5AB-D907-4350-AA7C-9B1CFD0DBAE6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533400"/>
            <a:ext cx="633102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477000"/>
            <a:ext cx="1905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j-lt"/>
                <a:ea typeface="+mj-ea"/>
              </a:defRPr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3" name="Oval 109" descr="j0305903"/>
          <p:cNvSpPr>
            <a:spLocks noChangeArrowheads="1"/>
          </p:cNvSpPr>
          <p:nvPr userDrawn="1"/>
        </p:nvSpPr>
        <p:spPr bwMode="gray">
          <a:xfrm>
            <a:off x="539552" y="116736"/>
            <a:ext cx="936000" cy="936000"/>
          </a:xfrm>
          <a:prstGeom prst="ellipse">
            <a:avLst/>
          </a:prstGeom>
          <a:blipFill dpi="0" rotWithShape="1">
            <a:blip r:embed="rId13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15-3. </a:t>
            </a:r>
            <a:r>
              <a:rPr lang="ko-KR" altLang="en-US" dirty="0" err="1" smtClean="0"/>
              <a:t>로지스틱</a:t>
            </a:r>
            <a:r>
              <a:rPr lang="en-US" altLang="ko-KR" dirty="0" smtClean="0"/>
              <a:t> </a:t>
            </a:r>
            <a:r>
              <a:rPr lang="ko-KR" altLang="en-US" dirty="0" smtClean="0"/>
              <a:t>회귀분석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b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3608" y="2132856"/>
            <a:ext cx="6768752" cy="3170099"/>
          </a:xfrm>
          <a:prstGeom prst="rect">
            <a:avLst/>
          </a:prstGeom>
          <a:ln>
            <a:solidFill>
              <a:srgbClr val="0E05CB"/>
            </a:solidFill>
            <a:prstDash val="sysDot"/>
          </a:ln>
        </p:spPr>
        <p:txBody>
          <a:bodyPr wrap="square">
            <a:spAutoFit/>
          </a:bodyPr>
          <a:lstStyle/>
          <a:p>
            <a:pPr marL="457200" indent="-457200" fontAlgn="auto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Logit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변환</a:t>
            </a: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 fontAlgn="auto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Sigmoid Function</a:t>
            </a:r>
          </a:p>
          <a:p>
            <a:pPr marL="457200" indent="-457200" fontAlgn="auto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이항 </a:t>
            </a:r>
            <a:r>
              <a:rPr lang="ko-KR" altLang="en-US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로지스틱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회귀</a:t>
            </a: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 fontAlgn="auto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다항 </a:t>
            </a:r>
            <a:r>
              <a:rPr lang="ko-KR" altLang="en-US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로지스틱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회귀</a:t>
            </a: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 fontAlgn="auto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오분류표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[confusion matrix]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ko-KR" sz="4000" dirty="0">
                <a:latin typeface="맑은 고딕" pitchFamily="50" charset="-127"/>
                <a:ea typeface="맑은 고딕" pitchFamily="50" charset="-127"/>
              </a:rPr>
              <a:t>Logit </a:t>
            </a:r>
            <a:r>
              <a:rPr lang="ko-KR" altLang="en-US" sz="4000" dirty="0" smtClean="0">
                <a:latin typeface="맑은 고딕" pitchFamily="50" charset="-127"/>
                <a:ea typeface="맑은 고딕" pitchFamily="50" charset="-127"/>
              </a:rPr>
              <a:t>변환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5576" y="1772816"/>
            <a:ext cx="770485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단계</a:t>
            </a:r>
            <a:r>
              <a:rPr lang="en-US" altLang="ko-KR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 : </a:t>
            </a:r>
            <a:r>
              <a:rPr lang="ko-KR" altLang="en-US" b="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오즈비</a:t>
            </a:r>
            <a:r>
              <a:rPr lang="en-US" altLang="ko-KR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(Odds ratio) : [</a:t>
            </a:r>
            <a:r>
              <a:rPr lang="ko-KR" altLang="en-US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실패</a:t>
            </a:r>
            <a:r>
              <a:rPr lang="en-US" altLang="ko-KR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(0)</a:t>
            </a:r>
            <a:r>
              <a:rPr lang="ko-KR" altLang="en-US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에 대한</a:t>
            </a:r>
            <a:r>
              <a:rPr lang="en-US" altLang="ko-KR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성공</a:t>
            </a:r>
            <a:r>
              <a:rPr lang="en-US" altLang="ko-KR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비율</a:t>
            </a:r>
            <a:endParaRPr lang="en-US" altLang="ko-KR" b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ex) Odds of ten to one -&gt; 10</a:t>
            </a:r>
            <a:r>
              <a:rPr lang="ko-KR" altLang="en-US" sz="1600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 </a:t>
            </a:r>
            <a:r>
              <a:rPr lang="en-US" altLang="ko-KR" sz="1600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의 배당률</a:t>
            </a:r>
            <a:r>
              <a:rPr lang="en-US" altLang="ko-KR" sz="1600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성공 비율 </a:t>
            </a:r>
            <a:r>
              <a:rPr lang="en-US" altLang="ko-KR" sz="1600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1/10) </a:t>
            </a:r>
          </a:p>
          <a:p>
            <a:pPr lvl="1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 : </a:t>
            </a:r>
            <a:r>
              <a:rPr lang="ko-KR" altLang="en-US" sz="1600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성공 </a:t>
            </a:r>
            <a:r>
              <a:rPr lang="ko-KR" altLang="en-US" sz="1600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확률</a:t>
            </a:r>
            <a:r>
              <a:rPr lang="en-US" altLang="ko-KR" sz="1600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1-p </a:t>
            </a:r>
            <a:r>
              <a:rPr lang="en-US" altLang="ko-KR" sz="1600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실패 확률</a:t>
            </a:r>
            <a:r>
              <a:rPr lang="en-US" altLang="ko-KR" sz="1600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(~p </a:t>
            </a:r>
            <a:r>
              <a:rPr lang="en-US" altLang="ko-KR" sz="1600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b="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여사건</a:t>
            </a:r>
            <a:r>
              <a:rPr lang="en-US" altLang="ko-KR" sz="1600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600" b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600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정리</a:t>
            </a:r>
            <a:r>
              <a:rPr lang="en-US" altLang="ko-KR" sz="1600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600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성공확률</a:t>
            </a:r>
            <a:r>
              <a:rPr lang="en-US" altLang="ko-KR" sz="1600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(p</a:t>
            </a:r>
            <a:r>
              <a:rPr lang="en-US" altLang="ko-KR" sz="1600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600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 수록 </a:t>
            </a:r>
            <a:r>
              <a:rPr lang="ko-KR" altLang="en-US" sz="1600" b="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오즈비</a:t>
            </a:r>
            <a:r>
              <a:rPr lang="ko-KR" altLang="en-US" sz="1600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증가</a:t>
            </a:r>
            <a:endParaRPr lang="ko-KR" altLang="en-US" sz="1600" b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단계</a:t>
            </a:r>
            <a:r>
              <a:rPr lang="en-US" altLang="ko-KR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 : </a:t>
            </a:r>
            <a:r>
              <a:rPr lang="ko-KR" altLang="en-US" b="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로짓변환</a:t>
            </a:r>
            <a:r>
              <a:rPr lang="ko-KR" altLang="en-US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오즈비를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log </a:t>
            </a:r>
            <a:r>
              <a:rPr lang="ko-KR" altLang="en-US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함수 적용 </a:t>
            </a:r>
          </a:p>
          <a:p>
            <a:pPr lvl="1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logit </a:t>
            </a:r>
            <a:r>
              <a:rPr lang="en-US" altLang="ko-KR" sz="1600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= log(</a:t>
            </a:r>
            <a:r>
              <a:rPr lang="en-US" altLang="ko-KR" sz="1600" b="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odds_ratio</a:t>
            </a:r>
            <a:r>
              <a:rPr lang="en-US" altLang="ko-KR" sz="1600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1600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자연로그</a:t>
            </a:r>
            <a:endParaRPr lang="en-US" altLang="ko-KR" sz="1600" b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600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정리</a:t>
            </a:r>
            <a:r>
              <a:rPr lang="en-US" altLang="ko-KR" sz="1600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en-US" altLang="ko-KR" sz="1600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p=0.5 -&gt; x=1, p &gt; 0.5</a:t>
            </a:r>
            <a:r>
              <a:rPr lang="ko-KR" altLang="en-US" sz="1600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-&gt;</a:t>
            </a:r>
            <a:r>
              <a:rPr lang="ko-KR" altLang="en-US" sz="1600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x=</a:t>
            </a:r>
            <a:r>
              <a:rPr lang="en-US" altLang="ko-KR" sz="1600" b="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Inf</a:t>
            </a:r>
            <a:r>
              <a:rPr lang="en-US" altLang="ko-KR" sz="1600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600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 &lt; 0.5</a:t>
            </a:r>
            <a:r>
              <a:rPr lang="ko-KR" altLang="en-US" sz="1600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-&gt; x=–</a:t>
            </a:r>
            <a:r>
              <a:rPr lang="en-US" altLang="ko-KR" sz="1600" b="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Inf</a:t>
            </a:r>
            <a:endParaRPr lang="en-US" altLang="ko-KR" b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단계</a:t>
            </a:r>
            <a:r>
              <a:rPr lang="en-US" altLang="ko-KR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 : </a:t>
            </a:r>
            <a:r>
              <a:rPr lang="ko-KR" altLang="en-US" b="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시그모이드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함수 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로짓값을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sigmoid function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적용</a:t>
            </a:r>
            <a:endParaRPr lang="en-US" altLang="ko-KR" b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600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정리</a:t>
            </a:r>
            <a:r>
              <a:rPr lang="en-US" altLang="ko-KR" sz="1600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logit</a:t>
            </a:r>
            <a:r>
              <a:rPr lang="ko-KR" altLang="en-US" sz="1600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값이 무한이 큰 값은 </a:t>
            </a:r>
            <a:r>
              <a:rPr lang="en-US" altLang="ko-KR" sz="1600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en-US" altLang="ko-KR" sz="1600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무한이 작은 값 </a:t>
            </a:r>
            <a:r>
              <a:rPr lang="en-US" altLang="ko-KR" sz="1600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0, cutoff = 0.5</a:t>
            </a:r>
            <a:r>
              <a:rPr lang="ko-KR" altLang="en-US" sz="1600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600" b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1412776"/>
            <a:ext cx="55515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ko-KR" altLang="en-US" sz="2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로짓변환</a:t>
            </a:r>
            <a:r>
              <a:rPr lang="ko-KR" altLang="en-US" sz="2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y</a:t>
            </a:r>
            <a:r>
              <a:rPr lang="ko-KR" altLang="en-US" sz="2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값 </a:t>
            </a:r>
            <a:r>
              <a:rPr lang="en-US" altLang="ko-KR" sz="2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 ~ 1 </a:t>
            </a:r>
            <a:r>
              <a:rPr lang="ko-KR" altLang="en-US" sz="2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사이로 조정하는 과정</a:t>
            </a:r>
            <a:endParaRPr lang="ko-KR" altLang="en-US" sz="2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342312" y="6381328"/>
            <a:ext cx="801688" cy="261938"/>
          </a:xfrm>
        </p:spPr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2</a:t>
            </a:fld>
            <a:endParaRPr lang="en-US" altLang="ko-KR">
              <a:solidFill>
                <a:srgbClr val="00000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660232" y="3214717"/>
            <a:ext cx="2146548" cy="646331"/>
            <a:chOff x="6516216" y="3861048"/>
            <a:chExt cx="2146548" cy="64633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48264" y="3861048"/>
              <a:ext cx="1714500" cy="59055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6516216" y="3861048"/>
              <a:ext cx="104400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0" dirty="0" smtClean="0"/>
                <a:t>Sigmoid</a:t>
              </a:r>
            </a:p>
            <a:p>
              <a:r>
                <a:rPr lang="en-US" altLang="ko-KR" b="0" dirty="0" smtClean="0"/>
                <a:t>function</a:t>
              </a:r>
              <a:endParaRPr lang="ko-KR" altLang="en-US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altLang="ko-KR" sz="40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Sigmoid </a:t>
            </a:r>
            <a:r>
              <a:rPr lang="en-US" altLang="ko-KR" sz="4000" dirty="0" err="1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Funtion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342312" y="6381328"/>
            <a:ext cx="801688" cy="261938"/>
          </a:xfrm>
        </p:spPr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3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1929354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합격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불합격 분류</a:t>
            </a:r>
            <a:endParaRPr lang="en-US" altLang="ko-KR" b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568" y="1412776"/>
            <a:ext cx="2611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ko-KR" altLang="en-US" sz="2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Sigmoid Function</a:t>
            </a:r>
            <a:endParaRPr lang="ko-KR" altLang="en-US" sz="2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403648" y="2348880"/>
            <a:ext cx="1512168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</a:rPr>
              <a:t>hours</a:t>
            </a:r>
            <a:endParaRPr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915816" y="2348880"/>
            <a:ext cx="864000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</a:rPr>
              <a:t>score</a:t>
            </a:r>
            <a:endParaRPr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403648" y="2708920"/>
            <a:ext cx="1512168" cy="12241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</a:rPr>
              <a:t>10</a:t>
            </a:r>
          </a:p>
          <a:p>
            <a:pPr algn="ctr"/>
            <a:r>
              <a:rPr lang="en-US" altLang="ko-KR" dirty="0" smtClean="0">
                <a:solidFill>
                  <a:srgbClr val="000000"/>
                </a:solidFill>
              </a:rPr>
              <a:t>9</a:t>
            </a:r>
          </a:p>
          <a:p>
            <a:pPr algn="ctr"/>
            <a:r>
              <a:rPr lang="en-US" altLang="ko-KR" dirty="0" smtClean="0">
                <a:solidFill>
                  <a:srgbClr val="000000"/>
                </a:solidFill>
              </a:rPr>
              <a:t>5</a:t>
            </a:r>
          </a:p>
          <a:p>
            <a:pPr algn="ctr"/>
            <a:r>
              <a:rPr lang="en-US" altLang="ko-KR" dirty="0" smtClean="0">
                <a:solidFill>
                  <a:srgbClr val="000000"/>
                </a:solidFill>
              </a:rPr>
              <a:t>3</a:t>
            </a:r>
            <a:endParaRPr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915816" y="2708920"/>
            <a:ext cx="864000" cy="12241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</a:rPr>
              <a:t>pass</a:t>
            </a:r>
          </a:p>
          <a:p>
            <a:pPr algn="ctr"/>
            <a:r>
              <a:rPr lang="en-US" altLang="ko-KR" dirty="0" smtClean="0">
                <a:solidFill>
                  <a:srgbClr val="000000"/>
                </a:solidFill>
              </a:rPr>
              <a:t>pass</a:t>
            </a:r>
          </a:p>
          <a:p>
            <a:pPr algn="ctr"/>
            <a:r>
              <a:rPr lang="en-US" altLang="ko-KR" dirty="0" smtClean="0">
                <a:solidFill>
                  <a:srgbClr val="000000"/>
                </a:solidFill>
              </a:rPr>
              <a:t>fail</a:t>
            </a:r>
          </a:p>
          <a:p>
            <a:pPr algn="ctr"/>
            <a:r>
              <a:rPr lang="en-US" altLang="ko-KR" dirty="0" smtClean="0">
                <a:solidFill>
                  <a:srgbClr val="000000"/>
                </a:solidFill>
              </a:rPr>
              <a:t>fail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5148064" y="2010326"/>
            <a:ext cx="1440160" cy="72008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Regression </a:t>
            </a:r>
            <a:endParaRPr lang="ko-KR" altLang="en-US" dirty="0" smtClean="0">
              <a:solidFill>
                <a:srgbClr val="000000"/>
              </a:solidFill>
            </a:endParaRPr>
          </a:p>
        </p:txBody>
      </p:sp>
      <p:cxnSp>
        <p:nvCxnSpPr>
          <p:cNvPr id="15" name="구부러진 연결선 14"/>
          <p:cNvCxnSpPr>
            <a:stCxn id="12" idx="3"/>
            <a:endCxn id="13" idx="1"/>
          </p:cNvCxnSpPr>
          <p:nvPr/>
        </p:nvCxnSpPr>
        <p:spPr bwMode="auto">
          <a:xfrm flipV="1">
            <a:off x="3779816" y="2370366"/>
            <a:ext cx="1368248" cy="95062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4716016" y="3450486"/>
            <a:ext cx="1008112" cy="338554"/>
          </a:xfrm>
          <a:prstGeom prst="rect">
            <a:avLst/>
          </a:prstGeom>
          <a:noFill/>
          <a:ln>
            <a:solidFill>
              <a:srgbClr val="003399"/>
            </a:solidFill>
          </a:ln>
        </p:spPr>
        <p:txBody>
          <a:bodyPr wrap="square" rtlCol="0">
            <a:spAutoFit/>
          </a:bodyPr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0" dirty="0" smtClean="0">
                <a:solidFill>
                  <a:srgbClr val="000000"/>
                </a:solidFill>
                <a:latin typeface="Arial"/>
              </a:rPr>
              <a:t>x=</a:t>
            </a:r>
            <a:r>
              <a:rPr lang="en-US" altLang="ko-KR" sz="1600" dirty="0" smtClean="0">
                <a:solidFill>
                  <a:srgbClr val="000000"/>
                </a:solidFill>
              </a:rPr>
              <a:t>7</a:t>
            </a:r>
            <a:endParaRPr lang="ko-KR" altLang="en-US" sz="1600" b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59171" y="4067780"/>
            <a:ext cx="1932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Training data set</a:t>
            </a:r>
            <a:endParaRPr lang="ko-KR" altLang="en-US" b="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" name="구부러진 연결선 21"/>
          <p:cNvCxnSpPr>
            <a:stCxn id="18" idx="0"/>
          </p:cNvCxnSpPr>
          <p:nvPr/>
        </p:nvCxnSpPr>
        <p:spPr bwMode="auto">
          <a:xfrm rot="5400000" flipH="1" flipV="1">
            <a:off x="5004048" y="2946430"/>
            <a:ext cx="720080" cy="28803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hape 25"/>
          <p:cNvCxnSpPr>
            <a:stCxn id="13" idx="2"/>
            <a:endCxn id="30" idx="0"/>
          </p:cNvCxnSpPr>
          <p:nvPr/>
        </p:nvCxnSpPr>
        <p:spPr bwMode="auto">
          <a:xfrm rot="16200000" flipH="1">
            <a:off x="5940152" y="2658398"/>
            <a:ext cx="720080" cy="86409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6156176" y="3450486"/>
            <a:ext cx="1152128" cy="338554"/>
          </a:xfrm>
          <a:prstGeom prst="rect">
            <a:avLst/>
          </a:prstGeom>
          <a:noFill/>
          <a:ln>
            <a:solidFill>
              <a:srgbClr val="003399"/>
            </a:solidFill>
          </a:ln>
        </p:spPr>
        <p:txBody>
          <a:bodyPr wrap="square" rtlCol="0">
            <a:spAutoFit/>
          </a:bodyPr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0" dirty="0" smtClean="0">
                <a:solidFill>
                  <a:srgbClr val="000000"/>
                </a:solidFill>
                <a:latin typeface="Arial"/>
              </a:rPr>
              <a:t>y=0.73</a:t>
            </a:r>
            <a:endParaRPr lang="ko-KR" altLang="en-US" sz="1600" b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 rot="995819">
            <a:off x="4181743" y="2605578"/>
            <a:ext cx="71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 smtClean="0">
                <a:solidFill>
                  <a:srgbClr val="000000"/>
                </a:solidFill>
                <a:latin typeface="Arial"/>
              </a:rPr>
              <a:t>학습</a:t>
            </a:r>
            <a:endParaRPr lang="ko-KR" altLang="en-US" b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구름 모양 설명선 19"/>
          <p:cNvSpPr/>
          <p:nvPr/>
        </p:nvSpPr>
        <p:spPr bwMode="auto">
          <a:xfrm>
            <a:off x="6660232" y="2204864"/>
            <a:ext cx="2376264" cy="936104"/>
          </a:xfrm>
          <a:prstGeom prst="cloudCallout">
            <a:avLst>
              <a:gd name="adj1" fmla="val -37783"/>
              <a:gd name="adj2" fmla="val 81752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0~1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사이의 확률로 예측</a:t>
            </a:r>
          </a:p>
        </p:txBody>
      </p:sp>
      <p:grpSp>
        <p:nvGrpSpPr>
          <p:cNvPr id="2" name="그룹 26"/>
          <p:cNvGrpSpPr/>
          <p:nvPr/>
        </p:nvGrpSpPr>
        <p:grpSpPr>
          <a:xfrm>
            <a:off x="4572000" y="3933056"/>
            <a:ext cx="3057525" cy="2673588"/>
            <a:chOff x="4572000" y="3933056"/>
            <a:chExt cx="3057525" cy="2673588"/>
          </a:xfrm>
        </p:grpSpPr>
        <p:sp>
          <p:nvSpPr>
            <p:cNvPr id="25" name="이등변 삼각형 24"/>
            <p:cNvSpPr/>
            <p:nvPr/>
          </p:nvSpPr>
          <p:spPr bwMode="auto">
            <a:xfrm>
              <a:off x="5508104" y="3933056"/>
              <a:ext cx="1080120" cy="360040"/>
            </a:xfrm>
            <a:prstGeom prst="triangle">
              <a:avLst>
                <a:gd name="adj" fmla="val 50000"/>
              </a:avLst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3" name="그룹 22"/>
            <p:cNvGrpSpPr/>
            <p:nvPr/>
          </p:nvGrpSpPr>
          <p:grpSpPr>
            <a:xfrm>
              <a:off x="4572000" y="4221088"/>
              <a:ext cx="3057525" cy="2385556"/>
              <a:chOff x="4572000" y="4149080"/>
              <a:chExt cx="3057525" cy="2385556"/>
            </a:xfrm>
          </p:grpSpPr>
          <p:pic>
            <p:nvPicPr>
              <p:cNvPr id="83970" name="Picture 2" descr="http://postfiles8.naver.net/20150612_71/2feelus_14340466751522xoTj_PNG/2015-06-12_at_3.20.33_AM.png?type=w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572000" y="4149080"/>
                <a:ext cx="3057525" cy="19716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</p:pic>
          <p:sp>
            <p:nvSpPr>
              <p:cNvPr id="21" name="직사각형 20"/>
              <p:cNvSpPr/>
              <p:nvPr/>
            </p:nvSpPr>
            <p:spPr>
              <a:xfrm>
                <a:off x="5292080" y="6165304"/>
                <a:ext cx="20858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 latinLnBrk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dirty="0" smtClean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Sigmoid function</a:t>
                </a:r>
                <a:endParaRPr lang="ko-KR" altLang="en-US" b="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 rot="995819">
            <a:off x="5570034" y="3016056"/>
            <a:ext cx="69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 smtClean="0">
                <a:solidFill>
                  <a:srgbClr val="000000"/>
                </a:solidFill>
                <a:latin typeface="Arial"/>
              </a:rPr>
              <a:t>예측</a:t>
            </a:r>
            <a:endParaRPr lang="ko-KR" altLang="en-US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842542" y="4883760"/>
            <a:ext cx="2146548" cy="590550"/>
            <a:chOff x="6516216" y="3861048"/>
            <a:chExt cx="2146548" cy="59055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48264" y="3861048"/>
              <a:ext cx="1714500" cy="59055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6516216" y="3861048"/>
              <a:ext cx="1044008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600" b="0" dirty="0" smtClean="0"/>
                <a:t>Sigmoid</a:t>
              </a:r>
            </a:p>
            <a:p>
              <a:r>
                <a:rPr lang="en-US" altLang="ko-KR" sz="1600" b="0" dirty="0" smtClean="0"/>
                <a:t>function</a:t>
              </a:r>
              <a:endParaRPr lang="ko-KR" altLang="en-US" sz="16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0" grpId="0" animBg="1"/>
      <p:bldP spid="20" grpId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ko-KR" altLang="en-US" sz="40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이항 </a:t>
            </a:r>
            <a:r>
              <a:rPr lang="ko-KR" altLang="en-US" sz="4000" dirty="0" err="1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로지스틱</a:t>
            </a:r>
            <a:r>
              <a:rPr lang="ko-KR" altLang="en-US" sz="40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 회귀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5576" y="2117462"/>
            <a:ext cx="806489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  </a:t>
            </a:r>
            <a:r>
              <a:rPr lang="ko-KR" altLang="en-US" b="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로지스틱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회귀모델 생성 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학습데이터 </a:t>
            </a:r>
          </a:p>
          <a:p>
            <a:pPr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weater_model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&lt;- </a:t>
            </a:r>
            <a:r>
              <a:rPr lang="en-US" altLang="ko-KR" b="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glm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RainTomorrow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~ ., data = train, family = 'binomial')</a:t>
            </a:r>
          </a:p>
          <a:p>
            <a:pPr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weater_model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summary(</a:t>
            </a:r>
            <a:r>
              <a:rPr lang="en-US" altLang="ko-KR" b="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weater_model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로지스틱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회귀모델 </a:t>
            </a:r>
            <a:r>
              <a:rPr lang="ko-KR" altLang="en-US" b="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예측치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생성 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검정데이터 </a:t>
            </a:r>
          </a:p>
          <a:p>
            <a:pPr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en-US" altLang="ko-KR" b="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newdata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=test : 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새로운 데이터 셋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type="response" : 0~1 </a:t>
            </a:r>
            <a:r>
              <a:rPr lang="ko-KR" altLang="en-US" b="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확률값으로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예측 </a:t>
            </a:r>
          </a:p>
          <a:p>
            <a:pPr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pred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&lt;- predict(</a:t>
            </a:r>
            <a:r>
              <a:rPr lang="en-US" altLang="ko-KR" b="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weater_model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b="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newdata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=test, type="response")  </a:t>
            </a:r>
          </a:p>
          <a:p>
            <a:pPr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Pred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3568" y="1588730"/>
            <a:ext cx="32095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ko-KR" altLang="en-US" sz="2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이항 </a:t>
            </a:r>
            <a:r>
              <a:rPr lang="ko-KR" altLang="en-US" sz="20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로지스틱</a:t>
            </a:r>
            <a:r>
              <a:rPr lang="ko-KR" altLang="en-US" sz="2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회귀모형</a:t>
            </a:r>
            <a:endParaRPr lang="ko-KR" altLang="en-US" sz="2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342312" y="6381328"/>
            <a:ext cx="801688" cy="261938"/>
          </a:xfrm>
        </p:spPr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4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ko-KR" altLang="en-US" sz="40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다항 </a:t>
            </a:r>
            <a:r>
              <a:rPr lang="ko-KR" altLang="en-US" sz="4000" dirty="0" err="1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로지스틱</a:t>
            </a:r>
            <a:r>
              <a:rPr lang="ko-KR" altLang="en-US" sz="40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 회귀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5576" y="2137902"/>
            <a:ext cx="80648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install.packages</a:t>
            </a:r>
            <a:r>
              <a:rPr lang="en-US" altLang="ko-KR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en-US" altLang="ko-KR" b="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nnet</a:t>
            </a:r>
            <a:r>
              <a:rPr lang="en-US" altLang="ko-KR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")</a:t>
            </a:r>
          </a:p>
          <a:p>
            <a:pPr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library(</a:t>
            </a:r>
            <a:r>
              <a:rPr lang="en-US" altLang="ko-KR" b="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nnet</a:t>
            </a:r>
            <a:r>
              <a:rPr lang="en-US" altLang="ko-KR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model &lt;- </a:t>
            </a:r>
            <a:r>
              <a:rPr lang="en-US" altLang="ko-KR" b="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multinom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(Species ~ ., data = train)</a:t>
            </a:r>
          </a:p>
          <a:p>
            <a:pPr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fit &lt;- </a:t>
            </a:r>
            <a:r>
              <a:rPr lang="en-US" altLang="ko-KR" b="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model$fitted.values</a:t>
            </a:r>
            <a:endParaRPr lang="en-US" altLang="ko-KR" b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 type='response' : 0~1 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확률 예측 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-&gt; sigmoid 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함수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(yes/no)  </a:t>
            </a:r>
          </a:p>
          <a:p>
            <a:pPr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# type='</a:t>
            </a:r>
            <a:r>
              <a:rPr lang="en-US" altLang="ko-KR" b="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probs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 : 0~1 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확률 예측 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en-US" altLang="ko-KR" b="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softmax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함수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(a, b, c) </a:t>
            </a:r>
          </a:p>
          <a:p>
            <a:pPr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pred_prob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&lt;- predict(model, </a:t>
            </a:r>
            <a:r>
              <a:rPr lang="en-US" altLang="ko-KR" b="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newdata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=test, type="</a:t>
            </a:r>
            <a:r>
              <a:rPr lang="en-US" altLang="ko-KR" b="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probs</a:t>
            </a:r>
            <a:r>
              <a:rPr lang="en-US" altLang="ko-KR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")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3568" y="1588730"/>
            <a:ext cx="32095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ko-KR" altLang="en-US" sz="2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다항 </a:t>
            </a:r>
            <a:r>
              <a:rPr lang="ko-KR" altLang="en-US" sz="20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로지스틱</a:t>
            </a:r>
            <a:r>
              <a:rPr lang="ko-KR" altLang="en-US" sz="2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회귀모형</a:t>
            </a:r>
            <a:endParaRPr lang="ko-KR" altLang="en-US" sz="2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342312" y="6381328"/>
            <a:ext cx="801688" cy="261938"/>
          </a:xfrm>
        </p:spPr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5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오분류표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(confusion matrix)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123728" y="2097108"/>
          <a:ext cx="5231904" cy="1475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3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3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4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</a:rPr>
                        <a:t>Negative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8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POS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TP[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  긍정</a:t>
                      </a: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FN[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거짓 부정</a:t>
                      </a: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8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</a:rPr>
                        <a:t>NEG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FP[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거짓  긍정</a:t>
                      </a: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TN[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 부정</a:t>
                      </a: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475312" y="173820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예측치</a:t>
            </a:r>
            <a:endParaRPr lang="ko-KR" altLang="en-US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342312" y="6381328"/>
            <a:ext cx="801688" cy="261938"/>
          </a:xfrm>
        </p:spPr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6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02904" y="3727463"/>
            <a:ext cx="21884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정분류율</a:t>
            </a:r>
            <a:r>
              <a:rPr lang="en-US" altLang="ko-KR" sz="1600" b="0" dirty="0" smtClean="0">
                <a:solidFill>
                  <a:srgbClr val="000000"/>
                </a:solidFill>
                <a:latin typeface="Arial"/>
              </a:rPr>
              <a:t>(Accuracy )</a:t>
            </a: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6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91136" y="3727463"/>
            <a:ext cx="27363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(TP+TN)  / </a:t>
            </a:r>
            <a:r>
              <a:rPr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전체관측치</a:t>
            </a:r>
            <a:endParaRPr lang="ko-KR" altLang="en-US" sz="16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02904" y="4015495"/>
            <a:ext cx="23455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오분류율</a:t>
            </a: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b="0" dirty="0" smtClean="0">
                <a:solidFill>
                  <a:srgbClr val="000000"/>
                </a:solidFill>
                <a:latin typeface="Arial"/>
              </a:rPr>
              <a:t>Inaccuracy)</a:t>
            </a:r>
            <a:r>
              <a:rPr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6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251176" y="4015495"/>
            <a:ext cx="27363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 FN+FP)  / </a:t>
            </a:r>
            <a:r>
              <a:rPr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전체관측치</a:t>
            </a:r>
            <a:endParaRPr lang="ko-KR" altLang="en-US" sz="16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02904" y="4303527"/>
            <a:ext cx="1970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정확률</a:t>
            </a: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(P</a:t>
            </a:r>
            <a:r>
              <a:rPr lang="en-US" altLang="ko-KR" sz="1600" b="0" dirty="0" smtClean="0">
                <a:solidFill>
                  <a:srgbClr val="000000"/>
                </a:solidFill>
                <a:latin typeface="Arial"/>
              </a:rPr>
              <a:t>recision)</a:t>
            </a:r>
            <a:r>
              <a:rPr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6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31096" y="4303527"/>
            <a:ext cx="180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TP  / (TP + FP)</a:t>
            </a:r>
            <a:endParaRPr lang="ko-KR" altLang="en-US" sz="16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02904" y="4591559"/>
            <a:ext cx="16788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재현율</a:t>
            </a: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(Recall) =</a:t>
            </a:r>
            <a:endParaRPr lang="ko-KR" altLang="en-US" sz="16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315072" y="4591559"/>
            <a:ext cx="17281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TP  / (TP + FN)</a:t>
            </a:r>
            <a:endParaRPr lang="ko-KR" altLang="en-US" sz="16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4912" y="5005604"/>
            <a:ext cx="6768752" cy="1169551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정분류율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(Accuracy) : </a:t>
            </a:r>
            <a:r>
              <a:rPr lang="ko-KR" altLang="en-US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알고리즘의 성능평가 척도 </a:t>
            </a:r>
          </a:p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오분류율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(Inaccuracy) : </a:t>
            </a:r>
            <a:r>
              <a:rPr lang="ko-KR" altLang="en-US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알고리즘의 오차 비율</a:t>
            </a:r>
            <a:endParaRPr lang="en-US" altLang="ko-KR" sz="14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정확률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(Precision)</a:t>
            </a:r>
            <a:r>
              <a:rPr lang="ko-KR" altLang="en-US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알고리즘이 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Yes</a:t>
            </a:r>
            <a:r>
              <a:rPr lang="ko-KR" altLang="en-US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판단한 것 중에서 실제로 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Yes</a:t>
            </a:r>
            <a:r>
              <a:rPr lang="ko-KR" altLang="en-US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 비율 </a:t>
            </a:r>
            <a:endParaRPr lang="en-US" altLang="ko-KR" sz="14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재현율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(Recall)</a:t>
            </a:r>
            <a:r>
              <a:rPr lang="ko-KR" altLang="en-US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실제값이</a:t>
            </a:r>
            <a:r>
              <a:rPr lang="ko-KR" altLang="en-US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Yes</a:t>
            </a:r>
            <a:r>
              <a:rPr lang="ko-KR" altLang="en-US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 것 중에서 알고리즘이 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Yes</a:t>
            </a:r>
            <a:r>
              <a:rPr lang="ko-KR" altLang="en-US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판단한 비율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민감도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 </a:t>
            </a:r>
            <a:r>
              <a:rPr lang="ko-KR" altLang="en-US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측정치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(F measure) : </a:t>
            </a:r>
            <a:r>
              <a:rPr lang="ko-KR" altLang="en-US" sz="14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정확률과</a:t>
            </a:r>
            <a:r>
              <a:rPr lang="ko-KR" altLang="en-US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재현율을</a:t>
            </a:r>
            <a:r>
              <a:rPr lang="ko-KR" altLang="en-US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동시에 고려하는 측정치 </a:t>
            </a:r>
            <a:endParaRPr lang="en-US" altLang="ko-KR" sz="14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91336" y="4447543"/>
            <a:ext cx="22596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 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측정치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(F measure)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=2 x</a:t>
            </a:r>
            <a:endParaRPr lang="ko-KR" altLang="en-US" sz="14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04796" y="4253005"/>
            <a:ext cx="19442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Precision x Recall</a:t>
            </a:r>
            <a:endParaRPr lang="ko-KR" altLang="en-US" sz="16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804796" y="4613045"/>
            <a:ext cx="19442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Precision + Recall</a:t>
            </a:r>
            <a:endParaRPr lang="ko-KR" altLang="en-US" sz="16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 bwMode="auto">
          <a:xfrm>
            <a:off x="6948812" y="4591559"/>
            <a:ext cx="165618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1667000" y="2552361"/>
            <a:ext cx="432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관측치</a:t>
            </a:r>
            <a:endParaRPr lang="ko-KR" altLang="en-US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83329" y="1481009"/>
            <a:ext cx="735526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분류모델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성능 평가 도구</a:t>
            </a:r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54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691680" y="533400"/>
            <a:ext cx="7200800" cy="685800"/>
          </a:xfrm>
        </p:spPr>
        <p:txBody>
          <a:bodyPr>
            <a:noAutofit/>
          </a:bodyPr>
          <a:lstStyle/>
          <a:p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오분류표와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ROC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그래프</a:t>
            </a:r>
            <a:endParaRPr lang="ko-KR" alt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55576" y="2204864"/>
          <a:ext cx="3647728" cy="1454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9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9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4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Negative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8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POS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TP[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  긍정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FN[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거짓 부정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8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NEG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FP[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거짓  긍정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TN[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 부정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555776" y="169151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예측치</a:t>
            </a:r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342312" y="6381328"/>
            <a:ext cx="801688" cy="261938"/>
          </a:xfrm>
        </p:spPr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7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544" y="3861048"/>
            <a:ext cx="20617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민감도</a:t>
            </a:r>
            <a:r>
              <a:rPr lang="en-US" altLang="ko-KR" sz="1600" b="0" dirty="0" smtClean="0">
                <a:solidFill>
                  <a:srgbClr val="000000"/>
                </a:solidFill>
                <a:latin typeface="Arial"/>
              </a:rPr>
              <a:t>(Sensitivity )</a:t>
            </a: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6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55776" y="3861048"/>
            <a:ext cx="18722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TP  / (TP + FN)</a:t>
            </a:r>
            <a:endParaRPr lang="ko-KR" altLang="en-US" sz="16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67544" y="4149080"/>
            <a:ext cx="20810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특이도</a:t>
            </a: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(Specificity</a:t>
            </a:r>
            <a:r>
              <a:rPr lang="en-US" altLang="ko-KR" sz="1600" b="0" dirty="0" smtClean="0">
                <a:solidFill>
                  <a:srgbClr val="000000"/>
                </a:solidFill>
                <a:latin typeface="Arial"/>
              </a:rPr>
              <a:t>)</a:t>
            </a:r>
            <a:r>
              <a:rPr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6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27784" y="4149080"/>
            <a:ext cx="17281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TN / ( FP+ TN)</a:t>
            </a:r>
            <a:endParaRPr lang="ko-KR" altLang="en-US" sz="16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51520" y="4581128"/>
            <a:ext cx="4536000" cy="106182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pPr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민감도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(Sensitivity) : </a:t>
            </a:r>
            <a:r>
              <a:rPr lang="ko-KR" altLang="en-US" sz="14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실제값</a:t>
            </a:r>
            <a:r>
              <a:rPr lang="ko-KR" altLang="en-US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Yes</a:t>
            </a:r>
            <a:r>
              <a:rPr lang="ko-KR" altLang="en-US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 경우 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Yes </a:t>
            </a:r>
            <a:r>
              <a:rPr lang="ko-KR" altLang="en-US" sz="1400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ko-KR" altLang="en-US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측 비율 </a:t>
            </a:r>
            <a:endParaRPr lang="en-US" altLang="ko-KR" sz="14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         = </a:t>
            </a:r>
            <a:r>
              <a:rPr lang="ko-KR" altLang="en-US" sz="14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재현율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(Recall)</a:t>
            </a:r>
            <a:r>
              <a:rPr lang="ko-KR" altLang="en-US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특이도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(Specificity) : </a:t>
            </a:r>
            <a:r>
              <a:rPr lang="ko-KR" altLang="en-US" sz="14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실제값</a:t>
            </a:r>
            <a:r>
              <a:rPr lang="ko-KR" altLang="en-US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</a:t>
            </a:r>
            <a:r>
              <a:rPr lang="ko-KR" altLang="en-US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 경우 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</a:t>
            </a:r>
            <a:r>
              <a:rPr lang="ko-KR" altLang="en-US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ko-KR" altLang="en-US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측 비율</a:t>
            </a:r>
            <a:endParaRPr lang="en-US" altLang="ko-KR" sz="14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1520" y="2505670"/>
            <a:ext cx="432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실제값</a:t>
            </a:r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700804"/>
            <a:ext cx="3923984" cy="345638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36" name="직사각형 35"/>
          <p:cNvSpPr/>
          <p:nvPr/>
        </p:nvSpPr>
        <p:spPr>
          <a:xfrm>
            <a:off x="6228184" y="5229200"/>
            <a:ext cx="18646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특이도</a:t>
            </a: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(Specificity</a:t>
            </a:r>
            <a:r>
              <a:rPr lang="en-US" altLang="ko-KR" sz="1600" b="0" dirty="0" smtClean="0">
                <a:solidFill>
                  <a:srgbClr val="000000"/>
                </a:solidFill>
                <a:latin typeface="Arial"/>
              </a:rPr>
              <a:t>)</a:t>
            </a:r>
            <a:endParaRPr lang="ko-KR" altLang="en-US" sz="16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542190" y="2996952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민</a:t>
            </a:r>
            <a:endParaRPr lang="en-US" altLang="ko-KR" sz="16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감</a:t>
            </a:r>
            <a:endParaRPr lang="en-US" altLang="ko-KR" sz="16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</a:t>
            </a:r>
          </a:p>
        </p:txBody>
      </p:sp>
    </p:spTree>
    <p:extLst>
      <p:ext uri="{BB962C8B-B14F-4D97-AF65-F5344CB8AC3E}">
        <p14:creationId xmlns:p14="http://schemas.microsoft.com/office/powerpoint/2010/main" val="227660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6"/>
  <p:tag name="MMPROD_UIDATA" val="&lt;database version=&quot;7.0&quot;&gt;&lt;object type=&quot;1&quot; unique_id=&quot;10001&quot;&gt;&lt;object type=&quot;2&quot; unique_id=&quot;10478&quot;&gt;&lt;object type=&quot;3&quot; unique_id=&quot;10479&quot;&gt;&lt;property id=&quot;20148&quot; value=&quot;5&quot;/&gt;&lt;property id=&quot;20300&quot; value=&quot;Slide 1 - &amp;quot;비주얼 프레젠테이션 전략 &amp;amp; 실무&amp;quot;&quot;/&gt;&lt;property id=&quot;20307&quot; value=&quot;256&quot;/&gt;&lt;/object&gt;&lt;object type=&quot;3&quot; unique_id=&quot;10480&quot;&gt;&lt;property id=&quot;20148&quot; value=&quot;5&quot;/&gt;&lt;property id=&quot;20300&quot; value=&quot;Slide 2 - &amp;quot;목 차&amp;quot;&quot;/&gt;&lt;property id=&quot;20307&quot; value=&quot;257&quot;/&gt;&lt;/object&gt;&lt;object type=&quot;3&quot; unique_id=&quot;10483&quot;&gt;&lt;property id=&quot;20148&quot; value=&quot;5&quot;/&gt;&lt;property id=&quot;20300&quot; value=&quot;Slide 7 - &amp;quot;1. 프레젠테이션의 이해(P.9)&amp;quot;&quot;/&gt;&lt;property id=&quot;20307&quot; value=&quot;260&quot;/&gt;&lt;/object&gt;&lt;object type=&quot;3&quot; unique_id=&quot;10488&quot;&gt;&lt;property id=&quot;20148&quot; value=&quot;5&quot;/&gt;&lt;property id=&quot;20300&quot; value=&quot;Slide 85&quot;/&gt;&lt;property id=&quot;20307&quot; value=&quot;265&quot;/&gt;&lt;/object&gt;&lt;object type=&quot;3&quot; unique_id=&quot;10645&quot;&gt;&lt;property id=&quot;20148&quot; value=&quot;5&quot;/&gt;&lt;property id=&quot;20300&quot; value=&quot;Slide 4 - &amp;quot;‘잡스’ 식 프레젠테이션&amp;quot;&quot;/&gt;&lt;property id=&quot;20307&quot; value=&quot;267&quot;/&gt;&lt;/object&gt;&lt;object type=&quot;3&quot; unique_id=&quot;10646&quot;&gt;&lt;property id=&quot;20148&quot; value=&quot;5&quot;/&gt;&lt;property id=&quot;20300&quot; value=&quot;Slide 6&quot;/&gt;&lt;property id=&quot;20307&quot; value=&quot;266&quot;/&gt;&lt;/object&gt;&lt;object type=&quot;3&quot; unique_id=&quot;10699&quot;&gt;&lt;property id=&quot;20148&quot; value=&quot;5&quot;/&gt;&lt;property id=&quot;20300&quot; value=&quot;Slide 8 - &amp;quot;프레젠테이션의 이해&amp;quot;&quot;/&gt;&lt;property id=&quot;20307&quot; value=&quot;268&quot;/&gt;&lt;/object&gt;&lt;object type=&quot;3&quot; unique_id=&quot;10700&quot;&gt;&lt;property id=&quot;20148&quot; value=&quot;5&quot;/&gt;&lt;property id=&quot;20300&quot; value=&quot;Slide 9 - &amp;quot;2. 프레젠테이션의 과정(P.11)&amp;quot;&quot;/&gt;&lt;property id=&quot;20307&quot; value=&quot;269&quot;/&gt;&lt;/object&gt;&lt;object type=&quot;3&quot; unique_id=&quot;10853&quot;&gt;&lt;property id=&quot;20148&quot; value=&quot;5&quot;/&gt;&lt;property id=&quot;20300&quot; value=&quot;Slide 10 - &amp;quot;2. 프레젠테이션의 과정&amp;quot;&quot;/&gt;&lt;property id=&quot;20307&quot; value=&quot;270&quot;/&gt;&lt;/object&gt;&lt;object type=&quot;3&quot; unique_id=&quot;10854&quot;&gt;&lt;property id=&quot;20148&quot; value=&quot;5&quot;/&gt;&lt;property id=&quot;20300&quot; value=&quot;Slide 11 - &amp;quot;2. 프레젠테이션의 과정&amp;quot;&quot;/&gt;&lt;property id=&quot;20307&quot; value=&quot;271&quot;/&gt;&lt;/object&gt;&lt;object type=&quot;3&quot; unique_id=&quot;10855&quot;&gt;&lt;property id=&quot;20148&quot; value=&quot;5&quot;/&gt;&lt;property id=&quot;20300&quot; value=&quot;Slide 12 - &amp;quot;2. 프레젠테이션의 과정&amp;quot;&quot;/&gt;&lt;property id=&quot;20307&quot; value=&quot;272&quot;/&gt;&lt;/object&gt;&lt;object type=&quot;3&quot; unique_id=&quot;10856&quot;&gt;&lt;property id=&quot;20148&quot; value=&quot;5&quot;/&gt;&lt;property id=&quot;20300&quot; value=&quot;Slide 13 - &amp;quot;2. 프레젠테이션의 과정(P.12)&amp;quot;&quot;/&gt;&lt;property id=&quot;20307&quot; value=&quot;275&quot;/&gt;&lt;/object&gt;&lt;object type=&quot;3&quot; unique_id=&quot;10857&quot;&gt;&lt;property id=&quot;20148&quot; value=&quot;5&quot;/&gt;&lt;property id=&quot;20300&quot; value=&quot;Slide 14 - &amp;quot;2. 프레젠테이션의 과정(P.13)&amp;quot;&quot;/&gt;&lt;property id=&quot;20307&quot; value=&quot;276&quot;/&gt;&lt;/object&gt;&lt;object type=&quot;3&quot; unique_id=&quot;10859&quot;&gt;&lt;property id=&quot;20148&quot; value=&quot;5&quot;/&gt;&lt;property id=&quot;20300&quot; value=&quot;Slide 15 - &amp;quot;2. 프레젠테이션의 과정&amp;quot;&quot;/&gt;&lt;property id=&quot;20307&quot; value=&quot;274&quot;/&gt;&lt;/object&gt;&lt;object type=&quot;3&quot; unique_id=&quot;10962&quot;&gt;&lt;property id=&quot;20148&quot; value=&quot;5&quot;/&gt;&lt;property id=&quot;20300&quot; value=&quot;Slide 16 - &amp;quot;2. 프레젠테이션의 과정(P.14)&amp;quot;&quot;/&gt;&lt;property id=&quot;20307&quot; value=&quot;278&quot;/&gt;&lt;/object&gt;&lt;object type=&quot;3&quot; unique_id=&quot;10963&quot;&gt;&lt;property id=&quot;20148&quot; value=&quot;5&quot;/&gt;&lt;property id=&quot;20300&quot; value=&quot;Slide 17 - &amp;quot;2. 프레젠테이션의 과정&amp;quot;&quot;/&gt;&lt;property id=&quot;20307&quot; value=&quot;279&quot;/&gt;&lt;/object&gt;&lt;object type=&quot;3&quot; unique_id=&quot;10964&quot;&gt;&lt;property id=&quot;20148&quot; value=&quot;5&quot;/&gt;&lt;property id=&quot;20300&quot; value=&quot;Slide 18 - &amp;quot;3. 비주얼 프레젠테이션(P.15)&amp;quot;&quot;/&gt;&lt;property id=&quot;20307&quot; value=&quot;280&quot;/&gt;&lt;/object&gt;&lt;object type=&quot;3&quot; unique_id=&quot;10966&quot;&gt;&lt;property id=&quot;20148&quot; value=&quot;5&quot;/&gt;&lt;property id=&quot;20300&quot; value=&quot;Slide 19 - &amp;quot;3. 비주얼 프레젠테이션&amp;quot;&quot;/&gt;&lt;property id=&quot;20307&quot; value=&quot;281&quot;/&gt;&lt;/object&gt;&lt;object type=&quot;3&quot; unique_id=&quot;11108&quot;&gt;&lt;property id=&quot;20148&quot; value=&quot;5&quot;/&gt;&lt;property id=&quot;20300&quot; value=&quot;Slide 20 - &amp;quot;3. 비주얼 프레젠테이션(P.16)&amp;quot;&quot;/&gt;&lt;property id=&quot;20307&quot; value=&quot;282&quot;/&gt;&lt;/object&gt;&lt;object type=&quot;3&quot; unique_id=&quot;11424&quot;&gt;&lt;property id=&quot;20148&quot; value=&quot;5&quot;/&gt;&lt;property id=&quot;20300&quot; value=&quot;Slide 21&quot;/&gt;&lt;property id=&quot;20307&quot; value=&quot;283&quot;/&gt;&lt;/object&gt;&lt;object type=&quot;3&quot; unique_id=&quot;11425&quot;&gt;&lt;property id=&quot;20148&quot; value=&quot;5&quot;/&gt;&lt;property id=&quot;20300&quot; value=&quot;Slide 22 - &amp;quot;1. 표지 디자인(P.19)&amp;quot;&quot;/&gt;&lt;property id=&quot;20307&quot; value=&quot;284&quot;/&gt;&lt;/object&gt;&lt;object type=&quot;3&quot; unique_id=&quot;11426&quot;&gt;&lt;property id=&quot;20148&quot; value=&quot;5&quot;/&gt;&lt;property id=&quot;20300&quot; value=&quot;Slide 23 - &amp;quot;2. 메시지 강조&amp;quot;&quot;/&gt;&lt;property id=&quot;20307&quot; value=&quot;285&quot;/&gt;&lt;/object&gt;&lt;object type=&quot;3&quot; unique_id=&quot;11427&quot;&gt;&lt;property id=&quot;20148&quot; value=&quot;5&quot;/&gt;&lt;property id=&quot;20300&quot; value=&quot;Slide 24 - &amp;quot;3. 그림 표현&amp;quot;&quot;/&gt;&lt;property id=&quot;20307&quot; value=&quot;286&quot;/&gt;&lt;/object&gt;&lt;object type=&quot;3&quot; unique_id=&quot;11428&quot;&gt;&lt;property id=&quot;20148&quot; value=&quot;5&quot;/&gt;&lt;property id=&quot;20300&quot; value=&quot;Slide 25 - &amp;quot;4. 그래프 표현&amp;quot;&quot;/&gt;&lt;property id=&quot;20307&quot; value=&quot;287&quot;/&gt;&lt;/object&gt;&lt;object type=&quot;3&quot; unique_id=&quot;11429&quot;&gt;&lt;property id=&quot;20148&quot; value=&quot;5&quot;/&gt;&lt;property id=&quot;20300&quot; value=&quot;Slide 26 - &amp;quot;5. 도형 표현&amp;quot;&quot;/&gt;&lt;property id=&quot;20307&quot; value=&quot;288&quot;/&gt;&lt;/object&gt;&lt;object type=&quot;3&quot; unique_id=&quot;11430&quot;&gt;&lt;property id=&quot;20148&quot; value=&quot;5&quot;/&gt;&lt;property id=&quot;20300&quot; value=&quot;Slide 27 - &amp;quot;6. 시선 집중&amp;quot;&quot;/&gt;&lt;property id=&quot;20307&quot; value=&quot;289&quot;/&gt;&lt;/object&gt;&lt;object type=&quot;3&quot; unique_id=&quot;11431&quot;&gt;&lt;property id=&quot;20148&quot; value=&quot;5&quot;/&gt;&lt;property id=&quot;20300&quot; value=&quot;Slide 28 - &amp;quot;7. 마지막 표지&amp;quot;&quot;/&gt;&lt;property id=&quot;20307&quot; value=&quot;290&quot;/&gt;&lt;/object&gt;&lt;object type=&quot;3&quot; unique_id=&quot;11606&quot;&gt;&lt;property id=&quot;20148&quot; value=&quot;5&quot;/&gt;&lt;property id=&quot;20300&quot; value=&quot;Slide 29&quot;/&gt;&lt;property id=&quot;20307&quot; value=&quot;291&quot;/&gt;&lt;/object&gt;&lt;object type=&quot;3&quot; unique_id=&quot;13045&quot;&gt;&lt;property id=&quot;20148&quot; value=&quot;5&quot;/&gt;&lt;property id=&quot;20300&quot; value=&quot;Slide 76 - &amp;quot;3. 그림과 클립아트(P.94)&amp;quot;&quot;/&gt;&lt;property id=&quot;20307&quot; value=&quot;303&quot;/&gt;&lt;/object&gt;&lt;object type=&quot;3&quot; unique_id=&quot;14352&quot;&gt;&lt;property id=&quot;20148&quot; value=&quot;5&quot;/&gt;&lt;property id=&quot;20300&quot; value=&quot;Slide 79 - &amp;quot;5. 시각 자료만들기(P.102)&amp;quot;&quot;/&gt;&lt;property id=&quot;20307&quot; value=&quot;316&quot;/&gt;&lt;/object&gt;&lt;object type=&quot;3&quot; unique_id=&quot;14958&quot;&gt;&lt;property id=&quot;20148&quot; value=&quot;5&quot;/&gt;&lt;property id=&quot;20300&quot; value=&quot;Slide 80 - &amp;quot;5. 시각 자료만들기&amp;quot;&quot;/&gt;&lt;property id=&quot;20307&quot; value=&quot;317&quot;/&gt;&lt;/object&gt;&lt;object type=&quot;3&quot; unique_id=&quot;14961&quot;&gt;&lt;property id=&quot;20148&quot; value=&quot;5&quot;/&gt;&lt;property id=&quot;20300&quot; value=&quot;Slide 81 - &amp;quot;5. 시각 자료만들기(P.103)&amp;quot;&quot;/&gt;&lt;property id=&quot;20307&quot; value=&quot;320&quot;/&gt;&lt;/object&gt;&lt;object type=&quot;3&quot; unique_id=&quot;14962&quot;&gt;&lt;property id=&quot;20148&quot; value=&quot;5&quot;/&gt;&lt;property id=&quot;20300&quot; value=&quot;Slide 82 - &amp;quot;5. 시각 자료만들기&amp;quot;&quot;/&gt;&lt;property id=&quot;20307&quot; value=&quot;321&quot;/&gt;&lt;/object&gt;&lt;object type=&quot;3&quot; unique_id=&quot;14963&quot;&gt;&lt;property id=&quot;20148&quot; value=&quot;5&quot;/&gt;&lt;property id=&quot;20300&quot; value=&quot;Slide 83 - &amp;quot;5. 시각 자료만들기&amp;quot;&quot;/&gt;&lt;property id=&quot;20307&quot; value=&quot;322&quot;/&gt;&lt;/object&gt;&lt;object type=&quot;3&quot; unique_id=&quot;15026&quot;&gt;&lt;property id=&quot;20148&quot; value=&quot;5&quot;/&gt;&lt;property id=&quot;20300&quot; value=&quot;Slide 5 - &amp;quot;‘잡스’ 식 프레젠테이션&amp;quot;&quot;/&gt;&lt;property id=&quot;20307&quot; value=&quot;323&quot;/&gt;&lt;/object&gt;&lt;object type=&quot;3&quot; unique_id=&quot;28148&quot;&gt;&lt;property id=&quot;20148&quot; value=&quot;5&quot;/&gt;&lt;property id=&quot;20300&quot; value=&quot;Slide 3 - &amp;quot;프로그램&amp;quot;&quot;/&gt;&lt;property id=&quot;20307&quot; value=&quot;381&quot;/&gt;&lt;/object&gt;&lt;object type=&quot;3&quot; unique_id=&quot;28150&quot;&gt;&lt;property id=&quot;20148&quot; value=&quot;5&quot;/&gt;&lt;property id=&quot;20300&quot; value=&quot;Slide 30 - &amp;quot;1. 화면구성(P.27)&amp;quot;&quot;/&gt;&lt;property id=&quot;20307&quot; value=&quot;340&quot;/&gt;&lt;/object&gt;&lt;object type=&quot;3&quot; unique_id=&quot;28151&quot;&gt;&lt;property id=&quot;20148&quot; value=&quot;5&quot;/&gt;&lt;property id=&quot;20300&quot; value=&quot;Slide 31 - &amp;quot;2) 리본 메뉴(P.28)&amp;quot;&quot;/&gt;&lt;property id=&quot;20307&quot; value=&quot;341&quot;/&gt;&lt;/object&gt;&lt;object type=&quot;3&quot; unique_id=&quot;28152&quot;&gt;&lt;property id=&quot;20148&quot; value=&quot;5&quot;/&gt;&lt;property id=&quot;20300&quot; value=&quot;Slide 32 - &amp;quot;2) 리본 메뉴&amp;quot;&quot;/&gt;&lt;property id=&quot;20307&quot; value=&quot;342&quot;/&gt;&lt;/object&gt;&lt;object type=&quot;3&quot; unique_id=&quot;28153&quot;&gt;&lt;property id=&quot;20148&quot; value=&quot;5&quot;/&gt;&lt;property id=&quot;20300&quot; value=&quot;Slide 33 - &amp;quot;2) 리본 메뉴&amp;quot;&quot;/&gt;&lt;property id=&quot;20307&quot; value=&quot;343&quot;/&gt;&lt;/object&gt;&lt;object type=&quot;3&quot; unique_id=&quot;28154&quot;&gt;&lt;property id=&quot;20148&quot; value=&quot;5&quot;/&gt;&lt;property id=&quot;20300&quot; value=&quot;Slide 34 - &amp;quot;2) 리본 메뉴&amp;quot;&quot;/&gt;&lt;property id=&quot;20307&quot; value=&quot;344&quot;/&gt;&lt;/object&gt;&lt;object type=&quot;3&quot; unique_id=&quot;28155&quot;&gt;&lt;property id=&quot;20148&quot; value=&quot;5&quot;/&gt;&lt;property id=&quot;20300&quot; value=&quot;Slide 35 - &amp;quot;2) 리본 메뉴&amp;quot;&quot;/&gt;&lt;property id=&quot;20307&quot; value=&quot;345&quot;/&gt;&lt;/object&gt;&lt;object type=&quot;3&quot; unique_id=&quot;28156&quot;&gt;&lt;property id=&quot;20148&quot; value=&quot;5&quot;/&gt;&lt;property id=&quot;20300&quot; value=&quot;Slide 36 - &amp;quot;2) 리본 메뉴&amp;quot;&quot;/&gt;&lt;property id=&quot;20307&quot; value=&quot;346&quot;/&gt;&lt;/object&gt;&lt;object type=&quot;3&quot; unique_id=&quot;28157&quot;&gt;&lt;property id=&quot;20148&quot; value=&quot;5&quot;/&gt;&lt;property id=&quot;20300&quot; value=&quot;Slide 37 - &amp;quot;2) 리본 메뉴&amp;quot;&quot;/&gt;&lt;property id=&quot;20307&quot; value=&quot;347&quot;/&gt;&lt;/object&gt;&lt;object type=&quot;3&quot; unique_id=&quot;28158&quot;&gt;&lt;property id=&quot;20148&quot; value=&quot;5&quot;/&gt;&lt;property id=&quot;20300&quot; value=&quot;Slide 38 - &amp;quot;2) 리본 메뉴&amp;quot;&quot;/&gt;&lt;property id=&quot;20307&quot; value=&quot;348&quot;/&gt;&lt;/object&gt;&lt;object type=&quot;3&quot; unique_id=&quot;28160&quot;&gt;&lt;property id=&quot;20148&quot; value=&quot;5&quot;/&gt;&lt;property id=&quot;20300&quot; value=&quot;Slide 39 - &amp;quot;2. 추가기능(P.32)&amp;quot;&quot;/&gt;&lt;property id=&quot;20307&quot; value=&quot;350&quot;/&gt;&lt;/object&gt;&lt;object type=&quot;3&quot; unique_id=&quot;28161&quot;&gt;&lt;property id=&quot;20148&quot; value=&quot;5&quot;/&gt;&lt;property id=&quot;20300&quot; value=&quot;Slide 40 - &amp;quot;2. 추가기능&amp;quot;&quot;/&gt;&lt;property id=&quot;20307&quot; value=&quot;351&quot;/&gt;&lt;/object&gt;&lt;object type=&quot;3&quot; unique_id=&quot;28162&quot;&gt;&lt;property id=&quot;20148&quot; value=&quot;5&quot;/&gt;&lt;property id=&quot;20300&quot; value=&quot;Slide 41 - &amp;quot;2. 추가기능&amp;quot;&quot;/&gt;&lt;property id=&quot;20307&quot; value=&quot;352&quot;/&gt;&lt;/object&gt;&lt;object type=&quot;3&quot; unique_id=&quot;28164&quot;&gt;&lt;property id=&quot;20148&quot; value=&quot;5&quot;/&gt;&lt;property id=&quot;20300&quot; value=&quot;Slide 42 - &amp;quot;2. 추가기능&amp;quot;&quot;/&gt;&lt;property id=&quot;20307&quot; value=&quot;354&quot;/&gt;&lt;/object&gt;&lt;object type=&quot;3&quot; unique_id=&quot;28165&quot;&gt;&lt;property id=&quot;20148&quot; value=&quot;5&quot;/&gt;&lt;property id=&quot;20300&quot; value=&quot;Slide 43 - &amp;quot;2. 추가기능&amp;quot;&quot;/&gt;&lt;property id=&quot;20307&quot; value=&quot;355&quot;/&gt;&lt;/object&gt;&lt;object type=&quot;3&quot; unique_id=&quot;28166&quot;&gt;&lt;property id=&quot;20148&quot; value=&quot;5&quot;/&gt;&lt;property id=&quot;20300&quot; value=&quot;Slide 44 - &amp;quot;유튜브 동영상 링크&amp;quot;&quot;/&gt;&lt;property id=&quot;20307&quot; value=&quot;356&quot;/&gt;&lt;/object&gt;&lt;object type=&quot;3&quot; unique_id=&quot;28167&quot;&gt;&lt;property id=&quot;20148&quot; value=&quot;5&quot;/&gt;&lt;property id=&quot;20300&quot; value=&quot;Slide 45 - &amp;quot;프레지 결과물 링크&amp;quot;&quot;/&gt;&lt;property id=&quot;20307&quot; value=&quot;357&quot;/&gt;&lt;/object&gt;&lt;object type=&quot;3&quot; unique_id=&quot;28168&quot;&gt;&lt;property id=&quot;20148&quot; value=&quot;5&quot;/&gt;&lt;property id=&quot;20300&quot; value=&quot;Slide 46 - &amp;quot;2. 추가기능&amp;quot;&quot;/&gt;&lt;property id=&quot;20307&quot; value=&quot;358&quot;/&gt;&lt;/object&gt;&lt;object type=&quot;3&quot; unique_id=&quot;28169&quot;&gt;&lt;property id=&quot;20148&quot; value=&quot;5&quot;/&gt;&lt;property id=&quot;20300&quot; value=&quot;Slide 47 - &amp;quot;비디오 꾸미기&amp;quot;&quot;/&gt;&lt;property id=&quot;20307&quot; value=&quot;359&quot;/&gt;&lt;/object&gt;&lt;object type=&quot;3&quot; unique_id=&quot;28172&quot;&gt;&lt;property id=&quot;20148&quot; value=&quot;5&quot;/&gt;&lt;property id=&quot;20300&quot; value=&quot;Slide 48 - &amp;quot;3. 실행 및 실습파일(P.35)&amp;quot;&quot;/&gt;&lt;property id=&quot;20307&quot; value=&quot;362&quot;/&gt;&lt;/object&gt;&lt;object type=&quot;3&quot; unique_id=&quot;28173&quot;&gt;&lt;property id=&quot;20148&quot; value=&quot;5&quot;/&gt;&lt;property id=&quot;20300&quot; value=&quot;Slide 49 - &amp;quot;3. 실행 및 실습파일&amp;quot;&quot;/&gt;&lt;property id=&quot;20307&quot; value=&quot;363&quot;/&gt;&lt;/object&gt;&lt;object type=&quot;3&quot; unique_id=&quot;28177&quot;&gt;&lt;property id=&quot;20148&quot; value=&quot;5&quot;/&gt;&lt;property id=&quot;20300&quot; value=&quot;Slide 50&quot;/&gt;&lt;property id=&quot;20307&quot; value=&quot;367&quot;/&gt;&lt;/object&gt;&lt;object type=&quot;3&quot; unique_id=&quot;28178&quot;&gt;&lt;property id=&quot;20148&quot; value=&quot;5&quot;/&gt;&lt;property id=&quot;20300&quot; value=&quot;Slide 67 - &amp;quot;2. 도형과 스마트아트(P.69)&amp;quot;&quot;/&gt;&lt;property id=&quot;20307&quot; value=&quot;368&quot;/&gt;&lt;/object&gt;&lt;object type=&quot;3&quot; unique_id=&quot;28179&quot;&gt;&lt;property id=&quot;20148&quot; value=&quot;5&quot;/&gt;&lt;property id=&quot;20300&quot; value=&quot;Slide 68 - &amp;quot;2. 도형과 스마트아트&amp;quot;&quot;/&gt;&lt;property id=&quot;20307&quot; value=&quot;369&quot;/&gt;&lt;/object&gt;&lt;object type=&quot;3&quot; unique_id=&quot;28180&quot;&gt;&lt;property id=&quot;20148&quot; value=&quot;5&quot;/&gt;&lt;property id=&quot;20300&quot; value=&quot;Slide 69 - &amp;quot;2. 도형과 스마트아트(P.77)&amp;quot;&quot;/&gt;&lt;property id=&quot;20307&quot; value=&quot;370&quot;/&gt;&lt;/object&gt;&lt;object type=&quot;3&quot; unique_id=&quot;28181&quot;&gt;&lt;property id=&quot;20148&quot; value=&quot;5&quot;/&gt;&lt;property id=&quot;20300&quot; value=&quot;Slide 71 - &amp;quot;2. 도형과 스마트아트&amp;quot;&quot;/&gt;&lt;property id=&quot;20307&quot; value=&quot;371&quot;/&gt;&lt;/object&gt;&lt;object type=&quot;3&quot; unique_id=&quot;28188&quot;&gt;&lt;property id=&quot;20148&quot; value=&quot;5&quot;/&gt;&lt;property id=&quot;20300&quot; value=&quot;Slide 77 - &amp;quot;4. 그래프 활용하기(P.100)&amp;quot;&quot;/&gt;&lt;property id=&quot;20307&quot; value=&quot;378&quot;/&gt;&lt;/object&gt;&lt;object type=&quot;3&quot; unique_id=&quot;28189&quot;&gt;&lt;property id=&quot;20148&quot; value=&quot;5&quot;/&gt;&lt;property id=&quot;20300&quot; value=&quot;Slide 78 - &amp;quot;4. 그래프 활용하기&amp;quot;&quot;/&gt;&lt;property id=&quot;20307&quot; value=&quot;379&quot;/&gt;&lt;/object&gt;&lt;object type=&quot;3&quot; unique_id=&quot;31422&quot;&gt;&lt;property id=&quot;20148&quot; value=&quot;5&quot;/&gt;&lt;property id=&quot;20300&quot; value=&quot;Slide 51 - &amp;quot;1) 제목과 차례 슬라이드(P.61)&amp;quot;&quot;/&gt;&lt;property id=&quot;20307&quot; value=&quot;382&quot;/&gt;&lt;/object&gt;&lt;object type=&quot;3&quot; unique_id=&quot;31423&quot;&gt;&lt;property id=&quot;20148&quot; value=&quot;5&quot;/&gt;&lt;property id=&quot;20300&quot; value=&quot;Slide 52 - &amp;quot;1) 제목과 차례 슬라이드&amp;quot;&quot;/&gt;&lt;property id=&quot;20307&quot; value=&quot;383&quot;/&gt;&lt;/object&gt;&lt;object type=&quot;3&quot; unique_id=&quot;31424&quot;&gt;&lt;property id=&quot;20148&quot; value=&quot;5&quot;/&gt;&lt;property id=&quot;20300&quot; value=&quot;Slide 53 - &amp;quot;2) 간지 삽입하기&amp;quot;&quot;/&gt;&lt;property id=&quot;20307&quot; value=&quot;384&quot;/&gt;&lt;/object&gt;&lt;object type=&quot;3&quot; unique_id=&quot;31425&quot;&gt;&lt;property id=&quot;20148&quot; value=&quot;5&quot;/&gt;&lt;property id=&quot;20300&quot; value=&quot;Slide 54 - &amp;quot;3) 슬라이드 통일성 유지하기&amp;quot;&quot;/&gt;&lt;property id=&quot;20307&quot; value=&quot;385&quot;/&gt;&lt;/object&gt;&lt;object type=&quot;3&quot; unique_id=&quot;31426&quot;&gt;&lt;property id=&quot;20148&quot; value=&quot;5&quot;/&gt;&lt;property id=&quot;20300&quot; value=&quot;Slide 56 - &amp;quot;5) 전체와 부분&amp;quot;&quot;/&gt;&lt;property id=&quot;20307&quot; value=&quot;386&quot;/&gt;&lt;/object&gt;&lt;object type=&quot;3&quot; unique_id=&quot;31427&quot;&gt;&lt;property id=&quot;20148&quot; value=&quot;5&quot;/&gt;&lt;property id=&quot;20300&quot; value=&quot;Slide 57 - &amp;quot;6) 텍스트 표현하기(P.65)&amp;quot;&quot;/&gt;&lt;property id=&quot;20307&quot; value=&quot;387&quot;/&gt;&lt;/object&gt;&lt;object type=&quot;3&quot; unique_id=&quot;31428&quot;&gt;&lt;property id=&quot;20148&quot; value=&quot;5&quot;/&gt;&lt;property id=&quot;20300&quot; value=&quot;Slide 58 - &amp;quot;6) 텍스트 표현하기&amp;quot;&quot;/&gt;&lt;property id=&quot;20307&quot; value=&quot;388&quot;/&gt;&lt;/object&gt;&lt;object type=&quot;3&quot; unique_id=&quot;31429&quot;&gt;&lt;property id=&quot;20148&quot; value=&quot;5&quot;/&gt;&lt;property id=&quot;20300&quot; value=&quot;Slide 59 - &amp;quot;6) 텍스트 표현하기&amp;quot;&quot;/&gt;&lt;property id=&quot;20307&quot; value=&quot;389&quot;/&gt;&lt;/object&gt;&lt;object type=&quot;3&quot; unique_id=&quot;31430&quot;&gt;&lt;property id=&quot;20148&quot; value=&quot;5&quot;/&gt;&lt;property id=&quot;20300&quot; value=&quot;Slide 60 - &amp;quot;6) 텍스트 표현하기&amp;quot;&quot;/&gt;&lt;property id=&quot;20307&quot; value=&quot;390&quot;/&gt;&lt;/object&gt;&lt;object type=&quot;3&quot; unique_id=&quot;31431&quot;&gt;&lt;property id=&quot;20148&quot; value=&quot;5&quot;/&gt;&lt;property id=&quot;20300&quot; value=&quot;Slide 61 - &amp;quot;6) 텍스트 표현하기&amp;quot;&quot;/&gt;&lt;property id=&quot;20307&quot; value=&quot;391&quot;/&gt;&lt;/object&gt;&lt;object type=&quot;3&quot; unique_id=&quot;31432&quot;&gt;&lt;property id=&quot;20148&quot; value=&quot;5&quot;/&gt;&lt;property id=&quot;20300&quot; value=&quot;Slide 62 - &amp;quot;6) 텍스트 표현하기&amp;quot;&quot;/&gt;&lt;property id=&quot;20307&quot; value=&quot;392&quot;/&gt;&lt;/object&gt;&lt;object type=&quot;3&quot; unique_id=&quot;31433&quot;&gt;&lt;property id=&quot;20148&quot; value=&quot;5&quot;/&gt;&lt;property id=&quot;20300&quot; value=&quot;Slide 63 - &amp;quot;6) 텍스트 표현하기&amp;quot;&quot;/&gt;&lt;property id=&quot;20307&quot; value=&quot;393&quot;/&gt;&lt;/object&gt;&lt;object type=&quot;3&quot; unique_id=&quot;31769&quot;&gt;&lt;property id=&quot;20148&quot; value=&quot;5&quot;/&gt;&lt;property id=&quot;20300&quot; value=&quot;Slide 55 - &amp;quot;4) 제목과 글머리기호&amp;quot;&quot;/&gt;&lt;property id=&quot;20307&quot; value=&quot;394&quot;/&gt;&lt;/object&gt;&lt;object type=&quot;3&quot; unique_id=&quot;32840&quot;&gt;&lt;property id=&quot;20148&quot; value=&quot;5&quot;/&gt;&lt;property id=&quot;20300&quot; value=&quot;Slide 64 - &amp;quot;7) 색상 활용하기(P.67)&amp;quot;&quot;/&gt;&lt;property id=&quot;20307&quot; value=&quot;395&quot;/&gt;&lt;/object&gt;&lt;object type=&quot;3&quot; unique_id=&quot;32841&quot;&gt;&lt;property id=&quot;20148&quot; value=&quot;5&quot;/&gt;&lt;property id=&quot;20300&quot; value=&quot;Slide 65 - &amp;quot;7) 색상 활용하기&amp;quot;&quot;/&gt;&lt;property id=&quot;20307&quot; value=&quot;396&quot;/&gt;&lt;/object&gt;&lt;object type=&quot;3&quot; unique_id=&quot;32842&quot;&gt;&lt;property id=&quot;20148&quot; value=&quot;5&quot;/&gt;&lt;property id=&quot;20300&quot; value=&quot;Slide 66 - &amp;quot;7) 색상 활용하기&amp;quot;&quot;/&gt;&lt;property id=&quot;20307&quot; value=&quot;397&quot;/&gt;&lt;/object&gt;&lt;object type=&quot;3&quot; unique_id=&quot;32844&quot;&gt;&lt;property id=&quot;20148&quot; value=&quot;5&quot;/&gt;&lt;property id=&quot;20300&quot; value=&quot;Slide 75 - &amp;quot;2. 도형과 스마트아트&amp;quot;&quot;/&gt;&lt;property id=&quot;20307&quot; value=&quot;399&quot;/&gt;&lt;/object&gt;&lt;object type=&quot;3&quot; unique_id=&quot;33965&quot;&gt;&lt;property id=&quot;20148&quot; value=&quot;5&quot;/&gt;&lt;property id=&quot;20300&quot; value=&quot;Slide 70 - &amp;quot;2. 도형과 스마트아트&amp;quot;&quot;/&gt;&lt;property id=&quot;20307&quot; value=&quot;403&quot;/&gt;&lt;/object&gt;&lt;object type=&quot;3&quot; unique_id=&quot;33966&quot;&gt;&lt;property id=&quot;20148&quot; value=&quot;5&quot;/&gt;&lt;property id=&quot;20300&quot; value=&quot;Slide 72 - &amp;quot;2. 도형과 스마트아트&amp;quot;&quot;/&gt;&lt;property id=&quot;20307&quot; value=&quot;400&quot;/&gt;&lt;/object&gt;&lt;object type=&quot;3&quot; unique_id=&quot;33967&quot;&gt;&lt;property id=&quot;20148&quot; value=&quot;5&quot;/&gt;&lt;property id=&quot;20300&quot; value=&quot;Slide 73 - &amp;quot;2. 도형과 스마트아트&amp;quot;&quot;/&gt;&lt;property id=&quot;20307&quot; value=&quot;401&quot;/&gt;&lt;/object&gt;&lt;object type=&quot;3&quot; unique_id=&quot;33968&quot;&gt;&lt;property id=&quot;20148&quot; value=&quot;5&quot;/&gt;&lt;property id=&quot;20300&quot; value=&quot;Slide 74 - &amp;quot;2. 도형과 스마트아트(P.77)&amp;quot;&quot;/&gt;&lt;property id=&quot;20307&quot; value=&quot;402&quot;/&gt;&lt;/object&gt;&lt;object type=&quot;3&quot; unique_id=&quot;34429&quot;&gt;&lt;property id=&quot;20148&quot; value=&quot;5&quot;/&gt;&lt;property id=&quot;20300&quot; value=&quot;Slide 84&quot;/&gt;&lt;property id=&quot;20307&quot; value=&quot;404&quot;/&gt;&lt;/object&gt;&lt;/object&gt;&lt;object type=&quot;8&quot; unique_id=&quot;1050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8_디자인 사용자 지정">
  <a:themeElements>
    <a:clrScheme name="8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8_예제 프레젠테이션 슬라이드(7)">
  <a:themeElements>
    <a:clrScheme name="기본 디자인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기본 디자인">
      <a:majorFont>
        <a:latin typeface="굴림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 디자인 서식 파일</Template>
  <TotalTime>19992</TotalTime>
  <Words>684</Words>
  <Application>Microsoft Office PowerPoint</Application>
  <PresentationFormat>화면 슬라이드 쇼(4:3)</PresentationFormat>
  <Paragraphs>130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HY견고딕</vt:lpstr>
      <vt:lpstr>굴림</vt:lpstr>
      <vt:lpstr>궁서체</vt:lpstr>
      <vt:lpstr>맑은 고딕</vt:lpstr>
      <vt:lpstr>Arial</vt:lpstr>
      <vt:lpstr>Wingdings</vt:lpstr>
      <vt:lpstr>1_기본 디자인</vt:lpstr>
      <vt:lpstr>8_디자인 사용자 지정</vt:lpstr>
      <vt:lpstr>8_예제 프레젠테이션 슬라이드(7)</vt:lpstr>
      <vt:lpstr>15-3. 로지스틱 회귀분석</vt:lpstr>
      <vt:lpstr>Logit 변환</vt:lpstr>
      <vt:lpstr>Sigmoid Funtion</vt:lpstr>
      <vt:lpstr>이항 로지스틱 회귀</vt:lpstr>
      <vt:lpstr>다항 로지스틱 회귀</vt:lpstr>
      <vt:lpstr>오분류표(confusion matrix)</vt:lpstr>
      <vt:lpstr>오분류표와 ROC 그래프</vt:lpstr>
    </vt:vector>
  </TitlesOfParts>
  <Company>ctl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kimjs</dc:creator>
  <cp:lastModifiedBy>Windows User</cp:lastModifiedBy>
  <cp:revision>908</cp:revision>
  <cp:lastPrinted>2012-04-23T01:56:26Z</cp:lastPrinted>
  <dcterms:created xsi:type="dcterms:W3CDTF">2011-03-07T07:43:24Z</dcterms:created>
  <dcterms:modified xsi:type="dcterms:W3CDTF">2020-09-22T12:21:46Z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TC100823921042</vt:lpwstr>
  </property>
</Properties>
</file>