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44" r:id="rId2"/>
    <p:sldMasterId id="2147483792" r:id="rId3"/>
    <p:sldMasterId id="2147483828" r:id="rId4"/>
  </p:sldMasterIdLst>
  <p:notesMasterIdLst>
    <p:notesMasterId r:id="rId20"/>
  </p:notesMasterIdLst>
  <p:handoutMasterIdLst>
    <p:handoutMasterId r:id="rId21"/>
  </p:handoutMasterIdLst>
  <p:sldIdLst>
    <p:sldId id="778" r:id="rId5"/>
    <p:sldId id="686" r:id="rId6"/>
    <p:sldId id="688" r:id="rId7"/>
    <p:sldId id="739" r:id="rId8"/>
    <p:sldId id="740" r:id="rId9"/>
    <p:sldId id="846" r:id="rId10"/>
    <p:sldId id="741" r:id="rId11"/>
    <p:sldId id="687" r:id="rId12"/>
    <p:sldId id="689" r:id="rId13"/>
    <p:sldId id="690" r:id="rId14"/>
    <p:sldId id="691" r:id="rId15"/>
    <p:sldId id="692" r:id="rId16"/>
    <p:sldId id="742" r:id="rId17"/>
    <p:sldId id="845" r:id="rId18"/>
    <p:sldId id="738" r:id="rId19"/>
  </p:sldIdLst>
  <p:sldSz cx="9144000" cy="6858000" type="screen4x3"/>
  <p:notesSz cx="6797675" cy="9928225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0038A8"/>
    <a:srgbClr val="FF6600"/>
    <a:srgbClr val="FF9900"/>
    <a:srgbClr val="6F6F6F"/>
    <a:srgbClr val="FF9933"/>
    <a:srgbClr val="89B0FF"/>
    <a:srgbClr val="6699FF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88575" autoAdjust="0"/>
  </p:normalViewPr>
  <p:slideViewPr>
    <p:cSldViewPr>
      <p:cViewPr varScale="1">
        <p:scale>
          <a:sx n="47" d="100"/>
          <a:sy n="47" d="100"/>
        </p:scale>
        <p:origin x="10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09" descr="j0305903"/>
          <p:cNvSpPr>
            <a:spLocks noChangeArrowheads="1"/>
          </p:cNvSpPr>
          <p:nvPr userDrawn="1"/>
        </p:nvSpPr>
        <p:spPr bwMode="gray">
          <a:xfrm>
            <a:off x="1259632" y="1556792"/>
            <a:ext cx="3960440" cy="367240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Oval 38"/>
          <p:cNvSpPr>
            <a:spLocks noChangeArrowheads="1"/>
          </p:cNvSpPr>
          <p:nvPr userDrawn="1"/>
        </p:nvSpPr>
        <p:spPr bwMode="gray">
          <a:xfrm>
            <a:off x="395536" y="260648"/>
            <a:ext cx="5832648" cy="5617740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29000" y="6400800"/>
            <a:ext cx="2209800" cy="24447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981825" y="6391275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/>
            </a:lvl1pPr>
          </a:lstStyle>
          <a:p>
            <a:fld id="{37FFE925-6C91-471A-9306-5BF769B620E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Oval 41" descr="j0385417"/>
          <p:cNvSpPr>
            <a:spLocks noChangeArrowheads="1"/>
          </p:cNvSpPr>
          <p:nvPr userDrawn="1"/>
        </p:nvSpPr>
        <p:spPr bwMode="gray">
          <a:xfrm>
            <a:off x="683568" y="3212976"/>
            <a:ext cx="1008112" cy="100811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Oval 44" descr="j0316965"/>
          <p:cNvSpPr>
            <a:spLocks noChangeArrowheads="1"/>
          </p:cNvSpPr>
          <p:nvPr userDrawn="1"/>
        </p:nvSpPr>
        <p:spPr bwMode="gray">
          <a:xfrm>
            <a:off x="1043608" y="1772816"/>
            <a:ext cx="1224136" cy="1224136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2" name="그룹 17"/>
          <p:cNvGrpSpPr/>
          <p:nvPr userDrawn="1"/>
        </p:nvGrpSpPr>
        <p:grpSpPr>
          <a:xfrm>
            <a:off x="2267920" y="692864"/>
            <a:ext cx="1656008" cy="1659781"/>
            <a:chOff x="2267920" y="692864"/>
            <a:chExt cx="1439984" cy="1443265"/>
          </a:xfrm>
        </p:grpSpPr>
        <p:sp>
          <p:nvSpPr>
            <p:cNvPr id="17" name="타원 16"/>
            <p:cNvSpPr/>
            <p:nvPr userDrawn="1"/>
          </p:nvSpPr>
          <p:spPr bwMode="auto">
            <a:xfrm>
              <a:off x="2267920" y="692864"/>
              <a:ext cx="1439984" cy="144326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pic>
          <p:nvPicPr>
            <p:cNvPr id="15" name="그림 14" descr="발표자료 표지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339751" y="764703"/>
              <a:ext cx="1296145" cy="12961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Font typeface="Wingdings" pitchFamily="2" charset="2"/>
              <a:buChar char="Ø"/>
              <a:defRPr sz="2400"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09" descr="j0305903"/>
          <p:cNvSpPr>
            <a:spLocks noChangeArrowheads="1"/>
          </p:cNvSpPr>
          <p:nvPr userDrawn="1"/>
        </p:nvSpPr>
        <p:spPr bwMode="gray">
          <a:xfrm>
            <a:off x="1259632" y="1556792"/>
            <a:ext cx="3960440" cy="367240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Oval 38"/>
          <p:cNvSpPr>
            <a:spLocks noChangeArrowheads="1"/>
          </p:cNvSpPr>
          <p:nvPr userDrawn="1"/>
        </p:nvSpPr>
        <p:spPr bwMode="gray">
          <a:xfrm>
            <a:off x="395536" y="260648"/>
            <a:ext cx="5832648" cy="5617740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29000" y="6400800"/>
            <a:ext cx="2209800" cy="244475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981825" y="6391275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/>
            </a:lvl1pPr>
          </a:lstStyle>
          <a:p>
            <a:fld id="{37FFE925-6C91-471A-9306-5BF769B620E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Oval 41" descr="j0385417"/>
          <p:cNvSpPr>
            <a:spLocks noChangeArrowheads="1"/>
          </p:cNvSpPr>
          <p:nvPr userDrawn="1"/>
        </p:nvSpPr>
        <p:spPr bwMode="gray">
          <a:xfrm>
            <a:off x="683568" y="3212976"/>
            <a:ext cx="1008112" cy="100811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Oval 44" descr="j0316965"/>
          <p:cNvSpPr>
            <a:spLocks noChangeArrowheads="1"/>
          </p:cNvSpPr>
          <p:nvPr userDrawn="1"/>
        </p:nvSpPr>
        <p:spPr bwMode="gray">
          <a:xfrm>
            <a:off x="1043608" y="1772816"/>
            <a:ext cx="1224136" cy="1224136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그룹 17"/>
          <p:cNvGrpSpPr/>
          <p:nvPr userDrawn="1"/>
        </p:nvGrpSpPr>
        <p:grpSpPr>
          <a:xfrm>
            <a:off x="2267920" y="692864"/>
            <a:ext cx="1656008" cy="1659781"/>
            <a:chOff x="2267920" y="692864"/>
            <a:chExt cx="1439984" cy="1443265"/>
          </a:xfrm>
        </p:grpSpPr>
        <p:sp>
          <p:nvSpPr>
            <p:cNvPr id="17" name="타원 16"/>
            <p:cNvSpPr/>
            <p:nvPr userDrawn="1"/>
          </p:nvSpPr>
          <p:spPr bwMode="auto">
            <a:xfrm>
              <a:off x="2267920" y="692864"/>
              <a:ext cx="1439984" cy="144326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5" name="그림 14" descr="발표자료 표지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339751" y="764703"/>
              <a:ext cx="1296145" cy="12961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w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ko-KR" altLang="en-US" sz="3200" dirty="0" err="1">
                <a:solidFill>
                  <a:srgbClr val="FFC000"/>
                </a:solidFill>
              </a:rPr>
              <a:t>비지도학습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1560" y="1412776"/>
            <a:ext cx="8003232" cy="4320480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비지도학습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unSupervised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Learning)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절차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45"/>
          <p:cNvGrpSpPr/>
          <p:nvPr/>
        </p:nvGrpSpPr>
        <p:grpSpPr>
          <a:xfrm>
            <a:off x="1907704" y="2132856"/>
            <a:ext cx="5328592" cy="4443010"/>
            <a:chOff x="1907704" y="2132856"/>
            <a:chExt cx="5328592" cy="4443010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2411760" y="2132856"/>
              <a:ext cx="1728192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데이터 셋</a:t>
              </a: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5364296" y="2708920"/>
              <a:ext cx="1872000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알고리즘 적용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5364088" y="4221088"/>
              <a:ext cx="1872208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모델</a:t>
              </a:r>
              <a:r>
                <a:rPr lang="en-US" altLang="ko-KR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(Model)</a:t>
              </a:r>
              <a:endPara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2411760" y="3284984"/>
              <a:ext cx="1728192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패턴 분석</a:t>
              </a:r>
            </a:p>
          </p:txBody>
        </p:sp>
        <p:sp>
          <p:nvSpPr>
            <p:cNvPr id="14" name="톱니 모양의 오른쪽 화살표 13"/>
            <p:cNvSpPr/>
            <p:nvPr/>
          </p:nvSpPr>
          <p:spPr bwMode="auto">
            <a:xfrm flipH="1">
              <a:off x="4212072" y="2780928"/>
              <a:ext cx="1008000" cy="432048"/>
            </a:xfrm>
            <a:prstGeom prst="notchedRightArrow">
              <a:avLst/>
            </a:prstGeom>
            <a:solidFill>
              <a:srgbClr val="C00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 bwMode="auto">
            <a:xfrm>
              <a:off x="2411760" y="5157192"/>
              <a:ext cx="1728000" cy="432048"/>
            </a:xfrm>
            <a:prstGeom prst="flowChartTerminator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평가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 bwMode="auto">
            <a:xfrm>
              <a:off x="3275856" y="2708920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화살표 연결선 22"/>
            <p:cNvCxnSpPr>
              <a:stCxn id="12" idx="2"/>
              <a:endCxn id="20" idx="0"/>
            </p:cNvCxnSpPr>
            <p:nvPr/>
          </p:nvCxnSpPr>
          <p:spPr bwMode="auto">
            <a:xfrm>
              <a:off x="3275856" y="386104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꺾인 연결선 26"/>
            <p:cNvCxnSpPr>
              <a:stCxn id="18" idx="1"/>
              <a:endCxn id="5" idx="1"/>
            </p:cNvCxnSpPr>
            <p:nvPr/>
          </p:nvCxnSpPr>
          <p:spPr bwMode="auto">
            <a:xfrm rot="10800000">
              <a:off x="2411760" y="2420888"/>
              <a:ext cx="12700" cy="2952328"/>
            </a:xfrm>
            <a:prstGeom prst="bentConnector3">
              <a:avLst>
                <a:gd name="adj1" fmla="val 4938458"/>
              </a:avLst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모서리가 둥근 직사각형 19"/>
            <p:cNvSpPr/>
            <p:nvPr/>
          </p:nvSpPr>
          <p:spPr bwMode="auto">
            <a:xfrm>
              <a:off x="2411760" y="4221088"/>
              <a:ext cx="1728192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규칙발견</a:t>
              </a:r>
            </a:p>
          </p:txBody>
        </p:sp>
        <p:cxnSp>
          <p:nvCxnSpPr>
            <p:cNvPr id="33" name="Shape 32"/>
            <p:cNvCxnSpPr>
              <a:stCxn id="11" idx="2"/>
              <a:endCxn id="18" idx="3"/>
            </p:cNvCxnSpPr>
            <p:nvPr/>
          </p:nvCxnSpPr>
          <p:spPr bwMode="auto">
            <a:xfrm rot="5400000">
              <a:off x="4931944" y="4004968"/>
              <a:ext cx="576064" cy="21604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톱니 모양의 오른쪽 화살표 34"/>
            <p:cNvSpPr/>
            <p:nvPr/>
          </p:nvSpPr>
          <p:spPr bwMode="auto">
            <a:xfrm>
              <a:off x="4283968" y="4293096"/>
              <a:ext cx="1008000" cy="432048"/>
            </a:xfrm>
            <a:prstGeom prst="notchedRightArrow">
              <a:avLst/>
            </a:prstGeom>
            <a:solidFill>
              <a:srgbClr val="C00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2411760" y="5999802"/>
              <a:ext cx="1728192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미래 예측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7704" y="501317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0" dirty="0">
                  <a:solidFill>
                    <a:srgbClr val="000000"/>
                  </a:solidFill>
                  <a:latin typeface="Arial"/>
                </a:rPr>
                <a:t>NO</a:t>
              </a:r>
              <a:endParaRPr lang="ko-KR" altLang="en-US" sz="1600" b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19872" y="5589240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0" dirty="0">
                  <a:solidFill>
                    <a:srgbClr val="000000"/>
                  </a:solidFill>
                  <a:latin typeface="Arial"/>
                </a:rPr>
                <a:t>YES</a:t>
              </a:r>
              <a:endParaRPr lang="ko-KR" altLang="en-US" sz="1600" b="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0" name="직선 화살표 연결선 39"/>
            <p:cNvCxnSpPr>
              <a:stCxn id="18" idx="2"/>
              <a:endCxn id="36" idx="0"/>
            </p:cNvCxnSpPr>
            <p:nvPr/>
          </p:nvCxnSpPr>
          <p:spPr bwMode="auto">
            <a:xfrm>
              <a:off x="3275760" y="5589240"/>
              <a:ext cx="96" cy="4105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직선 화살표 연결선 43"/>
            <p:cNvCxnSpPr>
              <a:stCxn id="20" idx="2"/>
            </p:cNvCxnSpPr>
            <p:nvPr/>
          </p:nvCxnSpPr>
          <p:spPr bwMode="auto">
            <a:xfrm>
              <a:off x="3275856" y="479715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3) </a:t>
            </a:r>
            <a:r>
              <a:rPr lang="ko-KR" altLang="en-US" dirty="0"/>
              <a:t>계층적 군집 분석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계층적 군집분석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400050" lvl="2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/>
              <a:t>유클리드</a:t>
            </a:r>
            <a:r>
              <a:rPr lang="ko-KR" altLang="en-US" sz="1800" dirty="0"/>
              <a:t> 거리를 이용한 군집분석 방법</a:t>
            </a:r>
            <a:endParaRPr lang="en-US" altLang="ko-KR" sz="1800" dirty="0"/>
          </a:p>
          <a:p>
            <a:pPr marL="400050" lvl="2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ko-KR" sz="1800" dirty="0"/>
              <a:t> cluster </a:t>
            </a:r>
            <a:r>
              <a:rPr lang="ko-KR" altLang="en-US" sz="1800" dirty="0"/>
              <a:t>패키지에서 제공되는 </a:t>
            </a:r>
            <a:r>
              <a:rPr lang="en-US" altLang="ko-KR" sz="1800" dirty="0" err="1"/>
              <a:t>hclust</a:t>
            </a:r>
            <a:r>
              <a:rPr lang="en-US" altLang="ko-KR" sz="1800" dirty="0"/>
              <a:t>() </a:t>
            </a:r>
            <a:r>
              <a:rPr lang="ko-KR" altLang="en-US" sz="1800" dirty="0"/>
              <a:t>함수 이용</a:t>
            </a:r>
            <a:endParaRPr lang="en-US" altLang="ko-KR" sz="1800" dirty="0"/>
          </a:p>
          <a:p>
            <a:pPr marL="400050" lvl="2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800" dirty="0"/>
              <a:t>계층적</a:t>
            </a:r>
            <a:r>
              <a:rPr lang="en-US" altLang="ko-KR" sz="1800" dirty="0"/>
              <a:t>(hierarchical)</a:t>
            </a:r>
            <a:r>
              <a:rPr lang="ko-KR" altLang="en-US" sz="1800" dirty="0"/>
              <a:t>으로 군집 결과 도출</a:t>
            </a:r>
            <a:endParaRPr lang="en-US" altLang="ko-KR" sz="1800" dirty="0"/>
          </a:p>
          <a:p>
            <a:pPr marL="400050" lvl="2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ko-KR" altLang="en-US" sz="1800" dirty="0"/>
              <a:t>탐색적 군집분석 </a:t>
            </a:r>
            <a:endParaRPr lang="en-US" altLang="ko-KR" sz="1800" dirty="0"/>
          </a:p>
          <a:p>
            <a:pPr marL="400050" lvl="2" inden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284984"/>
            <a:ext cx="417646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3) </a:t>
            </a:r>
            <a:r>
              <a:rPr lang="ko-KR" altLang="en-US" dirty="0"/>
              <a:t>계층적 군집 분석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계층적 군집분석 절차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2001029"/>
            <a:ext cx="7632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군집분석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(Clustering)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분석을 위한 패키지 설치</a:t>
            </a:r>
          </a:p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("cluster")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hclust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() 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계층적 클러스터 함수 제공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library(cluster)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3~10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그룹핑이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적정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셋 생성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x &lt;- matrix(1:16,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nrow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=4) </a:t>
            </a: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(3) matrix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대상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유클리드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거리 생성 함수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dist &lt;- dist(x, method="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euclidean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")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method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생략가능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유클리드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거리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matrix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이용한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클러스터링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hclust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(dist) #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클러스터링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적용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plot(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클러스터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플로팅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3) </a:t>
            </a:r>
            <a:r>
              <a:rPr lang="ko-KR" altLang="en-US" dirty="0"/>
              <a:t>계층적 군집 분석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계층적 군집분석 결과 </a:t>
            </a:r>
            <a:r>
              <a:rPr lang="en-US" altLang="ko-KR" sz="1800" dirty="0">
                <a:solidFill>
                  <a:schemeClr val="tx1"/>
                </a:solidFill>
              </a:rPr>
              <a:t>: </a:t>
            </a:r>
            <a:r>
              <a:rPr lang="ko-KR" altLang="en-US" sz="1800" dirty="0" err="1">
                <a:solidFill>
                  <a:schemeClr val="tx1"/>
                </a:solidFill>
              </a:rPr>
              <a:t>벤드로그램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</a:rPr>
              <a:t>dendrogram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060848"/>
            <a:ext cx="4406900" cy="411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구름 8"/>
          <p:cNvSpPr/>
          <p:nvPr/>
        </p:nvSpPr>
        <p:spPr>
          <a:xfrm>
            <a:off x="3995936" y="3717032"/>
            <a:ext cx="3672408" cy="983873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2, 3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군집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클러스터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형성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</a:t>
            </a:r>
            <a:r>
              <a:rPr lang="ko-KR" altLang="en-US" dirty="0"/>
              <a:t>비 계층적 군집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ko-KR" altLang="en-US" sz="2400" dirty="0"/>
              <a:t>비계층적 군집 분석</a:t>
            </a:r>
            <a:r>
              <a:rPr lang="en-US" altLang="ko-KR" sz="2400" dirty="0"/>
              <a:t>(k-means)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2000" dirty="0"/>
              <a:t>확인적 군집분석 방법</a:t>
            </a:r>
            <a:endParaRPr lang="en-US" altLang="ko-KR" sz="2000" dirty="0"/>
          </a:p>
          <a:p>
            <a:pPr lvl="1">
              <a:spcBef>
                <a:spcPts val="1200"/>
              </a:spcBef>
            </a:pPr>
            <a:r>
              <a:rPr lang="ko-KR" altLang="en-US" sz="2000" dirty="0"/>
              <a:t>계층적 군집분석법 보다 속도 빠름</a:t>
            </a:r>
            <a:endParaRPr lang="en-US" altLang="ko-KR" sz="2000" dirty="0"/>
          </a:p>
          <a:p>
            <a:pPr lvl="1">
              <a:spcBef>
                <a:spcPts val="1200"/>
              </a:spcBef>
            </a:pPr>
            <a:r>
              <a:rPr lang="ko-KR" altLang="en-US" sz="2000" dirty="0"/>
              <a:t>군집의 수를 알고 있는 경우 이용</a:t>
            </a:r>
            <a:endParaRPr lang="en-US" altLang="ko-KR" sz="2000" dirty="0"/>
          </a:p>
          <a:p>
            <a:pPr lvl="1">
              <a:spcBef>
                <a:spcPts val="1200"/>
              </a:spcBef>
            </a:pPr>
            <a:r>
              <a:rPr lang="en-US" altLang="ko-KR" sz="2000" dirty="0"/>
              <a:t>K</a:t>
            </a:r>
            <a:r>
              <a:rPr lang="ko-KR" altLang="en-US" sz="2000" dirty="0"/>
              <a:t>는 미리 정하는 군집 수</a:t>
            </a:r>
            <a:endParaRPr lang="en-US" altLang="ko-KR" sz="2000" dirty="0"/>
          </a:p>
          <a:p>
            <a:pPr lvl="1">
              <a:spcBef>
                <a:spcPts val="1200"/>
              </a:spcBef>
            </a:pPr>
            <a:r>
              <a:rPr lang="ko-KR" altLang="en-US" sz="2000" dirty="0"/>
              <a:t>계층적 군집화의 결과에 의거하여 군집 수 결정</a:t>
            </a:r>
            <a:endParaRPr lang="en-US" altLang="ko-KR" sz="2000" dirty="0"/>
          </a:p>
          <a:p>
            <a:pPr lvl="1">
              <a:spcBef>
                <a:spcPts val="1200"/>
              </a:spcBef>
            </a:pPr>
            <a:r>
              <a:rPr lang="ko-KR" altLang="en-US" sz="2000" dirty="0"/>
              <a:t>순차적 군집분석법</a:t>
            </a:r>
            <a:r>
              <a:rPr lang="en-US" altLang="ko-KR" sz="2000" dirty="0"/>
              <a:t>(</a:t>
            </a:r>
            <a:r>
              <a:rPr lang="ko-KR" altLang="en-US" sz="2000" dirty="0"/>
              <a:t>군집과정 반복</a:t>
            </a:r>
            <a:r>
              <a:rPr lang="en-US" altLang="ko-KR" sz="2000" dirty="0"/>
              <a:t>)</a:t>
            </a:r>
          </a:p>
          <a:p>
            <a:pPr lvl="1">
              <a:spcBef>
                <a:spcPts val="1200"/>
              </a:spcBef>
            </a:pPr>
            <a:r>
              <a:rPr lang="ko-KR" altLang="en-US" sz="2000" dirty="0"/>
              <a:t>변수 보다 관측대상 군집화에 많이 이용</a:t>
            </a:r>
            <a:endParaRPr lang="en-US" altLang="ko-KR" sz="2000" dirty="0"/>
          </a:p>
          <a:p>
            <a:pPr lvl="1">
              <a:spcBef>
                <a:spcPts val="1200"/>
              </a:spcBef>
            </a:pPr>
            <a:r>
              <a:rPr lang="ko-KR" altLang="en-US" sz="2000" dirty="0"/>
              <a:t>군집의 중심</a:t>
            </a:r>
            <a:r>
              <a:rPr lang="en-US" altLang="ko-KR" sz="2000" dirty="0"/>
              <a:t>(Cluster Center) </a:t>
            </a:r>
            <a:r>
              <a:rPr lang="ko-KR" altLang="en-US" sz="2000" dirty="0"/>
              <a:t>사용자가 정함</a:t>
            </a:r>
            <a:endParaRPr lang="en-US" altLang="ko-KR" sz="2000" dirty="0"/>
          </a:p>
          <a:p>
            <a:pPr lvl="1">
              <a:spcBef>
                <a:spcPts val="1200"/>
              </a:spcBef>
            </a:pPr>
            <a:endParaRPr lang="en-US" altLang="ko-KR" sz="2000" dirty="0"/>
          </a:p>
          <a:p>
            <a:pPr lvl="1">
              <a:spcBef>
                <a:spcPts val="1200"/>
              </a:spcBef>
            </a:pPr>
            <a:endParaRPr lang="en-US" altLang="ko-KR" sz="2000" dirty="0"/>
          </a:p>
          <a:p>
            <a:pPr lvl="1">
              <a:spcBef>
                <a:spcPts val="1200"/>
              </a:spcBef>
            </a:pPr>
            <a:endParaRPr lang="en-US" altLang="ko-KR" sz="2000" dirty="0"/>
          </a:p>
          <a:p>
            <a:pPr lvl="1">
              <a:spcBef>
                <a:spcPts val="1200"/>
              </a:spcBef>
            </a:pPr>
            <a:endParaRPr lang="en-US" altLang="ko-KR" sz="2000" dirty="0"/>
          </a:p>
          <a:p>
            <a:pPr lvl="1">
              <a:spcBef>
                <a:spcPts val="1200"/>
              </a:spcBef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sz="3200" dirty="0"/>
              <a:t>4) </a:t>
            </a:r>
            <a:r>
              <a:rPr lang="ko-KR" altLang="en-US" sz="3200" dirty="0"/>
              <a:t>비 계층적 군집 분석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8424936" cy="29523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k-</a:t>
            </a:r>
            <a:r>
              <a:rPr lang="ko-KR" altLang="en-US" sz="2000" b="1" dirty="0"/>
              <a:t>평균 군집분석 알고리즘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k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초기값으로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centroid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데이터 포인터를 가장 가까운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centroid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할당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centroid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할당된 모든 데이터 포인트의 중심 위치 계산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(centroid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재조정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재조정된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centroid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가장 가까운 데이터 포인트 할당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centroid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재조정이 발생되지 않을 때 까지</a:t>
            </a:r>
            <a:b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3~4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반복</a:t>
            </a:r>
          </a:p>
        </p:txBody>
      </p:sp>
      <p:grpSp>
        <p:nvGrpSpPr>
          <p:cNvPr id="7" name="그룹 15"/>
          <p:cNvGrpSpPr/>
          <p:nvPr/>
        </p:nvGrpSpPr>
        <p:grpSpPr>
          <a:xfrm>
            <a:off x="2051720" y="3933056"/>
            <a:ext cx="6604704" cy="2515981"/>
            <a:chOff x="755576" y="312346"/>
            <a:chExt cx="9120266" cy="432232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27842" y="312346"/>
              <a:ext cx="4248000" cy="3763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5576" y="1178288"/>
              <a:ext cx="3528392" cy="345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hape 12"/>
            <p:cNvCxnSpPr>
              <a:stCxn id="11" idx="3"/>
              <a:endCxn id="13" idx="1"/>
            </p:cNvCxnSpPr>
            <p:nvPr/>
          </p:nvCxnSpPr>
          <p:spPr>
            <a:xfrm flipV="1">
              <a:off x="4283968" y="2194111"/>
              <a:ext cx="1343874" cy="71237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13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군집분석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8" name="그림 7" descr="Rplot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628800"/>
            <a:ext cx="7272808" cy="47312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16-1. </a:t>
            </a:r>
            <a:r>
              <a:rPr lang="ko-KR" altLang="en-US" dirty="0"/>
              <a:t>군집분석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043608" y="2138080"/>
            <a:ext cx="6768752" cy="2456570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군집분석 개요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유클리드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거리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계층적 군집분석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비계층적 군집분석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1) </a:t>
            </a:r>
            <a:r>
              <a:rPr lang="ko-KR" altLang="en-US" dirty="0"/>
              <a:t>군집 분석 개요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45232" y="1600200"/>
            <a:ext cx="785921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군집 분석</a:t>
            </a:r>
            <a:r>
              <a:rPr lang="en-US" altLang="ko-KR" sz="2000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종속변수</a:t>
            </a:r>
            <a:r>
              <a:rPr lang="en-US" altLang="ko-KR" sz="2000" dirty="0"/>
              <a:t>(y</a:t>
            </a:r>
            <a:r>
              <a:rPr lang="ko-KR" altLang="en-US" sz="2000" dirty="0"/>
              <a:t>변수</a:t>
            </a:r>
            <a:r>
              <a:rPr lang="en-US" altLang="ko-KR" sz="2000" dirty="0"/>
              <a:t>)</a:t>
            </a:r>
            <a:r>
              <a:rPr lang="ko-KR" altLang="en-US" sz="2000" dirty="0"/>
              <a:t>가 없는 데이터 마이닝 기법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유클리드</a:t>
            </a:r>
            <a:r>
              <a:rPr lang="ko-KR" altLang="en-US" sz="2000" dirty="0"/>
              <a:t> 거리 기반 유사 객체 묶음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고객 </a:t>
            </a:r>
            <a:r>
              <a:rPr lang="en-US" altLang="ko-KR" sz="2000" dirty="0"/>
              <a:t>DB -&gt; </a:t>
            </a:r>
            <a:r>
              <a:rPr lang="ko-KR" altLang="en-US" sz="2000" dirty="0"/>
              <a:t>알고리즘 적용 </a:t>
            </a:r>
            <a:r>
              <a:rPr lang="en-US" altLang="ko-KR" sz="2000" dirty="0"/>
              <a:t>-&gt; </a:t>
            </a:r>
            <a:r>
              <a:rPr lang="ko-KR" altLang="en-US" sz="2000" dirty="0"/>
              <a:t>패턴 추출</a:t>
            </a:r>
            <a:r>
              <a:rPr lang="en-US" altLang="ko-KR" sz="2000" dirty="0"/>
              <a:t>(rule)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 err="1"/>
              <a:t>군집형성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계층적 군집분석</a:t>
            </a:r>
            <a:r>
              <a:rPr lang="en-US" altLang="ko-KR" sz="2000" dirty="0"/>
              <a:t>(</a:t>
            </a:r>
            <a:r>
              <a:rPr lang="ko-KR" altLang="en-US" sz="2000" dirty="0"/>
              <a:t>탐색적</a:t>
            </a:r>
            <a:r>
              <a:rPr lang="en-US" altLang="ko-KR" sz="2000" dirty="0"/>
              <a:t>), </a:t>
            </a:r>
            <a:r>
              <a:rPr lang="ko-KR" altLang="en-US" sz="2000" dirty="0"/>
              <a:t>비계층적 군집분석</a:t>
            </a:r>
            <a:r>
              <a:rPr lang="en-US" altLang="ko-KR" sz="2000" dirty="0"/>
              <a:t>(</a:t>
            </a:r>
            <a:r>
              <a:rPr lang="ko-KR" altLang="en-US" sz="2000" dirty="0"/>
              <a:t>확인적</a:t>
            </a:r>
            <a:r>
              <a:rPr lang="en-US" altLang="ko-KR" sz="2000" dirty="0"/>
              <a:t>) </a:t>
            </a:r>
            <a:endParaRPr lang="ko-KR" altLang="en-US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주요 알고리즘 </a:t>
            </a:r>
            <a:r>
              <a:rPr lang="en-US" altLang="ko-KR" sz="2000" dirty="0"/>
              <a:t>: hierarchical, k-means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군집 분석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328" y="1476164"/>
            <a:ext cx="8267700" cy="4648200"/>
          </a:xfrm>
        </p:spPr>
        <p:txBody>
          <a:bodyPr/>
          <a:lstStyle/>
          <a:p>
            <a:r>
              <a:rPr lang="ko-KR" altLang="en-US" sz="2000" dirty="0"/>
              <a:t>군집분석 특징</a:t>
            </a:r>
            <a:endParaRPr lang="en-US" altLang="ko-KR" sz="2000" dirty="0"/>
          </a:p>
          <a:p>
            <a:pPr lvl="1"/>
            <a:r>
              <a:rPr lang="ko-KR" altLang="en-US" sz="1800" dirty="0"/>
              <a:t>전체적인 데이터 구조를 파악하는데 이용</a:t>
            </a:r>
            <a:endParaRPr lang="en-US" altLang="ko-KR" sz="1800" dirty="0"/>
          </a:p>
          <a:p>
            <a:pPr lvl="1"/>
            <a:r>
              <a:rPr lang="ko-KR" altLang="en-US" sz="1800" dirty="0"/>
              <a:t>관측대상 간 유사성을 기초로 비슷한 것 끼리 그룹화</a:t>
            </a:r>
            <a:r>
              <a:rPr lang="en-US" altLang="ko-KR" sz="1800" dirty="0"/>
              <a:t>(Clustering)</a:t>
            </a:r>
          </a:p>
          <a:p>
            <a:pPr lvl="1"/>
            <a:r>
              <a:rPr lang="ko-KR" altLang="en-US" sz="1800" dirty="0"/>
              <a:t>유사성 </a:t>
            </a:r>
            <a:r>
              <a:rPr lang="en-US" altLang="ko-KR" sz="1800" dirty="0"/>
              <a:t>= </a:t>
            </a:r>
            <a:r>
              <a:rPr lang="ko-KR" altLang="en-US" sz="1800" dirty="0"/>
              <a:t>유클리드 거리 이용</a:t>
            </a:r>
            <a:endParaRPr lang="en-US" altLang="ko-KR" sz="1800" dirty="0"/>
          </a:p>
          <a:p>
            <a:pPr lvl="1"/>
            <a:r>
              <a:rPr lang="ko-KR" altLang="en-US" sz="1800" dirty="0"/>
              <a:t>분석결과에 대한 가설 검정 없음</a:t>
            </a:r>
            <a:r>
              <a:rPr lang="en-US" altLang="ko-KR" sz="1800" dirty="0"/>
              <a:t>(</a:t>
            </a:r>
            <a:r>
              <a:rPr lang="ko-KR" altLang="en-US" sz="1800" dirty="0"/>
              <a:t>타당성 검증 방법 없음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척도 </a:t>
            </a:r>
            <a:r>
              <a:rPr lang="en-US" altLang="ko-KR" sz="1800" dirty="0"/>
              <a:t>: </a:t>
            </a:r>
            <a:r>
              <a:rPr lang="ko-KR" altLang="en-US" sz="1800" dirty="0"/>
              <a:t>등간</a:t>
            </a:r>
            <a:r>
              <a:rPr lang="en-US" altLang="ko-KR" sz="1800" dirty="0"/>
              <a:t>, </a:t>
            </a:r>
            <a:r>
              <a:rPr lang="ko-KR" altLang="en-US" sz="1800" dirty="0"/>
              <a:t>비율척도</a:t>
            </a:r>
            <a:r>
              <a:rPr lang="en-US" altLang="ko-KR" sz="1800" dirty="0"/>
              <a:t>(</a:t>
            </a:r>
            <a:r>
              <a:rPr lang="ko-KR" altLang="en-US" sz="1800" dirty="0"/>
              <a:t>연속적인 양</a:t>
            </a:r>
            <a:r>
              <a:rPr lang="en-US" altLang="ko-KR" sz="1800" dirty="0"/>
              <a:t>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ko-KR" altLang="en-US" sz="2000" dirty="0" err="1"/>
              <a:t>유클리드</a:t>
            </a:r>
            <a:r>
              <a:rPr lang="ko-KR" altLang="en-US" sz="2000" dirty="0"/>
              <a:t> 거리 계산식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1026" name="Picture 2" descr="http://postfiles8.naver.net/20130709_167/albertx_13733334318826pDbd_GIF/EuclideanDistance_%281%29.gif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087" y="4199525"/>
            <a:ext cx="4680520" cy="8114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16366" y="3599361"/>
            <a:ext cx="2663080" cy="120032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289"/>
              <a:gd name="adj6" fmla="val -31365"/>
            </a:avLst>
          </a:prstGeom>
          <a:noFill/>
          <a:ln>
            <a:solidFill>
              <a:srgbClr val="0E05CB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돋움" pitchFamily="50" charset="-127"/>
                <a:ea typeface="돋움" pitchFamily="50" charset="-127"/>
              </a:rPr>
              <a:t>관측대상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p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q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의 값의 차가 작으면</a:t>
            </a:r>
            <a:r>
              <a:rPr lang="en-US" altLang="ko-KR" dirty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dirty="0">
                <a:latin typeface="돋움" pitchFamily="50" charset="-127"/>
                <a:ea typeface="돋움" pitchFamily="50" charset="-127"/>
              </a:rPr>
              <a:t>두 관측 대상은 유사하다고 정의 하는 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군집 분석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군집 구성법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그룹간의 유사성 계산 방법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최단거리법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최장거리법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평균법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err="1"/>
              <a:t>중심법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메디안법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/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군집화 방법</a:t>
            </a: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계층군집화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가장 가까운 대상끼리 순차적으로 묶음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비계층군집화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k-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평균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군집법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sz="3200" dirty="0"/>
              <a:t>1) </a:t>
            </a:r>
            <a:r>
              <a:rPr lang="ko-KR" altLang="en-US" sz="3200" dirty="0"/>
              <a:t>군집 분석 개요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8003232" cy="4320480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군집 구성법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1988840"/>
            <a:ext cx="34563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단일기준결합방식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 err="1">
                <a:latin typeface="맑은 고딕" pitchFamily="50" charset="-127"/>
                <a:ea typeface="맑은 고딕" pitchFamily="50" charset="-127"/>
              </a:rPr>
              <a:t>최단거리법</a:t>
            </a: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각 군집에서 중심으로부터 거리가  가까운 것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(2,3,6)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개씩 비교하여 가장 가까운 것 끼리 군집화</a:t>
            </a: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완전기준결합방식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 err="1">
                <a:latin typeface="맑은 고딕" pitchFamily="50" charset="-127"/>
                <a:ea typeface="맑은 고딕" pitchFamily="50" charset="-127"/>
              </a:rPr>
              <a:t>최장거리법</a:t>
            </a: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각 군집에서 중심으로부터 가장 먼 대상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(1,4,5)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끼리 비교하여 가장 가까운 것 끼리 군집화</a:t>
            </a: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평균기준결합방식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0" dirty="0" err="1">
                <a:latin typeface="맑은 고딕" pitchFamily="50" charset="-127"/>
                <a:ea typeface="맑은 고딕" pitchFamily="50" charset="-127"/>
              </a:rPr>
              <a:t>평균연결법</a:t>
            </a: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 한 군집 안에 속해 있는 모든 </a:t>
            </a: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대상과 다른 군집에 속해있는 </a:t>
            </a: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모든 대상의 쌍 집합에 대한 </a:t>
            </a: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거리를 평균 계산하여 가장 </a:t>
            </a: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가까운 것 끼리 군집화</a:t>
            </a:r>
            <a:endParaRPr lang="en-US" altLang="ko-KR" sz="16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(1 -&gt; 5,6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, 2 -&gt; 5, 6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19195" y="2955721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단일기준결합방식</a:t>
            </a: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19195" y="466416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완전기준결합방식</a:t>
            </a: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91203" y="6433591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평균기준결합방식</a:t>
            </a: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851920" y="1515561"/>
            <a:ext cx="2772000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932040" y="1587569"/>
            <a:ext cx="720080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211960" y="2235641"/>
            <a:ext cx="720080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796136" y="2235641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158756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23076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36096" y="229835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5076056" y="158756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5292080" y="1803593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283968" y="230764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499992" y="2523673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6156176" y="2235641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6012160" y="2523673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직선 연결선 28"/>
          <p:cNvCxnSpPr>
            <a:stCxn id="25" idx="7"/>
            <a:endCxn id="23" idx="3"/>
          </p:cNvCxnSpPr>
          <p:nvPr/>
        </p:nvCxnSpPr>
        <p:spPr bwMode="auto">
          <a:xfrm flipV="1">
            <a:off x="4684380" y="1987981"/>
            <a:ext cx="639336" cy="56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연결선 30"/>
          <p:cNvCxnSpPr>
            <a:stCxn id="25" idx="7"/>
            <a:endCxn id="27" idx="2"/>
          </p:cNvCxnSpPr>
          <p:nvPr/>
        </p:nvCxnSpPr>
        <p:spPr bwMode="auto">
          <a:xfrm>
            <a:off x="4684380" y="2555309"/>
            <a:ext cx="1327780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연결선 32"/>
          <p:cNvCxnSpPr>
            <a:stCxn id="27" idx="0"/>
            <a:endCxn id="23" idx="5"/>
          </p:cNvCxnSpPr>
          <p:nvPr/>
        </p:nvCxnSpPr>
        <p:spPr bwMode="auto">
          <a:xfrm flipH="1" flipV="1">
            <a:off x="5476468" y="1987981"/>
            <a:ext cx="643704" cy="535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직사각형 33"/>
          <p:cNvSpPr/>
          <p:nvPr/>
        </p:nvSpPr>
        <p:spPr bwMode="auto">
          <a:xfrm>
            <a:off x="3851920" y="3243753"/>
            <a:ext cx="2772000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4932040" y="3315761"/>
            <a:ext cx="720080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4211960" y="3963833"/>
            <a:ext cx="720080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5796136" y="3963833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0" y="331576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51920" y="40358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36096" y="409855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 bwMode="auto">
          <a:xfrm>
            <a:off x="5076056" y="3315761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5292080" y="353178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4283968" y="4035841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4499992" y="425186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6156176" y="3963833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6012160" y="425186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직선 연결선 47"/>
          <p:cNvCxnSpPr>
            <a:stCxn id="44" idx="6"/>
            <a:endCxn id="42" idx="3"/>
          </p:cNvCxnSpPr>
          <p:nvPr/>
        </p:nvCxnSpPr>
        <p:spPr bwMode="auto">
          <a:xfrm flipV="1">
            <a:off x="4499992" y="3500149"/>
            <a:ext cx="607700" cy="643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직선 연결선 48"/>
          <p:cNvCxnSpPr>
            <a:stCxn id="44" idx="6"/>
            <a:endCxn id="46" idx="3"/>
          </p:cNvCxnSpPr>
          <p:nvPr/>
        </p:nvCxnSpPr>
        <p:spPr bwMode="auto">
          <a:xfrm>
            <a:off x="4499992" y="4143853"/>
            <a:ext cx="1687820" cy="43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직선 연결선 49"/>
          <p:cNvCxnSpPr>
            <a:stCxn id="46" idx="2"/>
            <a:endCxn id="42" idx="5"/>
          </p:cNvCxnSpPr>
          <p:nvPr/>
        </p:nvCxnSpPr>
        <p:spPr bwMode="auto">
          <a:xfrm flipH="1" flipV="1">
            <a:off x="5260444" y="3500149"/>
            <a:ext cx="895732" cy="5716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직사각형 56"/>
          <p:cNvSpPr/>
          <p:nvPr/>
        </p:nvSpPr>
        <p:spPr bwMode="auto">
          <a:xfrm>
            <a:off x="3851920" y="4971945"/>
            <a:ext cx="2772000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4932040" y="5043953"/>
            <a:ext cx="720080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4211960" y="5692025"/>
            <a:ext cx="720080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5796136" y="5692025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504395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851920" y="576403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436096" y="58267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 bwMode="auto">
          <a:xfrm>
            <a:off x="5076056" y="5043953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5292080" y="525997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4283968" y="5764033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4499992" y="598005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6156176" y="569202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6012160" y="598005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ko-KR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0" name="직선 연결선 69"/>
          <p:cNvCxnSpPr>
            <a:stCxn id="69" idx="2"/>
            <a:endCxn id="64" idx="6"/>
          </p:cNvCxnSpPr>
          <p:nvPr/>
        </p:nvCxnSpPr>
        <p:spPr bwMode="auto">
          <a:xfrm flipH="1" flipV="1">
            <a:off x="5292080" y="5151965"/>
            <a:ext cx="720080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직선 연결선 70"/>
          <p:cNvCxnSpPr>
            <a:stCxn id="65" idx="5"/>
            <a:endCxn id="68" idx="3"/>
          </p:cNvCxnSpPr>
          <p:nvPr/>
        </p:nvCxnSpPr>
        <p:spPr bwMode="auto">
          <a:xfrm>
            <a:off x="5476468" y="5444365"/>
            <a:ext cx="711344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직선 연결선 71"/>
          <p:cNvCxnSpPr>
            <a:stCxn id="68" idx="2"/>
            <a:endCxn id="64" idx="6"/>
          </p:cNvCxnSpPr>
          <p:nvPr/>
        </p:nvCxnSpPr>
        <p:spPr bwMode="auto">
          <a:xfrm flipH="1" flipV="1">
            <a:off x="5292080" y="5151965"/>
            <a:ext cx="864096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직선 연결선 75"/>
          <p:cNvCxnSpPr>
            <a:stCxn id="65" idx="5"/>
            <a:endCxn id="69" idx="1"/>
          </p:cNvCxnSpPr>
          <p:nvPr/>
        </p:nvCxnSpPr>
        <p:spPr bwMode="auto">
          <a:xfrm>
            <a:off x="5476468" y="5444365"/>
            <a:ext cx="567328" cy="56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2" cstate="print"/>
          <a:srcRect t="13162" r="7303" b="19568"/>
          <a:stretch>
            <a:fillRect/>
          </a:stretch>
        </p:blipFill>
        <p:spPr bwMode="auto">
          <a:xfrm>
            <a:off x="6660232" y="3068960"/>
            <a:ext cx="2412776" cy="1556922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3" cstate="print"/>
          <a:srcRect t="13162" r="6047" b="21170"/>
          <a:stretch>
            <a:fillRect/>
          </a:stretch>
        </p:blipFill>
        <p:spPr bwMode="auto">
          <a:xfrm>
            <a:off x="6660232" y="4725144"/>
            <a:ext cx="2448272" cy="1610636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 cstate="print"/>
          <a:srcRect t="11560" r="7303" b="19568"/>
          <a:stretch>
            <a:fillRect/>
          </a:stretch>
        </p:blipFill>
        <p:spPr bwMode="auto">
          <a:xfrm>
            <a:off x="6660232" y="1268760"/>
            <a:ext cx="2412776" cy="1584176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</p:pic>
      <p:sp>
        <p:nvSpPr>
          <p:cNvPr id="82" name="직사각형 81"/>
          <p:cNvSpPr/>
          <p:nvPr/>
        </p:nvSpPr>
        <p:spPr>
          <a:xfrm>
            <a:off x="6947004" y="6381328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0" dirty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1400" b="0" dirty="0">
                <a:latin typeface="맑은 고딕" pitchFamily="50" charset="-127"/>
                <a:ea typeface="맑은 고딕" pitchFamily="50" charset="-127"/>
              </a:rPr>
              <a:t>의 덴드로그램</a:t>
            </a:r>
            <a:endParaRPr lang="en-US" altLang="ko-KR" sz="14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4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군집 분석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67700" cy="4648200"/>
          </a:xfrm>
        </p:spPr>
        <p:txBody>
          <a:bodyPr/>
          <a:lstStyle/>
          <a:p>
            <a:r>
              <a:rPr lang="ko-KR" altLang="en-US" sz="2400" dirty="0"/>
              <a:t>군집 분석 결과</a:t>
            </a:r>
            <a:endParaRPr lang="en-US" altLang="ko-KR" sz="2400" dirty="0"/>
          </a:p>
          <a:p>
            <a:pPr lvl="1"/>
            <a:r>
              <a:rPr lang="ko-KR" altLang="en-US" sz="2000" dirty="0"/>
              <a:t>평균결합방식을 적용한 </a:t>
            </a:r>
            <a:r>
              <a:rPr lang="ko-KR" altLang="en-US" sz="2000" dirty="0" err="1"/>
              <a:t>덴드로그램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Dendrogram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가로축 </a:t>
            </a:r>
            <a:r>
              <a:rPr lang="en-US" altLang="ko-KR" sz="2000" dirty="0"/>
              <a:t>: </a:t>
            </a:r>
            <a:r>
              <a:rPr lang="ko-KR" altLang="en-US" sz="2000" dirty="0"/>
              <a:t>학생번호</a:t>
            </a:r>
            <a:r>
              <a:rPr lang="en-US" altLang="ko-KR" sz="2000" dirty="0"/>
              <a:t>, </a:t>
            </a:r>
            <a:r>
              <a:rPr lang="ko-KR" altLang="en-US" sz="2000" dirty="0"/>
              <a:t>세로축 </a:t>
            </a:r>
            <a:r>
              <a:rPr lang="en-US" altLang="ko-KR" sz="2000" dirty="0"/>
              <a:t>: </a:t>
            </a:r>
            <a:r>
              <a:rPr lang="ko-KR" altLang="en-US" sz="2000" dirty="0"/>
              <a:t>상대적 거리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군집수는</a:t>
            </a:r>
            <a:r>
              <a:rPr lang="ko-KR" altLang="en-US" sz="2000" dirty="0"/>
              <a:t> 사용자가 정할 수 있음</a:t>
            </a:r>
            <a:r>
              <a:rPr lang="en-US" altLang="ko-KR" sz="2000" dirty="0"/>
              <a:t>(2</a:t>
            </a:r>
            <a:r>
              <a:rPr lang="ko-KR" altLang="en-US" sz="2000" dirty="0"/>
              <a:t>집단</a:t>
            </a:r>
            <a:r>
              <a:rPr lang="en-US" altLang="ko-KR" sz="2000" dirty="0"/>
              <a:t>, 3</a:t>
            </a:r>
            <a:r>
              <a:rPr lang="ko-KR" altLang="en-US" sz="2000" dirty="0"/>
              <a:t>집단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254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140968"/>
            <a:ext cx="5400600" cy="349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 bwMode="auto">
          <a:xfrm>
            <a:off x="2627784" y="5013176"/>
            <a:ext cx="1476000" cy="1224136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4176120" y="5013176"/>
            <a:ext cx="1476000" cy="1224136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5724128" y="5013176"/>
            <a:ext cx="1512000" cy="1224136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2) </a:t>
            </a:r>
            <a:r>
              <a:rPr lang="ko-KR" altLang="en-US" dirty="0" err="1"/>
              <a:t>유클리드</a:t>
            </a:r>
            <a:r>
              <a:rPr lang="ko-KR" altLang="en-US" dirty="0"/>
              <a:t> 거리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</a:rPr>
              <a:t>유클리드</a:t>
            </a:r>
            <a:r>
              <a:rPr lang="ko-KR" altLang="en-US" sz="2000" dirty="0">
                <a:solidFill>
                  <a:schemeClr val="tx1"/>
                </a:solidFill>
              </a:rPr>
              <a:t> 거리</a:t>
            </a:r>
            <a:r>
              <a:rPr lang="en-US" altLang="ko-KR" sz="2000" dirty="0">
                <a:solidFill>
                  <a:schemeClr val="tx1"/>
                </a:solidFill>
              </a:rPr>
              <a:t>(Euclidean distance)</a:t>
            </a:r>
          </a:p>
          <a:p>
            <a:pPr marL="400050" lvl="2" indent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ko-KR" altLang="en-US" dirty="0">
                <a:solidFill>
                  <a:schemeClr val="tx1"/>
                </a:solidFill>
              </a:rPr>
              <a:t> 두 점 사이의 거리를 계산하는 방법</a:t>
            </a:r>
            <a:endParaRPr lang="en-US" altLang="ko-KR" dirty="0">
              <a:solidFill>
                <a:schemeClr val="tx1"/>
              </a:solidFill>
            </a:endParaRPr>
          </a:p>
          <a:p>
            <a:pPr marL="400050" lvl="2" indent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ko-KR" altLang="en-US" dirty="0">
                <a:solidFill>
                  <a:schemeClr val="tx1"/>
                </a:solidFill>
              </a:rPr>
              <a:t> 이 거리를 이용하여 </a:t>
            </a:r>
            <a:r>
              <a:rPr lang="ko-KR" altLang="en-US" dirty="0" err="1">
                <a:solidFill>
                  <a:schemeClr val="tx1"/>
                </a:solidFill>
              </a:rPr>
              <a:t>유클리드</a:t>
            </a:r>
            <a:r>
              <a:rPr lang="ko-KR" altLang="en-US" dirty="0">
                <a:solidFill>
                  <a:schemeClr val="tx1"/>
                </a:solidFill>
              </a:rPr>
              <a:t> 공간 정의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212976"/>
            <a:ext cx="3086253" cy="319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dirty="0"/>
              <a:t>2) </a:t>
            </a:r>
            <a:r>
              <a:rPr lang="ko-KR" altLang="en-US" dirty="0" err="1"/>
              <a:t>유클리드</a:t>
            </a:r>
            <a:r>
              <a:rPr lang="ko-KR" altLang="en-US" dirty="0"/>
              <a:t> 거리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424936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</a:rPr>
              <a:t>유클리드</a:t>
            </a:r>
            <a:r>
              <a:rPr lang="ko-KR" altLang="en-US" sz="1800" dirty="0">
                <a:solidFill>
                  <a:schemeClr val="tx1"/>
                </a:solidFill>
              </a:rPr>
              <a:t> 거리 실습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132856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(1) matrix </a:t>
            </a:r>
            <a:r>
              <a:rPr lang="ko-KR" altLang="en-US" dirty="0"/>
              <a:t>생성</a:t>
            </a:r>
          </a:p>
          <a:p>
            <a:r>
              <a:rPr lang="en-US" altLang="ko-KR" dirty="0"/>
              <a:t>    x &lt;- matrix(1:16, </a:t>
            </a:r>
            <a:r>
              <a:rPr lang="en-US" altLang="ko-KR" dirty="0" err="1"/>
              <a:t>nrow</a:t>
            </a:r>
            <a:r>
              <a:rPr lang="en-US" altLang="ko-KR" dirty="0"/>
              <a:t>=4)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5576" y="3068960"/>
            <a:ext cx="691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(2) matrix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대상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유클리드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거리 생성 함수</a:t>
            </a:r>
          </a:p>
          <a:p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  # x : numeric matrix, data frame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dist &lt;- dist(x, method="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euclidean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")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 method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생략가능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522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 (3) </a:t>
            </a:r>
            <a:r>
              <a:rPr lang="ko-KR" altLang="en-US" dirty="0" err="1"/>
              <a:t>유클리드</a:t>
            </a:r>
            <a:r>
              <a:rPr lang="ko-KR" altLang="en-US" dirty="0"/>
              <a:t> 거리 계산 식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sqrt</a:t>
            </a:r>
            <a:r>
              <a:rPr lang="en-US" altLang="ko-KR" dirty="0"/>
              <a:t>(sum((x[1,]-x[4,])^2)) # 6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71600" y="3995192"/>
            <a:ext cx="4572000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  1 2 3</a:t>
            </a:r>
          </a:p>
          <a:p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#2 2    </a:t>
            </a:r>
          </a:p>
          <a:p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#3 4 2  </a:t>
            </a:r>
          </a:p>
          <a:p>
            <a:r>
              <a:rPr lang="en-US" altLang="ko-KR" sz="1600" b="0" dirty="0">
                <a:latin typeface="맑은 고딕" pitchFamily="50" charset="-127"/>
                <a:ea typeface="맑은 고딕" pitchFamily="50" charset="-127"/>
              </a:rPr>
              <a:t>#4 6 4 2    &lt;- </a:t>
            </a:r>
            <a:r>
              <a:rPr lang="ko-KR" altLang="en-US" sz="1600" b="0" dirty="0">
                <a:latin typeface="맑은 고딕" pitchFamily="50" charset="-127"/>
                <a:ea typeface="맑은 고딕" pitchFamily="50" charset="-127"/>
              </a:rPr>
              <a:t>가까운 객체 끼리 묶어줌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88024" y="1827401"/>
            <a:ext cx="1944216" cy="1169551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     [,1] [,2] [,3] [,4]</a:t>
            </a:r>
          </a:p>
          <a:p>
            <a:r>
              <a:rPr lang="en-US" altLang="ko-KR" sz="1400" dirty="0"/>
              <a:t>[1,]    1    5    9   13</a:t>
            </a:r>
          </a:p>
          <a:p>
            <a:r>
              <a:rPr lang="en-US" altLang="ko-KR" sz="1400" dirty="0"/>
              <a:t>[2,]    2    6   10   14</a:t>
            </a:r>
          </a:p>
          <a:p>
            <a:r>
              <a:rPr lang="en-US" altLang="ko-KR" sz="1400" dirty="0"/>
              <a:t>[3,]    3    7   11   15</a:t>
            </a:r>
          </a:p>
          <a:p>
            <a:r>
              <a:rPr lang="en-US" altLang="ko-KR" sz="1400" dirty="0"/>
              <a:t>[4,]    4    8   12   16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572000" y="5230361"/>
            <a:ext cx="2952328" cy="107721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&lt;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유클리드거리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계산법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1.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두 벡터의 차이를 구한다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2.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원소를 제곱해서 더한다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3.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제곱근을 취한다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17417</TotalTime>
  <Words>855</Words>
  <Application>Microsoft Office PowerPoint</Application>
  <PresentationFormat>화면 슬라이드 쇼(4:3)</PresentationFormat>
  <Paragraphs>176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HY견고딕</vt:lpstr>
      <vt:lpstr>굴림</vt:lpstr>
      <vt:lpstr>궁서체</vt:lpstr>
      <vt:lpstr>돋움</vt:lpstr>
      <vt:lpstr>맑은 고딕</vt:lpstr>
      <vt:lpstr>Arial</vt:lpstr>
      <vt:lpstr>Wingdings</vt:lpstr>
      <vt:lpstr>1_기본 디자인</vt:lpstr>
      <vt:lpstr>8_디자인 사용자 지정</vt:lpstr>
      <vt:lpstr>2_예제 프레젠테이션 슬라이드(7)</vt:lpstr>
      <vt:lpstr>4_예제 프레젠테이션 슬라이드(7)</vt:lpstr>
      <vt:lpstr>비지도학습</vt:lpstr>
      <vt:lpstr>16-1. 군집분석</vt:lpstr>
      <vt:lpstr>1) 군집 분석 개요</vt:lpstr>
      <vt:lpstr>1) 군집 분석 개요</vt:lpstr>
      <vt:lpstr>1) 군집 분석 개요</vt:lpstr>
      <vt:lpstr>1) 군집 분석 개요</vt:lpstr>
      <vt:lpstr>1) 군집 분석 개요</vt:lpstr>
      <vt:lpstr>2) 유클리드 거리</vt:lpstr>
      <vt:lpstr>2) 유클리드 거리</vt:lpstr>
      <vt:lpstr>3) 계층적 군집 분석</vt:lpstr>
      <vt:lpstr>3) 계층적 군집 분석</vt:lpstr>
      <vt:lpstr>3) 계층적 군집 분석</vt:lpstr>
      <vt:lpstr>4) 비 계층적 군집 분석</vt:lpstr>
      <vt:lpstr>4) 비 계층적 군집 분석</vt:lpstr>
      <vt:lpstr>군집분석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stu04</cp:lastModifiedBy>
  <cp:revision>871</cp:revision>
  <cp:lastPrinted>2012-04-23T01:56:26Z</cp:lastPrinted>
  <dcterms:created xsi:type="dcterms:W3CDTF">2011-03-07T07:43:24Z</dcterms:created>
  <dcterms:modified xsi:type="dcterms:W3CDTF">2020-09-23T08:28:35Z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