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44" r:id="rId2"/>
    <p:sldMasterId id="2147483792" r:id="rId3"/>
  </p:sldMasterIdLst>
  <p:notesMasterIdLst>
    <p:notesMasterId r:id="rId14"/>
  </p:notesMasterIdLst>
  <p:handoutMasterIdLst>
    <p:handoutMasterId r:id="rId15"/>
  </p:handoutMasterIdLst>
  <p:sldIdLst>
    <p:sldId id="729" r:id="rId4"/>
    <p:sldId id="748" r:id="rId5"/>
    <p:sldId id="747" r:id="rId6"/>
    <p:sldId id="761" r:id="rId7"/>
    <p:sldId id="762" r:id="rId8"/>
    <p:sldId id="751" r:id="rId9"/>
    <p:sldId id="710" r:id="rId10"/>
    <p:sldId id="711" r:id="rId11"/>
    <p:sldId id="712" r:id="rId12"/>
    <p:sldId id="754" r:id="rId13"/>
  </p:sldIdLst>
  <p:sldSz cx="9144000" cy="6858000" type="screen4x3"/>
  <p:notesSz cx="6797675" cy="9928225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5CB"/>
    <a:srgbClr val="0038A8"/>
    <a:srgbClr val="FF6600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88575" autoAdjust="0"/>
  </p:normalViewPr>
  <p:slideViewPr>
    <p:cSldViewPr>
      <p:cViewPr varScale="1">
        <p:scale>
          <a:sx n="47" d="100"/>
          <a:sy n="47" d="100"/>
        </p:scale>
        <p:origin x="10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선행사건이</a:t>
            </a:r>
            <a:r>
              <a:rPr lang="ko-KR" altLang="en-US" dirty="0"/>
              <a:t> 특정 후행사건으로 몰린다는 것은 그 만큼 자주 등장하는 아이템으로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들면 </a:t>
            </a:r>
            <a:r>
              <a:rPr lang="ko-KR" altLang="en-US" dirty="0" err="1"/>
              <a:t>연관어</a:t>
            </a:r>
            <a:r>
              <a:rPr lang="ko-KR" altLang="en-US" dirty="0"/>
              <a:t> 분석에 자주 등장하는 주요 키워드 또는 중심어 </a:t>
            </a:r>
            <a:r>
              <a:rPr lang="ko-KR" altLang="en-US" dirty="0" err="1"/>
              <a:t>라고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5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fld id="{37FFE925-6C91-471A-9306-5BF769B620E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 typeface="Wingdings" pitchFamily="2" charset="2"/>
              <a:buChar char="Ø"/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16-2. </a:t>
            </a:r>
            <a:r>
              <a:rPr lang="ko-KR" altLang="en-US" dirty="0"/>
              <a:t>연관분석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043608" y="2138080"/>
            <a:ext cx="6768752" cy="2400657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연관분석 개요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연관규칙 생성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Adult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내장 데이터를 이용한 연관규칙 생성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single format transaction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처리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basket format transaction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처리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연관분석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C4EDE-1FE7-4A9D-9943-B27B576F0F58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4594" t="5888" r="24224" b="4618"/>
          <a:stretch>
            <a:fillRect/>
          </a:stretch>
        </p:blipFill>
        <p:spPr bwMode="auto">
          <a:xfrm>
            <a:off x="107504" y="1385392"/>
            <a:ext cx="6984776" cy="521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436096" y="1628800"/>
            <a:ext cx="34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ar1&lt;- </a:t>
            </a:r>
            <a:r>
              <a:rPr lang="en-US" altLang="ko-KR" sz="1400" dirty="0" err="1"/>
              <a:t>apriori</a:t>
            </a:r>
            <a:r>
              <a:rPr lang="en-US" altLang="ko-KR" sz="1400" dirty="0"/>
              <a:t>(Adult, </a:t>
            </a:r>
          </a:p>
          <a:p>
            <a:r>
              <a:rPr lang="en-US" altLang="ko-KR" sz="1400" dirty="0"/>
              <a:t>parameter = list(supp=0.35, conf=0.95))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2420888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년간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만 달러 이상의 연봉 수령자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연관어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현금손실 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백인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미국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정규직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나이 중년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1) </a:t>
            </a:r>
            <a:r>
              <a:rPr lang="ko-KR" altLang="en-US" dirty="0"/>
              <a:t>연관 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45232" y="1340768"/>
            <a:ext cx="807524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연관분석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</a:rPr>
              <a:t>어떤 사건이 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얼마나 자주 동시에 발생하는가를 표현하는 규칙 또는 조건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데이터베이스에서 사건의 연관규칙을 찾는 무방향성 데이터 </a:t>
            </a:r>
            <a:r>
              <a:rPr lang="ko-KR" altLang="en-US" sz="1800" dirty="0" err="1">
                <a:solidFill>
                  <a:schemeClr val="tx1"/>
                </a:solidFill>
              </a:rPr>
              <a:t>마이닝</a:t>
            </a:r>
            <a:r>
              <a:rPr lang="ko-KR" altLang="en-US" sz="1800" dirty="0">
                <a:solidFill>
                  <a:schemeClr val="tx1"/>
                </a:solidFill>
              </a:rPr>
              <a:t> 기법                                        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마케팅에서 고객의 장바구니에 들어있는 품목 간의 관계 탐구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>
                <a:solidFill>
                  <a:schemeClr val="tx1"/>
                </a:solidFill>
              </a:rPr>
              <a:t> y</a:t>
            </a:r>
            <a:r>
              <a:rPr lang="ko-KR" altLang="en-US" sz="1800" dirty="0">
                <a:solidFill>
                  <a:schemeClr val="tx1"/>
                </a:solidFill>
              </a:rPr>
              <a:t>변수가 없는 비지도 학습에 의한 패턴 분석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사건과 사건 간 연관성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관계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를 찾는 방법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예</a:t>
            </a:r>
            <a:r>
              <a:rPr lang="en-US" altLang="ko-KR" sz="1800" dirty="0">
                <a:solidFill>
                  <a:schemeClr val="tx1"/>
                </a:solidFill>
              </a:rPr>
              <a:t>:</a:t>
            </a:r>
            <a:r>
              <a:rPr lang="ko-KR" altLang="en-US" sz="1800" dirty="0">
                <a:solidFill>
                  <a:schemeClr val="tx1"/>
                </a:solidFill>
              </a:rPr>
              <a:t>기저귀와 맥주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예</a:t>
            </a:r>
            <a:r>
              <a:rPr lang="en-US" altLang="ko-KR" sz="1800" b="1" dirty="0">
                <a:solidFill>
                  <a:schemeClr val="tx1"/>
                </a:solidFill>
              </a:rPr>
              <a:t>) </a:t>
            </a:r>
            <a:r>
              <a:rPr lang="ko-KR" altLang="en-US" sz="1800" b="1" dirty="0">
                <a:solidFill>
                  <a:schemeClr val="tx1"/>
                </a:solidFill>
              </a:rPr>
              <a:t>장바구니 분석 </a:t>
            </a:r>
            <a:r>
              <a:rPr lang="en-US" altLang="ko-KR" sz="1800" b="1" dirty="0">
                <a:solidFill>
                  <a:schemeClr val="tx1"/>
                </a:solidFill>
              </a:rPr>
              <a:t>: </a:t>
            </a:r>
            <a:r>
              <a:rPr lang="ko-KR" altLang="en-US" sz="1800" b="1" dirty="0">
                <a:solidFill>
                  <a:schemeClr val="tx1"/>
                </a:solidFill>
              </a:rPr>
              <a:t>장바구니 정보를 트랜잭션이라고 하며</a:t>
            </a:r>
            <a:r>
              <a:rPr lang="en-US" altLang="ko-KR" sz="1800" b="1" dirty="0">
                <a:solidFill>
                  <a:schemeClr val="tx1"/>
                </a:solidFill>
              </a:rPr>
              <a:t>,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트랜잭션 내의 연관성을 살펴보는 분석기법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200" b="1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분석절차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거래내역 </a:t>
            </a:r>
            <a:r>
              <a:rPr lang="en-US" altLang="ko-KR" sz="1800" dirty="0">
                <a:solidFill>
                  <a:schemeClr val="tx1"/>
                </a:solidFill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</a:rPr>
              <a:t>품목 관찰 </a:t>
            </a:r>
            <a:r>
              <a:rPr lang="en-US" altLang="ko-KR" sz="1800" dirty="0">
                <a:solidFill>
                  <a:schemeClr val="tx1"/>
                </a:solidFill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</a:rPr>
              <a:t>규칙</a:t>
            </a:r>
            <a:r>
              <a:rPr lang="en-US" altLang="ko-KR" sz="1800" dirty="0">
                <a:solidFill>
                  <a:schemeClr val="tx1"/>
                </a:solidFill>
              </a:rPr>
              <a:t>(Rule) </a:t>
            </a:r>
            <a:r>
              <a:rPr lang="ko-KR" altLang="en-US" sz="1800" dirty="0">
                <a:solidFill>
                  <a:schemeClr val="tx1"/>
                </a:solidFill>
              </a:rPr>
              <a:t>발견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1) </a:t>
            </a:r>
            <a:r>
              <a:rPr lang="ko-KR" altLang="en-US" dirty="0"/>
              <a:t>연관 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45232" y="1600200"/>
            <a:ext cx="785921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관련분야  </a:t>
            </a:r>
            <a:r>
              <a:rPr lang="en-US" altLang="ko-KR" sz="1800" dirty="0"/>
              <a:t>: </a:t>
            </a:r>
            <a:r>
              <a:rPr lang="ko-KR" altLang="en-US" sz="1800" dirty="0"/>
              <a:t>대형 </a:t>
            </a:r>
            <a:r>
              <a:rPr lang="ko-KR" altLang="en-US" sz="1800" dirty="0" err="1"/>
              <a:t>마트</a:t>
            </a:r>
            <a:r>
              <a:rPr lang="en-US" altLang="ko-KR" sz="1800" dirty="0"/>
              <a:t>, </a:t>
            </a:r>
            <a:r>
              <a:rPr lang="ko-KR" altLang="en-US" sz="1800" dirty="0"/>
              <a:t>백화점</a:t>
            </a:r>
            <a:r>
              <a:rPr lang="en-US" altLang="ko-KR" sz="1800" dirty="0"/>
              <a:t>, </a:t>
            </a:r>
            <a:r>
              <a:rPr lang="ko-KR" altLang="en-US" sz="1800" dirty="0"/>
              <a:t>쇼핑몰 판매자 </a:t>
            </a:r>
            <a:r>
              <a:rPr lang="en-US" altLang="ko-KR" sz="1800" dirty="0"/>
              <a:t>-&gt; </a:t>
            </a:r>
            <a:r>
              <a:rPr lang="ko-KR" altLang="en-US" sz="1800" dirty="0"/>
              <a:t>고객 대상 상품추천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1. </a:t>
            </a:r>
            <a:r>
              <a:rPr lang="ko-KR" altLang="en-US" sz="1800" dirty="0">
                <a:solidFill>
                  <a:schemeClr val="tx1"/>
                </a:solidFill>
              </a:rPr>
              <a:t>고객들은 어떤 상품들을 동시에 구매하는가</a:t>
            </a:r>
            <a:r>
              <a:rPr lang="en-US" altLang="ko-KR" sz="1800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2. </a:t>
            </a:r>
            <a:r>
              <a:rPr lang="ko-KR" altLang="en-US" sz="1800" dirty="0">
                <a:solidFill>
                  <a:schemeClr val="tx1"/>
                </a:solidFill>
              </a:rPr>
              <a:t>라면을 구매한 고객은 주로 다른 어떤 상품을 구매하는가</a:t>
            </a:r>
            <a:r>
              <a:rPr lang="en-US" altLang="ko-KR" sz="1800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rgbClr val="0038A8"/>
                </a:solidFill>
              </a:rPr>
              <a:t>활용방안 </a:t>
            </a:r>
            <a:r>
              <a:rPr lang="en-US" altLang="ko-KR" sz="1800" dirty="0">
                <a:solidFill>
                  <a:srgbClr val="0038A8"/>
                </a:solidFill>
              </a:rPr>
              <a:t>: </a:t>
            </a:r>
            <a:r>
              <a:rPr lang="ko-KR" altLang="en-US" sz="1800" dirty="0">
                <a:solidFill>
                  <a:srgbClr val="0038A8"/>
                </a:solidFill>
              </a:rPr>
              <a:t>위와 같은 질문에 대한 분석을 토대로 고객들에게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1) </a:t>
            </a:r>
            <a:r>
              <a:rPr lang="ko-KR" altLang="en-US" sz="1800" dirty="0">
                <a:solidFill>
                  <a:schemeClr val="tx1"/>
                </a:solidFill>
              </a:rPr>
              <a:t>상품정보 발송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2) </a:t>
            </a:r>
            <a:r>
              <a:rPr lang="ko-KR" altLang="en-US" sz="1800" dirty="0" err="1">
                <a:solidFill>
                  <a:schemeClr val="tx1"/>
                </a:solidFill>
              </a:rPr>
              <a:t>텔레마케팅를</a:t>
            </a:r>
            <a:r>
              <a:rPr lang="ko-KR" altLang="en-US" sz="1800" dirty="0">
                <a:solidFill>
                  <a:schemeClr val="tx1"/>
                </a:solidFill>
              </a:rPr>
              <a:t> 통해서 패키지 상품 판매 기획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3) </a:t>
            </a:r>
            <a:r>
              <a:rPr lang="ko-KR" altLang="en-US" sz="1800" dirty="0" err="1">
                <a:solidFill>
                  <a:schemeClr val="tx1"/>
                </a:solidFill>
              </a:rPr>
              <a:t>마트의</a:t>
            </a:r>
            <a:r>
              <a:rPr lang="ko-KR" altLang="en-US" sz="1800" dirty="0">
                <a:solidFill>
                  <a:schemeClr val="tx1"/>
                </a:solidFill>
              </a:rPr>
              <a:t> 상품진열</a:t>
            </a:r>
          </a:p>
          <a:p>
            <a:pPr>
              <a:lnSpc>
                <a:spcPct val="150000"/>
              </a:lnSpc>
              <a:buNone/>
            </a:pPr>
            <a:endParaRPr lang="ko-KR" altLang="en-US" sz="1800" dirty="0"/>
          </a:p>
          <a:p>
            <a:pPr lvl="1">
              <a:lnSpc>
                <a:spcPct val="150000"/>
              </a:lnSpc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1) </a:t>
            </a:r>
            <a:r>
              <a:rPr lang="ko-KR" altLang="en-US" dirty="0"/>
              <a:t>연관 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908" y="1556792"/>
            <a:ext cx="70485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1) </a:t>
            </a:r>
            <a:r>
              <a:rPr lang="ko-KR" altLang="en-US" dirty="0"/>
              <a:t>연관 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485939"/>
            <a:ext cx="784887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l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연관규칙</a:t>
            </a:r>
            <a:r>
              <a:rPr lang="ko-KR" altLang="en-US" sz="2000" kern="0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평가척도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지지도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(support)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전체자료에서 관련 품목의 거래 확률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A-&gt;B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지지도 식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 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포함한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거래수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거래수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구매한 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구매하는 거래 비율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순서 무관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신뢰도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(confidence) : 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 구매될 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 구매될 확률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조건부 확률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A-&gt;B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신뢰도 식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 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포함한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거래수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 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포함한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거래수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 포함된 거래 중에서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포함한 거래의 비율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순서 고려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향상도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(Lift)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상품 간의 독립성과 상관성을 나타내는 척도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향상도 식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신뢰도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 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 포함될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거래율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향상도가 낮을 수록 두 상품의 상관성 낮음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향상도가 클 수록 두 상품의 상관성 높음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빵과 버터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연관규칙에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의미가 있으려면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보다 큰 값이어야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값이 높을 수록 상품 간의 연관성이 높다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/>
              <a:t>연관 규칙 생성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1773391"/>
            <a:ext cx="74168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lhs            </a:t>
            </a:r>
            <a:r>
              <a:rPr lang="en-US" altLang="ko-KR" sz="1600" dirty="0" err="1"/>
              <a:t>rhs</a:t>
            </a:r>
            <a:r>
              <a:rPr lang="en-US" altLang="ko-KR" sz="1600" dirty="0"/>
              <a:t>    support   confidence lift </a:t>
            </a:r>
          </a:p>
          <a:p>
            <a:r>
              <a:rPr lang="en-US" altLang="ko-KR" sz="1600" dirty="0"/>
              <a:t>[1]  {}          =&gt; {</a:t>
            </a:r>
            <a:r>
              <a:rPr lang="ko-KR" altLang="en-US" sz="1600" dirty="0"/>
              <a:t>과일</a:t>
            </a:r>
            <a:r>
              <a:rPr lang="en-US" altLang="ko-KR" sz="1600" dirty="0"/>
              <a:t>} 0.3333333 0.3333333  1.000</a:t>
            </a:r>
          </a:p>
          <a:p>
            <a:r>
              <a:rPr lang="en-US" altLang="ko-KR" sz="1600" dirty="0"/>
              <a:t>[2]  {}          =&gt; {</a:t>
            </a:r>
            <a:r>
              <a:rPr lang="ko-KR" altLang="en-US" sz="1600" dirty="0"/>
              <a:t>맥주</a:t>
            </a:r>
            <a:r>
              <a:rPr lang="en-US" altLang="ko-KR" sz="1600" dirty="0"/>
              <a:t>} 0.3333333 0.3333333  1.000</a:t>
            </a:r>
          </a:p>
          <a:p>
            <a:r>
              <a:rPr lang="en-US" altLang="ko-KR" sz="1600" dirty="0"/>
              <a:t>[3]  {}          =&gt; {</a:t>
            </a:r>
            <a:r>
              <a:rPr lang="ko-KR" altLang="en-US" sz="1600" dirty="0"/>
              <a:t>고기</a:t>
            </a:r>
            <a:r>
              <a:rPr lang="en-US" altLang="ko-KR" sz="1600" dirty="0"/>
              <a:t>} 0.6666667 0.6666667  1.000</a:t>
            </a:r>
          </a:p>
          <a:p>
            <a:r>
              <a:rPr lang="en-US" altLang="ko-KR" sz="1600" dirty="0"/>
              <a:t>[4]  {}          =&gt; {</a:t>
            </a:r>
            <a:r>
              <a:rPr lang="ko-KR" altLang="en-US" sz="1600" dirty="0"/>
              <a:t>라면</a:t>
            </a:r>
            <a:r>
              <a:rPr lang="en-US" altLang="ko-KR" sz="1600" dirty="0"/>
              <a:t>} 0.6666667 0.6666667  1.000</a:t>
            </a:r>
          </a:p>
          <a:p>
            <a:r>
              <a:rPr lang="en-US" altLang="ko-KR" sz="1600" dirty="0"/>
              <a:t>[5]  {}          =&gt; {</a:t>
            </a:r>
            <a:r>
              <a:rPr lang="ko-KR" altLang="en-US" sz="1600" dirty="0"/>
              <a:t>우유</a:t>
            </a:r>
            <a:r>
              <a:rPr lang="en-US" altLang="ko-KR" sz="1600" dirty="0"/>
              <a:t>} 0.8333333 0.8333333  1.000</a:t>
            </a:r>
          </a:p>
          <a:p>
            <a:r>
              <a:rPr lang="en-US" altLang="ko-KR" sz="1600" dirty="0"/>
              <a:t>[6]  {</a:t>
            </a:r>
            <a:r>
              <a:rPr lang="ko-KR" altLang="en-US" sz="1600" dirty="0"/>
              <a:t>과일</a:t>
            </a:r>
            <a:r>
              <a:rPr lang="en-US" altLang="ko-KR" sz="1600" dirty="0"/>
              <a:t>}      =&gt; {</a:t>
            </a:r>
            <a:r>
              <a:rPr lang="ko-KR" altLang="en-US" sz="1600" dirty="0"/>
              <a:t>고기</a:t>
            </a:r>
            <a:r>
              <a:rPr lang="en-US" altLang="ko-KR" sz="1600" dirty="0"/>
              <a:t>} 0.1666667 0.5000000  0.750</a:t>
            </a:r>
          </a:p>
          <a:p>
            <a:r>
              <a:rPr lang="en-US" altLang="ko-KR" sz="1600" dirty="0"/>
              <a:t>[7]  {</a:t>
            </a:r>
            <a:r>
              <a:rPr lang="ko-KR" altLang="en-US" sz="1600" dirty="0"/>
              <a:t>고기</a:t>
            </a:r>
            <a:r>
              <a:rPr lang="en-US" altLang="ko-KR" sz="1600" dirty="0"/>
              <a:t>}      =&gt; {</a:t>
            </a:r>
            <a:r>
              <a:rPr lang="ko-KR" altLang="en-US" sz="1600" dirty="0"/>
              <a:t>과일</a:t>
            </a:r>
            <a:r>
              <a:rPr lang="en-US" altLang="ko-KR" sz="1600" dirty="0"/>
              <a:t>} 0.1666667 0.2500000  0.750</a:t>
            </a:r>
          </a:p>
          <a:p>
            <a:r>
              <a:rPr lang="en-US" altLang="ko-KR" sz="1600" dirty="0"/>
              <a:t>[8]  {</a:t>
            </a:r>
            <a:r>
              <a:rPr lang="ko-KR" altLang="en-US" sz="1600" dirty="0"/>
              <a:t>과일</a:t>
            </a:r>
            <a:r>
              <a:rPr lang="en-US" altLang="ko-KR" sz="1600" dirty="0"/>
              <a:t>}      =&gt; {</a:t>
            </a:r>
            <a:r>
              <a:rPr lang="ko-KR" altLang="en-US" sz="1600" dirty="0"/>
              <a:t>라면</a:t>
            </a:r>
            <a:r>
              <a:rPr lang="en-US" altLang="ko-KR" sz="1600" dirty="0"/>
              <a:t>} 0.1666667 0.5000000  0.750</a:t>
            </a:r>
          </a:p>
          <a:p>
            <a:r>
              <a:rPr lang="en-US" altLang="ko-KR" sz="1600" dirty="0"/>
              <a:t>[9]  {</a:t>
            </a:r>
            <a:r>
              <a:rPr lang="ko-KR" altLang="en-US" sz="1600" dirty="0"/>
              <a:t>라면</a:t>
            </a:r>
            <a:r>
              <a:rPr lang="en-US" altLang="ko-KR" sz="1600" dirty="0"/>
              <a:t>}      =&gt; {</a:t>
            </a:r>
            <a:r>
              <a:rPr lang="ko-KR" altLang="en-US" sz="1600" dirty="0"/>
              <a:t>과일</a:t>
            </a:r>
            <a:r>
              <a:rPr lang="en-US" altLang="ko-KR" sz="1600" dirty="0"/>
              <a:t>} 0.1666667 0.2500000  0.750</a:t>
            </a:r>
          </a:p>
          <a:p>
            <a:r>
              <a:rPr lang="en-US" altLang="ko-KR" sz="1600" dirty="0"/>
              <a:t>[10] {</a:t>
            </a:r>
            <a:r>
              <a:rPr lang="ko-KR" altLang="en-US" sz="1600" dirty="0"/>
              <a:t>과일</a:t>
            </a:r>
            <a:r>
              <a:rPr lang="en-US" altLang="ko-KR" sz="1600" dirty="0"/>
              <a:t>}      =&gt; {</a:t>
            </a:r>
            <a:r>
              <a:rPr lang="ko-KR" altLang="en-US" sz="1600" dirty="0"/>
              <a:t>우유</a:t>
            </a:r>
            <a:r>
              <a:rPr lang="en-US" altLang="ko-KR" sz="1600" dirty="0"/>
              <a:t>} 0.1666667 0.5000000  0.600</a:t>
            </a:r>
          </a:p>
          <a:p>
            <a:r>
              <a:rPr lang="en-US" altLang="ko-KR" sz="1600" dirty="0"/>
              <a:t>[11] {</a:t>
            </a:r>
            <a:r>
              <a:rPr lang="ko-KR" altLang="en-US" sz="1600" dirty="0"/>
              <a:t>우유</a:t>
            </a:r>
            <a:r>
              <a:rPr lang="en-US" altLang="ko-KR" sz="1600" dirty="0"/>
              <a:t>}      =&gt; {</a:t>
            </a:r>
            <a:r>
              <a:rPr lang="ko-KR" altLang="en-US" sz="1600" dirty="0"/>
              <a:t>과일</a:t>
            </a:r>
            <a:r>
              <a:rPr lang="en-US" altLang="ko-KR" sz="1600" dirty="0"/>
              <a:t>} 0.1666667 0.2000000  0.600</a:t>
            </a:r>
          </a:p>
          <a:p>
            <a:r>
              <a:rPr lang="en-US" altLang="ko-KR" sz="1600" dirty="0"/>
              <a:t>[12] {</a:t>
            </a:r>
            <a:r>
              <a:rPr lang="ko-KR" altLang="en-US" sz="1600" dirty="0"/>
              <a:t>맥주</a:t>
            </a:r>
            <a:r>
              <a:rPr lang="en-US" altLang="ko-KR" sz="1600" dirty="0"/>
              <a:t>}      =&gt; {</a:t>
            </a:r>
            <a:r>
              <a:rPr lang="ko-KR" altLang="en-US" sz="1600" dirty="0"/>
              <a:t>고기</a:t>
            </a:r>
            <a:r>
              <a:rPr lang="en-US" altLang="ko-KR" sz="1600" dirty="0"/>
              <a:t>} 0.1666667 0.5000000  0.750</a:t>
            </a:r>
          </a:p>
          <a:p>
            <a:r>
              <a:rPr lang="en-US" altLang="ko-KR" sz="1600" dirty="0"/>
              <a:t>[13] {</a:t>
            </a:r>
            <a:r>
              <a:rPr lang="ko-KR" altLang="en-US" sz="1600" dirty="0"/>
              <a:t>고기</a:t>
            </a:r>
            <a:r>
              <a:rPr lang="en-US" altLang="ko-KR" sz="1600" dirty="0"/>
              <a:t>}      =&gt; {</a:t>
            </a:r>
            <a:r>
              <a:rPr lang="ko-KR" altLang="en-US" sz="1600" dirty="0"/>
              <a:t>맥주</a:t>
            </a:r>
            <a:r>
              <a:rPr lang="en-US" altLang="ko-KR" sz="1600" dirty="0"/>
              <a:t>} 0.1666667 0.2500000  0.750</a:t>
            </a:r>
          </a:p>
          <a:p>
            <a:r>
              <a:rPr lang="en-US" altLang="ko-KR" sz="1600" dirty="0"/>
              <a:t>[14] {</a:t>
            </a:r>
            <a:r>
              <a:rPr lang="ko-KR" altLang="en-US" sz="1600" dirty="0"/>
              <a:t>맥주</a:t>
            </a:r>
            <a:r>
              <a:rPr lang="en-US" altLang="ko-KR" sz="1600" dirty="0"/>
              <a:t>}      =&gt; {</a:t>
            </a:r>
            <a:r>
              <a:rPr lang="ko-KR" altLang="en-US" sz="1600" dirty="0"/>
              <a:t>라면</a:t>
            </a:r>
            <a:r>
              <a:rPr lang="en-US" altLang="ko-KR" sz="1600" dirty="0"/>
              <a:t>} 0.1666667 0.5000000  0.750</a:t>
            </a:r>
          </a:p>
          <a:p>
            <a:r>
              <a:rPr lang="en-US" altLang="ko-KR" sz="1600" dirty="0"/>
              <a:t>[15] {</a:t>
            </a:r>
            <a:r>
              <a:rPr lang="ko-KR" altLang="en-US" sz="1600" dirty="0"/>
              <a:t>라면</a:t>
            </a:r>
            <a:r>
              <a:rPr lang="en-US" altLang="ko-KR" sz="1600" dirty="0"/>
              <a:t>}      =&gt; {</a:t>
            </a:r>
            <a:r>
              <a:rPr lang="ko-KR" altLang="en-US" sz="1600" dirty="0"/>
              <a:t>맥주</a:t>
            </a:r>
            <a:r>
              <a:rPr lang="en-US" altLang="ko-KR" sz="1600" dirty="0"/>
              <a:t>} 0.1666667 0.2500000  0.750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533400"/>
            <a:ext cx="6696744" cy="685800"/>
          </a:xfrm>
        </p:spPr>
        <p:txBody>
          <a:bodyPr/>
          <a:lstStyle/>
          <a:p>
            <a:r>
              <a:rPr lang="en-US" altLang="ko-KR" sz="24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3) Adult </a:t>
            </a:r>
            <a:r>
              <a:rPr lang="ko-KR" altLang="en-US" sz="24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내장 데이터를 이용한 연관규칙 생성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C4EDE-1FE7-4A9D-9943-B27B576F0F58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1" name="그림 10" descr="Rplot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988840"/>
            <a:ext cx="664867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533400"/>
            <a:ext cx="7056784" cy="685800"/>
          </a:xfrm>
        </p:spPr>
        <p:txBody>
          <a:bodyPr/>
          <a:lstStyle/>
          <a:p>
            <a:r>
              <a:rPr lang="en-US" altLang="ko-KR" sz="2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4) single format transaction </a:t>
            </a:r>
            <a:r>
              <a:rPr lang="ko-KR" altLang="en-US" sz="2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 처리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C4EDE-1FE7-4A9D-9943-B27B576F0F58}" type="slidenum">
              <a:rPr lang="ko-KR" altLang="en-US" smtClean="0"/>
              <a:pPr/>
              <a:t>8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628800"/>
            <a:ext cx="5760640" cy="476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533400"/>
            <a:ext cx="7344816" cy="685800"/>
          </a:xfrm>
        </p:spPr>
        <p:txBody>
          <a:bodyPr/>
          <a:lstStyle/>
          <a:p>
            <a:r>
              <a:rPr lang="en-US" altLang="ko-KR" sz="2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5) basket format transaction </a:t>
            </a:r>
            <a:r>
              <a:rPr lang="ko-KR" altLang="en-US" sz="2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 처리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C4EDE-1FE7-4A9D-9943-B27B576F0F58}" type="slidenum">
              <a:rPr lang="ko-KR" altLang="en-US" smtClean="0"/>
              <a:pPr/>
              <a:t>9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11300"/>
            <a:ext cx="5118100" cy="494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17577</TotalTime>
  <Words>647</Words>
  <Application>Microsoft Office PowerPoint</Application>
  <PresentationFormat>화면 슬라이드 쇼(4:3)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궁서체</vt:lpstr>
      <vt:lpstr>맑은 고딕</vt:lpstr>
      <vt:lpstr>Arial</vt:lpstr>
      <vt:lpstr>Wingdings</vt:lpstr>
      <vt:lpstr>1_기본 디자인</vt:lpstr>
      <vt:lpstr>8_디자인 사용자 지정</vt:lpstr>
      <vt:lpstr>2_예제 프레젠테이션 슬라이드(7)</vt:lpstr>
      <vt:lpstr>16-2. 연관분석</vt:lpstr>
      <vt:lpstr>1) 연관 분석 개요</vt:lpstr>
      <vt:lpstr>1) 연관 분석 개요</vt:lpstr>
      <vt:lpstr>1) 연관 분석 개요</vt:lpstr>
      <vt:lpstr>1) 연관 분석 개요</vt:lpstr>
      <vt:lpstr>2) 연관 규칙 생성</vt:lpstr>
      <vt:lpstr>3) Adult 내장 데이터를 이용한 연관규칙 생성</vt:lpstr>
      <vt:lpstr>4) single format transaction 데이터 처리</vt:lpstr>
      <vt:lpstr>5) basket format transaction 데이터 처리</vt:lpstr>
      <vt:lpstr>연관분석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stu04</cp:lastModifiedBy>
  <cp:revision>873</cp:revision>
  <cp:lastPrinted>2012-04-23T01:56:26Z</cp:lastPrinted>
  <dcterms:created xsi:type="dcterms:W3CDTF">2011-03-07T07:43:24Z</dcterms:created>
  <dcterms:modified xsi:type="dcterms:W3CDTF">2020-09-23T08:28:50Z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