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5" r:id="rId11"/>
    <p:sldId id="266" r:id="rId12"/>
    <p:sldId id="281" r:id="rId13"/>
    <p:sldId id="268" r:id="rId14"/>
    <p:sldId id="269" r:id="rId15"/>
    <p:sldId id="270" r:id="rId16"/>
    <p:sldId id="271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4475A-0462-4337-9CAB-127C403FF43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D8E5-0293-46C4-A832-D0CAFDD1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7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33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도시계획에서 교통수요 예측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10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기존사실에 대한 결과 규명 </a:t>
            </a:r>
            <a:r>
              <a:rPr lang="en-US" altLang="ko-KR" dirty="0" smtClean="0"/>
              <a:t>: IMF </a:t>
            </a:r>
            <a:r>
              <a:rPr lang="ko-KR" altLang="en-US" dirty="0" smtClean="0"/>
              <a:t>시기 경기변화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주가의 변화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3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80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추세요인 제거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계절요인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불규칙 변동요인</a:t>
            </a:r>
            <a:endParaRPr lang="en-US" altLang="ko-KR" dirty="0" smtClean="0"/>
          </a:p>
          <a:p>
            <a:r>
              <a:rPr lang="ko-KR" altLang="en-US" dirty="0" smtClean="0"/>
              <a:t>계절요인 제거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추세요인 </a:t>
            </a:r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불규칙 변동요인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6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추세요인 제거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계절요인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불규칙 변동요인</a:t>
            </a:r>
            <a:endParaRPr lang="en-US" altLang="ko-KR" dirty="0" smtClean="0"/>
          </a:p>
          <a:p>
            <a:r>
              <a:rPr lang="ko-KR" altLang="en-US" dirty="0" smtClean="0"/>
              <a:t>계절요인 제거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추세요인 </a:t>
            </a:r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불규칙 변동요인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8AB68-2668-4EE8-A4F6-3415249B1D7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40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92800" y="1066800"/>
            <a:ext cx="57912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94400" y="2743200"/>
            <a:ext cx="56896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6384032" y="2564904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3426" name="Picture 2" descr="http://imgnews.naver.net/image/009/2015/09/21/l_2015091801002745200125432_99_20150921040333.jpg?type=w540"/>
          <p:cNvPicPr>
            <a:picLocks noChangeAspect="1" noChangeArrowheads="1"/>
          </p:cNvPicPr>
          <p:nvPr userDrawn="1"/>
        </p:nvPicPr>
        <p:blipFill>
          <a:blip r:embed="rId3" cstate="print"/>
          <a:srcRect l="3774" t="1961" r="7547" b="5882"/>
          <a:stretch>
            <a:fillRect/>
          </a:stretch>
        </p:blipFill>
        <p:spPr bwMode="auto">
          <a:xfrm>
            <a:off x="1583499" y="1340768"/>
            <a:ext cx="4800533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59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750BC4A5-39A8-4308-96B9-26DB0E1F87DD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77301" y="533400"/>
            <a:ext cx="2755900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533400"/>
            <a:ext cx="8064500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087B65C9-B2F9-4D33-8349-1CBFD5F8CBC9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92800" y="1066800"/>
            <a:ext cx="57912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94400" y="2743200"/>
            <a:ext cx="56896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6384032" y="2564904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3426" name="Picture 2" descr="http://imgnews.naver.net/image/009/2015/09/21/l_2015091801002745200125432_99_20150921040333.jpg?type=w540"/>
          <p:cNvPicPr>
            <a:picLocks noChangeAspect="1" noChangeArrowheads="1"/>
          </p:cNvPicPr>
          <p:nvPr userDrawn="1"/>
        </p:nvPicPr>
        <p:blipFill>
          <a:blip r:embed="rId3" cstate="print"/>
          <a:srcRect l="3774" t="1961" r="7547" b="5882"/>
          <a:stretch>
            <a:fillRect/>
          </a:stretch>
        </p:blipFill>
        <p:spPr bwMode="auto">
          <a:xfrm>
            <a:off x="1583499" y="1340768"/>
            <a:ext cx="4800533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000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533400"/>
            <a:ext cx="12048661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3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FAB0B1E-F4FC-417D-9EA2-FA76AF9C2265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A7C58631-C92F-4E59-888F-660618ED7D0E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7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D836485B-C0D1-45F4-8A20-7385104E094B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3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C2C4EDE-1FE7-4A9D-9943-B27B576F0F58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15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C751A5E-B517-4058-B869-5ED9F281E1C1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15D9D90A-23B0-4F4E-A4D7-E3A6B4CE52B4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533400"/>
            <a:ext cx="12048661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8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B7C26B22-4F02-4F2C-963E-8AB25683B305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750BC4A5-39A8-4308-96B9-26DB0E1F87DD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4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77301" y="533400"/>
            <a:ext cx="2755900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533400"/>
            <a:ext cx="8064500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087B65C9-B2F9-4D33-8349-1CBFD5F8CBC9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FAB0B1E-F4FC-417D-9EA2-FA76AF9C2265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A7C58631-C92F-4E59-888F-660618ED7D0E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4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D836485B-C0D1-45F4-8A20-7385104E094B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C2C4EDE-1FE7-4A9D-9943-B27B576F0F58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C751A5E-B517-4058-B869-5ED9F281E1C1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15D9D90A-23B0-4F4E-A4D7-E3A6B4CE52B4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8737600" y="649605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B7C26B22-4F02-4F2C-963E-8AB25683B305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11411115" y="6381328"/>
            <a:ext cx="576064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12192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123083" y="6381328"/>
            <a:ext cx="106891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43200" y="533400"/>
            <a:ext cx="84413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47700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719403" y="116736"/>
            <a:ext cx="1248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1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11411115" y="6381328"/>
            <a:ext cx="576064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12192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123083" y="6381328"/>
            <a:ext cx="106891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43200" y="533400"/>
            <a:ext cx="84413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47700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719403" y="116736"/>
            <a:ext cx="1248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93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67608" y="2138081"/>
            <a:ext cx="6768752" cy="2400657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자료 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요소분해 시각화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(ARIMA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기반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자료 미래 예측 예제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4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533400"/>
            <a:ext cx="8532440" cy="685800"/>
          </a:xfrm>
        </p:spPr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시계열</a:t>
            </a:r>
            <a:r>
              <a:rPr lang="ko-KR" altLang="en-US" dirty="0"/>
              <a:t> 요소 분해 </a:t>
            </a:r>
            <a:r>
              <a:rPr lang="en-US" altLang="ko-KR" dirty="0"/>
              <a:t>&amp; </a:t>
            </a:r>
            <a:r>
              <a:rPr lang="ko-KR" altLang="en-US" dirty="0"/>
              <a:t>평활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545" y="1519333"/>
            <a:ext cx="29931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데이터 특성 분석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5523" name="_x208921024" descr="EMB000021f85b8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2348880"/>
            <a:ext cx="3960440" cy="3168352"/>
          </a:xfrm>
          <a:prstGeom prst="rect">
            <a:avLst/>
          </a:prstGeom>
          <a:noFill/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5525" name="_x208920544" descr="EMB000021f85b8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8048" y="4005064"/>
            <a:ext cx="3312368" cy="2448272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 bwMode="auto">
          <a:xfrm rot="19824539">
            <a:off x="6003868" y="3333846"/>
            <a:ext cx="432048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0097" y="4221088"/>
            <a:ext cx="2775119" cy="369332"/>
          </a:xfrm>
          <a:prstGeom prst="rect">
            <a:avLst/>
          </a:prstGeom>
          <a:ln>
            <a:solidFill>
              <a:srgbClr val="0E05CB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계절요인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(seasonal) 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제거</a:t>
            </a:r>
            <a:endParaRPr lang="en-US" altLang="ko-KR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5528" name="_x208921024" descr="EMB000021f85b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048" y="1484784"/>
            <a:ext cx="3312368" cy="2376264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7248128" y="1700808"/>
            <a:ext cx="2364750" cy="369332"/>
          </a:xfrm>
          <a:prstGeom prst="rect">
            <a:avLst/>
          </a:prstGeom>
          <a:ln>
            <a:solidFill>
              <a:srgbClr val="0E05CB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추세요인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(trend) 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제거</a:t>
            </a:r>
            <a:endParaRPr lang="en-US" altLang="ko-KR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 rot="2298633">
            <a:off x="5958911" y="3981918"/>
            <a:ext cx="432048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533400"/>
            <a:ext cx="8532440" cy="685800"/>
          </a:xfrm>
        </p:spPr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요소 분해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44198" y="1405035"/>
            <a:ext cx="93730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평활(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smoothing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/>
              <a:t>: </a:t>
            </a:r>
            <a:r>
              <a:rPr lang="ko-KR" altLang="en-US" dirty="0" err="1"/>
              <a:t>시계열에서</a:t>
            </a:r>
            <a:r>
              <a:rPr lang="ko-KR" altLang="en-US" dirty="0"/>
              <a:t> 불규칙 요인을 제거하여 부드러운 </a:t>
            </a:r>
            <a:r>
              <a:rPr lang="ko-KR" altLang="en-US" dirty="0" smtClean="0"/>
              <a:t>곡선으로 만드는 기법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85" y="2456198"/>
            <a:ext cx="8743527" cy="37775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35559" y="2027164"/>
            <a:ext cx="919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단순이동평균법 </a:t>
            </a:r>
            <a:r>
              <a:rPr lang="en-US" altLang="ko-KR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m-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자료들의 </a:t>
            </a:r>
            <a:r>
              <a:rPr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평균을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다음 기간의 </a:t>
            </a:r>
            <a:r>
              <a:rPr lang="ko-KR" altLang="en-US" dirty="0" err="1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9" y="1556793"/>
            <a:ext cx="22188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 절차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79576" y="2265370"/>
            <a:ext cx="489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시계열자료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특성분석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정상성시계열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식별과 추정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생성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진단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타당성 검정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6]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미래 예측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적용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6385" name="_x201074392" descr="EMB00000d7859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152" y="1831096"/>
            <a:ext cx="2232248" cy="4334208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 bwMode="auto">
          <a:xfrm>
            <a:off x="9408368" y="630932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Arial" charset="0"/>
              </a:rPr>
              <a:t>3</a:t>
            </a:r>
            <a:endParaRPr lang="ko-KR" altLang="en-US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9866312" y="6407422"/>
            <a:ext cx="801688" cy="261938"/>
          </a:xfrm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1584" y="1412778"/>
            <a:ext cx="77768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자료 특성 분석 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비정상성과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endParaRPr lang="en-US" altLang="ko-KR" sz="1400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 descr="안정적 시계열 vs 비안정적 시계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2420889"/>
            <a:ext cx="3816000" cy="1713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30" name="Picture 6" descr="ARIMA in 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2024" y="2420219"/>
            <a:ext cx="4104000" cy="17083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6592158" y="1916832"/>
            <a:ext cx="3392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시간의 추이와 관계 없이 분산이 불변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9616" y="3861049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1558" y="3872082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18958" y="3821698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78932" y="3821698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7609" y="2002686"/>
            <a:ext cx="3392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시간의 추이와 관계 없이 평균이 불변</a:t>
            </a:r>
            <a:endParaRPr lang="ko-KR" alt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4583832" y="2780928"/>
            <a:ext cx="1512168" cy="7782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49DA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9120336" y="2924944"/>
            <a:ext cx="0" cy="576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9552384" y="2780928"/>
            <a:ext cx="0" cy="82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8688288" y="2997016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2639616" y="3127126"/>
            <a:ext cx="1404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6744072" y="2852936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7176120" y="2852936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7608168" y="2852936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2" name="Picture 8" descr="안정적 시계열 vs 불안정적 시계열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354" y="4588466"/>
            <a:ext cx="4239022" cy="1504831"/>
          </a:xfrm>
          <a:prstGeom prst="rect">
            <a:avLst/>
          </a:prstGeom>
          <a:noFill/>
          <a:ln>
            <a:solidFill>
              <a:srgbClr val="0049DA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5159896" y="4135235"/>
            <a:ext cx="44644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시점 간의 자기상관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공분산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기준시점과 무관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01394" y="5805265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69384" y="5805265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ko-KR" alt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>
            <a:off x="5655418" y="5067201"/>
            <a:ext cx="0" cy="3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/>
          <p:cNvCxnSpPr/>
          <p:nvPr/>
        </p:nvCxnSpPr>
        <p:spPr bwMode="auto">
          <a:xfrm rot="16200000">
            <a:off x="6123434" y="5067202"/>
            <a:ext cx="0" cy="3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화살표 연결선 36"/>
          <p:cNvCxnSpPr/>
          <p:nvPr/>
        </p:nvCxnSpPr>
        <p:spPr bwMode="auto">
          <a:xfrm rot="16200000">
            <a:off x="6627490" y="5067202"/>
            <a:ext cx="0" cy="3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화살표 연결선 37"/>
          <p:cNvCxnSpPr/>
          <p:nvPr/>
        </p:nvCxnSpPr>
        <p:spPr bwMode="auto">
          <a:xfrm rot="16200000">
            <a:off x="7788200" y="5265215"/>
            <a:ext cx="0" cy="216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/>
          <p:nvPr/>
        </p:nvCxnSpPr>
        <p:spPr bwMode="auto">
          <a:xfrm rot="16200000">
            <a:off x="8076628" y="5247215"/>
            <a:ext cx="0" cy="25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/>
          <p:nvPr/>
        </p:nvCxnSpPr>
        <p:spPr bwMode="auto">
          <a:xfrm rot="16200000">
            <a:off x="8283682" y="5283216"/>
            <a:ext cx="0" cy="18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9984432" y="2996952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49DA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79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1584" y="1556792"/>
            <a:ext cx="77768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비정상성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(diff)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로그함수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(log)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차분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점차적으로 하강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상승하는 추세 요인 제거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평균의 정상화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2996952"/>
            <a:ext cx="684076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6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1584" y="1772816"/>
            <a:ext cx="77768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(diff)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로그함수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(log)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 함수 적용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시간의 변화에 따라서 변동 크기가 변화되는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분산의 정상화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로그변환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대수변환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40968"/>
            <a:ext cx="725380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5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 err="1"/>
              <a:t>시계열</a:t>
            </a:r>
            <a:r>
              <a:rPr lang="ko-KR" altLang="en-US" dirty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556792"/>
            <a:ext cx="7200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모형 </a:t>
            </a:r>
            <a:r>
              <a:rPr lang="ko-KR" altLang="en-US" b="1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 생성의 대표적인 방법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가장 많이 이용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정상성을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가진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 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자기회귀모형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(AR),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이동평균모형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(MA), </a:t>
            </a:r>
            <a:b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자기회귀이동평균모형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(ARMA)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비정상성을 가진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차수 적용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57300" lvl="2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자기회귀누적이동평균모형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ARIMA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ARIMA(p, d, q) : 3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인수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차분 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MA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차수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544" y="1556793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  [3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모형 식별과 추정 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auto.arima</a:t>
            </a:r>
            <a:r>
              <a:rPr lang="en-US" altLang="ko-KR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함수 이용 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auto.arima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ARIMA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모형의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초적화된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ARIMA 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비정상성을 가진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자료를 모형 생성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ARIMA(p, d, q) : 3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 :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 :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차분차수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q : MA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차수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auto.arima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모형과 차수 제공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3672" y="4266963"/>
            <a:ext cx="7056784" cy="180049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[ARIMA(</a:t>
            </a: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p,d,q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</a:t>
            </a:r>
            <a:r>
              <a:rPr lang="ko-KR" altLang="en-US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 식별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d=0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ARMA(p, q)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모형이며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정상성을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만족한다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q=0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IAR(p, d)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모형이며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 차분하면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AR(p)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모형을 따른다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p=0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IMA(d, q)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모형이며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 차분하면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MA(q)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모형을 따른다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6456" y="3140969"/>
            <a:ext cx="2844000" cy="1131079"/>
          </a:xfrm>
          <a:prstGeom prst="rect">
            <a:avLst/>
          </a:prstGeom>
          <a:ln>
            <a:solidFill>
              <a:srgbClr val="0E05CB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자기회귀모형</a:t>
            </a: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(AR) 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이동평균모형</a:t>
            </a: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(MA)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자기회귀이동평균모형</a:t>
            </a: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(ARMA)</a:t>
            </a:r>
          </a:p>
        </p:txBody>
      </p:sp>
    </p:spTree>
    <p:extLst>
      <p:ext uri="{BB962C8B-B14F-4D97-AF65-F5344CB8AC3E}">
        <p14:creationId xmlns:p14="http://schemas.microsoft.com/office/powerpoint/2010/main" val="16478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1584" y="1484784"/>
            <a:ext cx="777686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library(forecast)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arima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auto.arima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tsdata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모형 식별과 </a:t>
            </a:r>
            <a:r>
              <a:rPr lang="ko-KR" altLang="en-US" b="1" dirty="0" err="1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 예측  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arima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Series: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tsdata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ARIMA(1,1,0)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Coefficients: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ar1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-0.6891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s.e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0.2451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sigma^2 estimated as 31644: log likelihood=-72.4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AIC=148.8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AICc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=150.3 BIC=149.59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2048" y="2924944"/>
            <a:ext cx="5454352" cy="415498"/>
          </a:xfrm>
          <a:prstGeom prst="rect">
            <a:avLst/>
          </a:prstGeom>
          <a:ln>
            <a:solidFill>
              <a:srgbClr val="0E05CB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q=0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IAR(p, d)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모형이며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 차분하면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AR(1)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모형을 따른다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 bwMode="auto">
          <a:xfrm flipH="1">
            <a:off x="3719736" y="3132694"/>
            <a:ext cx="522312" cy="8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/>
          <p:cNvSpPr/>
          <p:nvPr/>
        </p:nvSpPr>
        <p:spPr>
          <a:xfrm>
            <a:off x="2423592" y="4826675"/>
            <a:ext cx="7704856" cy="92333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 차분한 결과가 정상성시계열의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AR(1)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모형으로 식별된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AIC(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Akaike’s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Information Criterion)/BIC(Bayesian Information Criterion) 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이론적 예측력을 나타내는 지표 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값이 적은 모형 채택</a:t>
            </a: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rgbClr val="0E05CB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8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9576" y="1412777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모형 생성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 단계에서 식별된 모형과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 생성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 &lt;-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arima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tsdata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order=c(1, 1, 0))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Call:</a:t>
            </a:r>
            <a:endParaRPr kumimoji="1" lang="en-US" altLang="ko-KR" sz="1400" dirty="0">
              <a:solidFill>
                <a:srgbClr val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arima</a:t>
            </a: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(x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tsdata</a:t>
            </a: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, order = c(1, 1, 0))</a:t>
            </a:r>
            <a:endParaRPr kumimoji="1" lang="en-US" altLang="ko-KR" sz="1400" dirty="0">
              <a:solidFill>
                <a:srgbClr val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4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Coefficients:</a:t>
            </a:r>
            <a:endParaRPr kumimoji="1" lang="en-US" altLang="ko-KR" sz="1400" dirty="0">
              <a:solidFill>
                <a:srgbClr val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0E05CB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ar1</a:t>
            </a:r>
            <a:endParaRPr kumimoji="1" lang="en-US" altLang="ko-KR" sz="1400" b="1" dirty="0">
              <a:solidFill>
                <a:srgbClr val="0E05CB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0E05CB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-0.6891</a:t>
            </a:r>
            <a:endParaRPr kumimoji="1" lang="en-US" altLang="ko-KR" sz="1400" b="1" dirty="0">
              <a:solidFill>
                <a:srgbClr val="0E05CB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err="1">
                <a:solidFill>
                  <a:srgbClr val="0E05CB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s.e</a:t>
            </a:r>
            <a:r>
              <a:rPr kumimoji="1" lang="en-US" altLang="ko-KR" sz="1400" b="1" dirty="0">
                <a:solidFill>
                  <a:srgbClr val="0E05CB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. 0.2451</a:t>
            </a:r>
            <a:endParaRPr kumimoji="1" lang="en-US" altLang="ko-KR" sz="1400" b="1" dirty="0">
              <a:solidFill>
                <a:srgbClr val="0E05CB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4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sigma^2 estimated as 28767: log likelihood = -72.4, </a:t>
            </a:r>
            <a:r>
              <a:rPr kumimoji="1" lang="en-US" altLang="ko-KR" sz="1400" dirty="0" err="1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aic</a:t>
            </a:r>
            <a:r>
              <a:rPr kumimoji="1" lang="en-US" altLang="ko-KR" sz="14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굴림" pitchFamily="50" charset="-127"/>
              </a:rPr>
              <a:t> = 148.8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47728" y="4139788"/>
            <a:ext cx="6120680" cy="36933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모형의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계수값과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표준 오차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s.e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확인할 수 있다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556793"/>
            <a:ext cx="8258992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Timeseries</a:t>
            </a:r>
            <a:r>
              <a:rPr lang="en-US" altLang="ko-KR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 Analysis)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어떤 현상에 대해서 시간의 변화에 따라 일정한 간격으로 현상의 변화를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기록한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데이터를 대상으로 미래의 변화에 대한 추세를 분석하는 방법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시간 경과에 따른 관측 값의 변화를 패턴으로 인식하여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모형을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추정하고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모형을 통해서 미래의 변화에 대한 추세를 예측하는 분석방법</a:t>
            </a:r>
          </a:p>
        </p:txBody>
      </p:sp>
      <p:grpSp>
        <p:nvGrpSpPr>
          <p:cNvPr id="2" name="그룹 17"/>
          <p:cNvGrpSpPr/>
          <p:nvPr/>
        </p:nvGrpSpPr>
        <p:grpSpPr>
          <a:xfrm>
            <a:off x="3791744" y="3933056"/>
            <a:ext cx="4608512" cy="2448272"/>
            <a:chOff x="2267744" y="3933056"/>
            <a:chExt cx="4608512" cy="2448272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2267744" y="3933056"/>
              <a:ext cx="18002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err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시계열</a:t>
              </a:r>
              <a:r>
                <a:rPr lang="ko-KR" altLang="en-US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데이터</a:t>
              </a: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5076056" y="3933056"/>
              <a:ext cx="18002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패턴 인식</a:t>
              </a:r>
            </a:p>
          </p:txBody>
        </p: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 bwMode="auto">
            <a:xfrm>
              <a:off x="4067944" y="4221088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모서리가 둥근 직사각형 11"/>
            <p:cNvSpPr/>
            <p:nvPr/>
          </p:nvSpPr>
          <p:spPr bwMode="auto">
            <a:xfrm>
              <a:off x="5076056" y="4869160"/>
              <a:ext cx="18002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err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시계열</a:t>
              </a:r>
              <a:r>
                <a:rPr lang="ko-KR" altLang="en-US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모형</a:t>
              </a:r>
            </a:p>
          </p:txBody>
        </p:sp>
        <p:cxnSp>
          <p:nvCxnSpPr>
            <p:cNvPr id="14" name="직선 화살표 연결선 13"/>
            <p:cNvCxnSpPr>
              <a:stCxn id="9" idx="2"/>
              <a:endCxn id="12" idx="0"/>
            </p:cNvCxnSpPr>
            <p:nvPr/>
          </p:nvCxnSpPr>
          <p:spPr bwMode="auto">
            <a:xfrm>
              <a:off x="5976156" y="450912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모서리가 둥근 직사각형 14"/>
            <p:cNvSpPr/>
            <p:nvPr/>
          </p:nvSpPr>
          <p:spPr bwMode="auto">
            <a:xfrm>
              <a:off x="5076056" y="5805264"/>
              <a:ext cx="18002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미래 변화 예측</a:t>
              </a:r>
            </a:p>
          </p:txBody>
        </p:sp>
        <p:cxnSp>
          <p:nvCxnSpPr>
            <p:cNvPr id="17" name="직선 화살표 연결선 16"/>
            <p:cNvCxnSpPr>
              <a:stCxn id="12" idx="2"/>
              <a:endCxn id="15" idx="0"/>
            </p:cNvCxnSpPr>
            <p:nvPr/>
          </p:nvCxnSpPr>
          <p:spPr bwMode="auto">
            <a:xfrm>
              <a:off x="5976156" y="5445224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32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49755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모형 진단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모형 타당성 검정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잔차가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백색 잡음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(white noise)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모형의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잔차가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독립적 관계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4273" name="_x208920464" descr="EMB000021f85b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924944"/>
            <a:ext cx="4824536" cy="367240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7320136" y="2996952"/>
            <a:ext cx="2808312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좋은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모형은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잔차의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ACF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자가상관이 발견되지 않고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 value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분포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(ARIMA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모형은 매우 양호한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9576" y="2492896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자기상관함수에 의한 모형 진단</a:t>
            </a:r>
          </a:p>
        </p:txBody>
      </p:sp>
    </p:spTree>
    <p:extLst>
      <p:ext uri="{BB962C8B-B14F-4D97-AF65-F5344CB8AC3E}">
        <p14:creationId xmlns:p14="http://schemas.microsoft.com/office/powerpoint/2010/main" val="29685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1584" y="1591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(2) Box-</a:t>
            </a:r>
            <a:r>
              <a:rPr lang="en-US" altLang="ko-KR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Ljung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의한 잔차항 모형 진단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>
                <a:solidFill>
                  <a:srgbClr val="000000"/>
                </a:solidFill>
                <a:latin typeface="Arial" charset="0"/>
              </a:rPr>
              <a:t>Box.test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Arial" charset="0"/>
              </a:rPr>
              <a:t>model$residuals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, lag=1, type = "</a:t>
            </a:r>
            <a:r>
              <a:rPr lang="en-US" altLang="ko-KR" b="1" dirty="0" err="1">
                <a:solidFill>
                  <a:srgbClr val="000000"/>
                </a:solidFill>
                <a:latin typeface="Arial" charset="0"/>
              </a:rPr>
              <a:t>Ljung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	Box-</a:t>
            </a:r>
            <a:r>
              <a:rPr lang="en-US" altLang="ko-KR" dirty="0" err="1">
                <a:solidFill>
                  <a:srgbClr val="000000"/>
                </a:solidFill>
                <a:latin typeface="Arial" charset="0"/>
              </a:rPr>
              <a:t>Ljung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 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data: </a:t>
            </a:r>
            <a:r>
              <a:rPr lang="en-US" altLang="ko-KR" dirty="0" err="1">
                <a:solidFill>
                  <a:srgbClr val="000000"/>
                </a:solidFill>
                <a:latin typeface="Arial" charset="0"/>
              </a:rPr>
              <a:t>model$residuals</a:t>
            </a:r>
            <a:endParaRPr lang="en-US" altLang="ko-KR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X-squared = 0.12353, </a:t>
            </a:r>
            <a:r>
              <a:rPr lang="en-US" altLang="ko-KR" dirty="0" err="1">
                <a:solidFill>
                  <a:srgbClr val="000000"/>
                </a:solidFill>
                <a:latin typeface="Arial" charset="0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</a:rPr>
              <a:t> = 1, p-value = 0.7252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5600" y="3645024"/>
            <a:ext cx="7272808" cy="133882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Box-</a:t>
            </a:r>
            <a:r>
              <a:rPr lang="en-US" altLang="ko-KR" b="1" dirty="0" err="1">
                <a:solidFill>
                  <a:srgbClr val="000000"/>
                </a:solidFill>
                <a:latin typeface="Arial" charset="0"/>
              </a:rPr>
              <a:t>Ljung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검정방법은 모형의 </a:t>
            </a:r>
            <a:r>
              <a:rPr lang="ko-KR" altLang="en-US" b="1" dirty="0" err="1">
                <a:solidFill>
                  <a:srgbClr val="000000"/>
                </a:solidFill>
                <a:latin typeface="Arial" charset="0"/>
              </a:rPr>
              <a:t>잔차를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 이용하여 </a:t>
            </a:r>
            <a:r>
              <a:rPr lang="ko-KR" altLang="en-US" b="1" dirty="0" err="1">
                <a:solidFill>
                  <a:srgbClr val="000000"/>
                </a:solidFill>
                <a:latin typeface="Arial" charset="0"/>
              </a:rPr>
              <a:t>카이제곱검정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 방법으로 </a:t>
            </a:r>
            <a:r>
              <a:rPr lang="ko-KR" altLang="en-US" b="1" dirty="0" err="1">
                <a:solidFill>
                  <a:srgbClr val="000000"/>
                </a:solidFill>
                <a:latin typeface="Arial" charset="0"/>
              </a:rPr>
              <a:t>시계열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 모형이 통계적으로 적절한지를 검정하는 방법으로 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p-value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가 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0.05 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이상이면 모형이 통계적으로 적절하다고 볼 수 있다</a:t>
            </a: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.</a:t>
            </a:r>
            <a:endParaRPr lang="ko-KR" altLang="en-US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3512" y="1422113"/>
            <a:ext cx="77768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잔차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모형 진단 결과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타당한 모형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타당하지 않음 모형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2731" y="1929944"/>
            <a:ext cx="4283819" cy="41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212" y="1923312"/>
            <a:ext cx="4283819" cy="41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 bwMode="auto">
          <a:xfrm>
            <a:off x="1703512" y="4712567"/>
            <a:ext cx="8793038" cy="1326282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533400"/>
            <a:ext cx="8028384" cy="685800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490" y="3224464"/>
            <a:ext cx="7641927" cy="301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207568" y="162880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6] </a:t>
            </a:r>
            <a:r>
              <a:rPr lang="ko-KR" altLang="en-US" b="1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미래 예측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모형 진단을 통해서 적절한 모형으로 판단되면 이 모형으로 가까운 미래를 예측하는데 이용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forecast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패키지에서 제공하는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forecast()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함수는 시계열의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예측치를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제공하는 함수로 기본 기간은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(24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5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533400"/>
            <a:ext cx="8244408" cy="685800"/>
          </a:xfrm>
        </p:spPr>
        <p:txBody>
          <a:bodyPr/>
          <a:lstStyle/>
          <a:p>
            <a:r>
              <a:rPr lang="en-US" altLang="ko-KR" sz="3600" dirty="0"/>
              <a:t>5) </a:t>
            </a:r>
            <a:r>
              <a:rPr lang="ko-KR" altLang="en-US" sz="3600" dirty="0" err="1"/>
              <a:t>시계열</a:t>
            </a:r>
            <a:r>
              <a:rPr lang="ko-KR" altLang="en-US" sz="3600" dirty="0"/>
              <a:t> 자료 미래 예측 예제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9866312" y="6381328"/>
            <a:ext cx="801688" cy="261938"/>
          </a:xfrm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545" y="1412777"/>
            <a:ext cx="61029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3399"/>
              </a:buClr>
            </a:pPr>
            <a:r>
              <a:rPr lang="en-US" altLang="ko-KR" sz="1900" kern="0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900" kern="0" dirty="0" err="1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mdeaths</a:t>
            </a:r>
            <a:r>
              <a:rPr lang="en-US" altLang="ko-KR" sz="1900" kern="0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kern="0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샘플 데이터 이용 </a:t>
            </a:r>
            <a:r>
              <a:rPr lang="ko-KR" altLang="en-US" sz="1900" kern="0" dirty="0" err="1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1900" kern="0" dirty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데이터 미래 예측</a:t>
            </a:r>
            <a:endParaRPr lang="en-US" altLang="ko-KR" sz="1900" kern="0" dirty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9577" y="1904803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mdeaths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영국인 사망 관련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fit &lt;-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auto.arima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mdeaths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2564904"/>
            <a:ext cx="5688632" cy="346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8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544" y="1484785"/>
            <a:ext cx="849694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분석 특징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존재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설명변수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en-US" altLang="ko-KR" baseline="-25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반응변수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미래 추정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과거와 현재의 현상을 파악하고 이를 통해서 미래 추정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계절성 자료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축을 기준으로 계절성이 있는 자료를 데이터 셋으로 이용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모수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선형성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등분산성 가정 만족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 기능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유의수준 판단 기준이 존재하는 추론통계 방식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활용분야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경기예측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판매예측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주식시장분석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 및 투자 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교통수요 등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_x208921264" descr="EMB000021f85b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7728" y="4509120"/>
            <a:ext cx="3744416" cy="18995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464152" y="450912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x : </a:t>
            </a:r>
            <a:r>
              <a:rPr lang="ko-KR" altLang="en-US" b="1" dirty="0" err="1">
                <a:solidFill>
                  <a:srgbClr val="000000"/>
                </a:solidFill>
                <a:latin typeface="Arial" charset="0"/>
              </a:rPr>
              <a:t>시간축</a:t>
            </a:r>
            <a:endParaRPr lang="en-US" altLang="ko-KR" b="1" dirty="0">
              <a:solidFill>
                <a:srgbClr val="000000"/>
              </a:solidFill>
              <a:latin typeface="Arial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" charset="0"/>
              </a:rPr>
              <a:t>y : </a:t>
            </a:r>
            <a:r>
              <a:rPr lang="ko-KR" altLang="en-US" b="1" dirty="0">
                <a:solidFill>
                  <a:srgbClr val="000000"/>
                </a:solidFill>
                <a:latin typeface="Arial" charset="0"/>
              </a:rPr>
              <a:t>통계량</a:t>
            </a:r>
          </a:p>
        </p:txBody>
      </p:sp>
    </p:spTree>
    <p:extLst>
      <p:ext uri="{BB962C8B-B14F-4D97-AF65-F5344CB8AC3E}">
        <p14:creationId xmlns:p14="http://schemas.microsoft.com/office/powerpoint/2010/main" val="36073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679516"/>
            <a:ext cx="7632848" cy="390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분석 적용 범위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사실에 대한 결과 규명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분기별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년도별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분석을 통해서 고객의 구매 패턴을 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시계열자료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특성 규명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시계열에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영향을 주는 일반적인 요소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추세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계절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불규칙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분해해서 분석한다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분해법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342900" indent="-3429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가까운 미래에 대한 시나리오 규명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탄소배출 억제를 성공 했을 때와 실패 했을 때 지구 온난화는 얼마나 심각해질 것인가를 분석한다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변수와 변수의 관계 규명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경기선행지수와 종합주가지수의 관계를 분석한다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국가 경제와 주가지수 관계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제어 결과 규명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변수의 제어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조작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통해서 미래의 예측 결과를 통제할 수 있다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촉진에 영향을 주는 변수 값을 조작할 경우 판매에 어떠한 영향을 미치는가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8666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시계열</a:t>
            </a:r>
            <a:r>
              <a:rPr lang="ko-KR" altLang="en-US" dirty="0"/>
              <a:t> 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추세 그래프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다중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시각화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3473" name="_x208921264" descr="EMB000021f85b8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564904"/>
            <a:ext cx="3744416" cy="2520280"/>
          </a:xfrm>
          <a:prstGeom prst="rect">
            <a:avLst/>
          </a:prstGeom>
          <a:noFill/>
        </p:spPr>
      </p:pic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3475" name="_x208921344" descr="EMB000021f85b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2564904"/>
            <a:ext cx="3744416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23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자료 분류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sz="2000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자료 분류</a:t>
            </a:r>
            <a:endParaRPr lang="en-US" altLang="ko-KR" sz="2000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(stationary)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시계열자료의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변화 패턴이 평균값을 중심으로 일정한 변동폭을 갖는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시간의 추이와 관계없이 평균과 분산이 일정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(non-stationary)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대부분 </a:t>
            </a:r>
            <a:r>
              <a:rPr lang="ko-KR" altLang="en-US" u="sng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시계열자료</a:t>
            </a:r>
            <a:endParaRPr lang="en-US" altLang="ko-KR" u="sng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시간의 추이에 따라서 점진적으로 증가하는 추세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분산이 일정하지 않은 경우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29377" name="_x201077272" descr="EMB00000d7859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656" y="2780928"/>
            <a:ext cx="2209800" cy="1739900"/>
          </a:xfrm>
          <a:prstGeom prst="rect">
            <a:avLst/>
          </a:prstGeom>
          <a:noFill/>
        </p:spPr>
      </p:pic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29379" name="_x201077272" descr="EMB00000d7859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81129"/>
            <a:ext cx="3888432" cy="1495425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 bwMode="auto">
          <a:xfrm>
            <a:off x="9552384" y="630932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Arial" charset="0"/>
              </a:rPr>
              <a:t>1</a:t>
            </a:r>
            <a:endParaRPr lang="ko-KR" altLang="en-US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시계열</a:t>
            </a:r>
            <a:r>
              <a:rPr lang="ko-KR" altLang="en-US" dirty="0"/>
              <a:t> 자료 분류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자료 확인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평균 정상화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차분 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1425" name="_x208920464" descr="EMB000021f85b7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564904"/>
            <a:ext cx="5544616" cy="252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0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시계열</a:t>
            </a:r>
            <a:r>
              <a:rPr lang="ko-KR" altLang="en-US" dirty="0"/>
              <a:t> 자료 분류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7568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자료 확인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비정상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정상성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분산 정상화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로그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차분 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32449" name="_x208920944" descr="EMB000021f85b7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2564904"/>
            <a:ext cx="6334670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533400"/>
            <a:ext cx="8532440" cy="685800"/>
          </a:xfrm>
        </p:spPr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시계열</a:t>
            </a:r>
            <a:r>
              <a:rPr lang="ko-KR" altLang="en-US" dirty="0"/>
              <a:t> 요소 분해 </a:t>
            </a:r>
            <a:r>
              <a:rPr lang="en-US" altLang="ko-KR" dirty="0"/>
              <a:t>&amp; </a:t>
            </a:r>
            <a:r>
              <a:rPr lang="ko-KR" altLang="en-US" dirty="0"/>
              <a:t>평활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1544" y="1340769"/>
            <a:ext cx="833273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시계열</a:t>
            </a:r>
            <a:r>
              <a:rPr lang="ko-KR" altLang="en-US" b="1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데이터 특성</a:t>
            </a:r>
            <a:endParaRPr lang="en-US" altLang="ko-KR" b="1" dirty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추세 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(Trend variation: T) :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인구 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지각변동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기술변화 등 상승과 하락의 영향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장기 변동요인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순환 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(Cyclical variation: C)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~10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년의 주기에서 일정한 기간 없는 반복적 요소</a:t>
            </a:r>
            <a:r>
              <a:rPr lang="en-US" altLang="ko-KR" b="1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중</a:t>
            </a:r>
            <a:r>
              <a:rPr lang="en-US" altLang="ko-KR" b="1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b="1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장기 변동요인</a:t>
            </a:r>
            <a:r>
              <a:rPr lang="en-US" altLang="ko-KR" b="1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>
                  <a:lumMod val="50000"/>
                  <a:lumOff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계절 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(Seasonal variation: S)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일정한 기간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요일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단위 반복적 요소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단기 변동요인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불규칙변동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(Irregular variation: I)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규칙 없이 예측 불가능한 변동요인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설명할 수 없는 요인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실제 </a:t>
            </a:r>
            <a:r>
              <a:rPr lang="ko-KR" altLang="en-US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시계열자료에서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추세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순환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계절 요인을 뺀 결과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회귀분석 오차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1343</Words>
  <Application>Microsoft Office PowerPoint</Application>
  <PresentationFormat>와이드스크린</PresentationFormat>
  <Paragraphs>208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굴림</vt:lpstr>
      <vt:lpstr>궁서체</vt:lpstr>
      <vt:lpstr>맑은 고딕</vt:lpstr>
      <vt:lpstr>바탕</vt:lpstr>
      <vt:lpstr>Arial</vt:lpstr>
      <vt:lpstr>Wingdings</vt:lpstr>
      <vt:lpstr>1_예제 프레젠테이션 슬라이드(7)</vt:lpstr>
      <vt:lpstr>7_예제 프레젠테이션 슬라이드(7)</vt:lpstr>
      <vt:lpstr>17. 시계열 분석</vt:lpstr>
      <vt:lpstr>1) 시계열 분석</vt:lpstr>
      <vt:lpstr>1) 시계열 분석</vt:lpstr>
      <vt:lpstr>1) 시계열 분석</vt:lpstr>
      <vt:lpstr>1) 시계열 분석</vt:lpstr>
      <vt:lpstr>2) 시계열 자료 분류</vt:lpstr>
      <vt:lpstr>2) 시계열 자료 분류</vt:lpstr>
      <vt:lpstr>2) 시계열 자료 분류</vt:lpstr>
      <vt:lpstr>3) 시계열 요소 분해 &amp; 평활</vt:lpstr>
      <vt:lpstr>3) 시계열 요소 분해 &amp; 평활</vt:lpstr>
      <vt:lpstr>3) 시계열 요소 분해 &amp; 평활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4) 시계열 분석</vt:lpstr>
      <vt:lpstr>5) 시계열 자료 미래 예측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 시계열 분석</dc:title>
  <dc:creator>Windows User</dc:creator>
  <cp:lastModifiedBy>Windows User</cp:lastModifiedBy>
  <cp:revision>9</cp:revision>
  <dcterms:created xsi:type="dcterms:W3CDTF">2020-08-23T04:22:29Z</dcterms:created>
  <dcterms:modified xsi:type="dcterms:W3CDTF">2020-09-22T12:21:26Z</dcterms:modified>
</cp:coreProperties>
</file>