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71" r:id="rId2"/>
    <p:sldId id="516" r:id="rId3"/>
    <p:sldId id="658" r:id="rId4"/>
    <p:sldId id="660" r:id="rId5"/>
    <p:sldId id="661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3" r:id="rId18"/>
    <p:sldId id="675" r:id="rId19"/>
    <p:sldId id="676" r:id="rId20"/>
    <p:sldId id="677" r:id="rId21"/>
    <p:sldId id="678" r:id="rId22"/>
    <p:sldId id="679" r:id="rId23"/>
    <p:sldId id="715" r:id="rId24"/>
    <p:sldId id="680" r:id="rId25"/>
    <p:sldId id="681" r:id="rId26"/>
    <p:sldId id="682" r:id="rId27"/>
    <p:sldId id="683" r:id="rId28"/>
    <p:sldId id="684" r:id="rId29"/>
    <p:sldId id="686" r:id="rId30"/>
    <p:sldId id="687" r:id="rId31"/>
    <p:sldId id="688" r:id="rId32"/>
    <p:sldId id="689" r:id="rId33"/>
    <p:sldId id="690" r:id="rId34"/>
    <p:sldId id="691" r:id="rId35"/>
    <p:sldId id="692" r:id="rId36"/>
    <p:sldId id="693" r:id="rId37"/>
    <p:sldId id="694" r:id="rId38"/>
    <p:sldId id="695" r:id="rId39"/>
    <p:sldId id="696" r:id="rId40"/>
    <p:sldId id="697" r:id="rId41"/>
    <p:sldId id="698" r:id="rId42"/>
    <p:sldId id="699" r:id="rId43"/>
    <p:sldId id="700" r:id="rId44"/>
    <p:sldId id="701" r:id="rId45"/>
    <p:sldId id="716" r:id="rId46"/>
    <p:sldId id="703" r:id="rId47"/>
    <p:sldId id="704" r:id="rId48"/>
    <p:sldId id="706" r:id="rId49"/>
    <p:sldId id="708" r:id="rId50"/>
    <p:sldId id="709" r:id="rId51"/>
    <p:sldId id="717" r:id="rId52"/>
    <p:sldId id="711" r:id="rId53"/>
    <p:sldId id="712" r:id="rId54"/>
    <p:sldId id="385" r:id="rId5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9D"/>
    <a:srgbClr val="008000"/>
    <a:srgbClr val="DFDFE1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5" autoAdjust="0"/>
    <p:restoredTop sz="94288" autoAdjust="0"/>
  </p:normalViewPr>
  <p:slideViewPr>
    <p:cSldViewPr>
      <p:cViewPr varScale="1">
        <p:scale>
          <a:sx n="109" d="100"/>
          <a:sy n="109" d="100"/>
        </p:scale>
        <p:origin x="224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세종" userId="730af7b6-ff05-47d1-891e-d0df27f30cd9" providerId="ADAL" clId="{B6E64475-77AE-4554-B484-FC6E0E66019C}"/>
    <pc:docChg chg="undo custSel modSld">
      <pc:chgData name="오세종" userId="730af7b6-ff05-47d1-891e-d0df27f30cd9" providerId="ADAL" clId="{B6E64475-77AE-4554-B484-FC6E0E66019C}" dt="2021-01-05T03:25:24.835" v="102" actId="14100"/>
      <pc:docMkLst>
        <pc:docMk/>
      </pc:docMkLst>
      <pc:sldChg chg="addSp delSp modSp mod">
        <pc:chgData name="오세종" userId="730af7b6-ff05-47d1-891e-d0df27f30cd9" providerId="ADAL" clId="{B6E64475-77AE-4554-B484-FC6E0E66019C}" dt="2020-12-26T06:48:00.098" v="8" actId="1076"/>
        <pc:sldMkLst>
          <pc:docMk/>
          <pc:sldMk cId="2857491873" sldId="661"/>
        </pc:sldMkLst>
        <pc:picChg chg="add del mod">
          <ac:chgData name="오세종" userId="730af7b6-ff05-47d1-891e-d0df27f30cd9" providerId="ADAL" clId="{B6E64475-77AE-4554-B484-FC6E0E66019C}" dt="2020-12-26T06:47:46.043" v="3" actId="478"/>
          <ac:picMkLst>
            <pc:docMk/>
            <pc:sldMk cId="2857491873" sldId="661"/>
            <ac:picMk id="5" creationId="{B912A67F-FA2B-4973-A4D0-06ACE2EDA5A1}"/>
          </ac:picMkLst>
        </pc:picChg>
        <pc:picChg chg="add mod">
          <ac:chgData name="오세종" userId="730af7b6-ff05-47d1-891e-d0df27f30cd9" providerId="ADAL" clId="{B6E64475-77AE-4554-B484-FC6E0E66019C}" dt="2020-12-26T06:48:00.098" v="8" actId="1076"/>
          <ac:picMkLst>
            <pc:docMk/>
            <pc:sldMk cId="2857491873" sldId="661"/>
            <ac:picMk id="7" creationId="{183A0DCD-F451-42B9-829C-6AC3B5321D7F}"/>
          </ac:picMkLst>
        </pc:picChg>
      </pc:sldChg>
      <pc:sldChg chg="addSp modSp mod">
        <pc:chgData name="오세종" userId="730af7b6-ff05-47d1-891e-d0df27f30cd9" providerId="ADAL" clId="{B6E64475-77AE-4554-B484-FC6E0E66019C}" dt="2020-12-26T06:49:34.217" v="11" actId="1076"/>
        <pc:sldMkLst>
          <pc:docMk/>
          <pc:sldMk cId="2697969272" sldId="662"/>
        </pc:sldMkLst>
        <pc:picChg chg="add mod">
          <ac:chgData name="오세종" userId="730af7b6-ff05-47d1-891e-d0df27f30cd9" providerId="ADAL" clId="{B6E64475-77AE-4554-B484-FC6E0E66019C}" dt="2020-12-26T06:49:34.217" v="11" actId="1076"/>
          <ac:picMkLst>
            <pc:docMk/>
            <pc:sldMk cId="2697969272" sldId="662"/>
            <ac:picMk id="5" creationId="{FF52E01A-C5ED-45AF-8817-1A3FC22D14C4}"/>
          </ac:picMkLst>
        </pc:picChg>
      </pc:sldChg>
      <pc:sldChg chg="addSp delSp modSp mod">
        <pc:chgData name="오세종" userId="730af7b6-ff05-47d1-891e-d0df27f30cd9" providerId="ADAL" clId="{B6E64475-77AE-4554-B484-FC6E0E66019C}" dt="2020-12-26T06:52:12.607" v="21" actId="1076"/>
        <pc:sldMkLst>
          <pc:docMk/>
          <pc:sldMk cId="459206067" sldId="665"/>
        </pc:sldMkLst>
        <pc:picChg chg="add del mod">
          <ac:chgData name="오세종" userId="730af7b6-ff05-47d1-891e-d0df27f30cd9" providerId="ADAL" clId="{B6E64475-77AE-4554-B484-FC6E0E66019C}" dt="2020-12-26T06:51:08.937" v="16" actId="478"/>
          <ac:picMkLst>
            <pc:docMk/>
            <pc:sldMk cId="459206067" sldId="665"/>
            <ac:picMk id="5" creationId="{33B9BB19-88F0-46AD-AA91-B31C22EE1CF2}"/>
          </ac:picMkLst>
        </pc:picChg>
        <pc:picChg chg="add mod">
          <ac:chgData name="오세종" userId="730af7b6-ff05-47d1-891e-d0df27f30cd9" providerId="ADAL" clId="{B6E64475-77AE-4554-B484-FC6E0E66019C}" dt="2020-12-26T06:52:12.607" v="21" actId="1076"/>
          <ac:picMkLst>
            <pc:docMk/>
            <pc:sldMk cId="459206067" sldId="665"/>
            <ac:picMk id="7" creationId="{C207A354-160C-4969-8C98-6F1AF2D5198B}"/>
          </ac:picMkLst>
        </pc:picChg>
      </pc:sldChg>
      <pc:sldChg chg="addSp modSp mod">
        <pc:chgData name="오세종" userId="730af7b6-ff05-47d1-891e-d0df27f30cd9" providerId="ADAL" clId="{B6E64475-77AE-4554-B484-FC6E0E66019C}" dt="2020-12-26T06:53:57.732" v="59" actId="404"/>
        <pc:sldMkLst>
          <pc:docMk/>
          <pc:sldMk cId="2678790044" sldId="666"/>
        </pc:sldMkLst>
        <pc:spChg chg="mod">
          <ac:chgData name="오세종" userId="730af7b6-ff05-47d1-891e-d0df27f30cd9" providerId="ADAL" clId="{B6E64475-77AE-4554-B484-FC6E0E66019C}" dt="2020-12-26T06:53:57.732" v="59" actId="404"/>
          <ac:spMkLst>
            <pc:docMk/>
            <pc:sldMk cId="2678790044" sldId="666"/>
            <ac:spMk id="4" creationId="{00000000-0000-0000-0000-000000000000}"/>
          </ac:spMkLst>
        </pc:spChg>
        <pc:spChg chg="add mod">
          <ac:chgData name="오세종" userId="730af7b6-ff05-47d1-891e-d0df27f30cd9" providerId="ADAL" clId="{B6E64475-77AE-4554-B484-FC6E0E66019C}" dt="2020-12-26T06:53:42.010" v="56" actId="1036"/>
          <ac:spMkLst>
            <pc:docMk/>
            <pc:sldMk cId="2678790044" sldId="666"/>
            <ac:spMk id="5" creationId="{11465F45-F25F-488C-84EB-2E0B4F4CB47D}"/>
          </ac:spMkLst>
        </pc:spChg>
      </pc:sldChg>
      <pc:sldChg chg="modSp mod">
        <pc:chgData name="오세종" userId="730af7b6-ff05-47d1-891e-d0df27f30cd9" providerId="ADAL" clId="{B6E64475-77AE-4554-B484-FC6E0E66019C}" dt="2020-12-26T07:16:04.164" v="66" actId="27636"/>
        <pc:sldMkLst>
          <pc:docMk/>
          <pc:sldMk cId="3190306390" sldId="687"/>
        </pc:sldMkLst>
        <pc:spChg chg="mod">
          <ac:chgData name="오세종" userId="730af7b6-ff05-47d1-891e-d0df27f30cd9" providerId="ADAL" clId="{B6E64475-77AE-4554-B484-FC6E0E66019C}" dt="2020-12-26T07:16:04.164" v="66" actId="27636"/>
          <ac:spMkLst>
            <pc:docMk/>
            <pc:sldMk cId="3190306390" sldId="687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B6E64475-77AE-4554-B484-FC6E0E66019C}" dt="2020-12-26T07:17:57.041" v="75"/>
        <pc:sldMkLst>
          <pc:docMk/>
          <pc:sldMk cId="1926184507" sldId="688"/>
        </pc:sldMkLst>
        <pc:spChg chg="mod">
          <ac:chgData name="오세종" userId="730af7b6-ff05-47d1-891e-d0df27f30cd9" providerId="ADAL" clId="{B6E64475-77AE-4554-B484-FC6E0E66019C}" dt="2020-12-26T07:17:57.041" v="75"/>
          <ac:spMkLst>
            <pc:docMk/>
            <pc:sldMk cId="1926184507" sldId="688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18:11.380" v="78"/>
        <pc:sldMkLst>
          <pc:docMk/>
          <pc:sldMk cId="599017430" sldId="689"/>
        </pc:sldMkLst>
        <pc:spChg chg="mod">
          <ac:chgData name="오세종" userId="730af7b6-ff05-47d1-891e-d0df27f30cd9" providerId="ADAL" clId="{B6E64475-77AE-4554-B484-FC6E0E66019C}" dt="2020-12-26T07:18:11.380" v="78"/>
          <ac:spMkLst>
            <pc:docMk/>
            <pc:sldMk cId="599017430" sldId="689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24:41.365" v="85" actId="207"/>
        <pc:sldMkLst>
          <pc:docMk/>
          <pc:sldMk cId="1557455875" sldId="690"/>
        </pc:sldMkLst>
        <pc:spChg chg="mod">
          <ac:chgData name="오세종" userId="730af7b6-ff05-47d1-891e-d0df27f30cd9" providerId="ADAL" clId="{B6E64475-77AE-4554-B484-FC6E0E66019C}" dt="2020-12-26T07:24:35.436" v="84" actId="207"/>
          <ac:spMkLst>
            <pc:docMk/>
            <pc:sldMk cId="1557455875" sldId="690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0-12-26T07:24:41.365" v="85" actId="207"/>
          <ac:spMkLst>
            <pc:docMk/>
            <pc:sldMk cId="1557455875" sldId="690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4:35.464" v="98" actId="14100"/>
        <pc:sldMkLst>
          <pc:docMk/>
          <pc:sldMk cId="2504075605" sldId="691"/>
        </pc:sldMkLst>
        <pc:spChg chg="mod">
          <ac:chgData name="오세종" userId="730af7b6-ff05-47d1-891e-d0df27f30cd9" providerId="ADAL" clId="{B6E64475-77AE-4554-B484-FC6E0E66019C}" dt="2020-12-26T07:24:21.315" v="83" actId="207"/>
          <ac:spMkLst>
            <pc:docMk/>
            <pc:sldMk cId="2504075605" sldId="691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24.154" v="95" actId="14100"/>
          <ac:spMkLst>
            <pc:docMk/>
            <pc:sldMk cId="2504075605" sldId="691"/>
            <ac:spMk id="7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35.464" v="98" actId="14100"/>
          <ac:spMkLst>
            <pc:docMk/>
            <pc:sldMk cId="2504075605" sldId="691"/>
            <ac:spMk id="8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5:24.835" v="102" actId="14100"/>
        <pc:sldMkLst>
          <pc:docMk/>
          <pc:sldMk cId="3333240631" sldId="701"/>
        </pc:sldMkLst>
        <pc:spChg chg="mod">
          <ac:chgData name="오세종" userId="730af7b6-ff05-47d1-891e-d0df27f30cd9" providerId="ADAL" clId="{B6E64475-77AE-4554-B484-FC6E0E66019C}" dt="2021-01-05T03:25:24.835" v="102" actId="14100"/>
          <ac:spMkLst>
            <pc:docMk/>
            <pc:sldMk cId="3333240631" sldId="701"/>
            <ac:spMk id="6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0-12-26T07:22:55.470" v="82"/>
        <pc:sldMkLst>
          <pc:docMk/>
          <pc:sldMk cId="1879215792" sldId="704"/>
        </pc:sldMkLst>
        <pc:spChg chg="mod">
          <ac:chgData name="오세종" userId="730af7b6-ff05-47d1-891e-d0df27f30cd9" providerId="ADAL" clId="{B6E64475-77AE-4554-B484-FC6E0E66019C}" dt="2020-12-26T07:22:55.470" v="82"/>
          <ac:spMkLst>
            <pc:docMk/>
            <pc:sldMk cId="1879215792" sldId="70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55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75000"/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79" r:id="rId3"/>
    <p:sldLayoutId id="2147483680" r:id="rId4"/>
    <p:sldLayoutId id="2147483686" r:id="rId5"/>
    <p:sldLayoutId id="2147483685" r:id="rId6"/>
    <p:sldLayoutId id="2147483690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140968"/>
            <a:ext cx="6162972" cy="3024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R </a:t>
            </a:r>
            <a:r>
              <a:rPr lang="ko-KR" altLang="en-US" sz="2000" b="1" dirty="0">
                <a:latin typeface="+mj-ea"/>
                <a:ea typeface="+mj-ea"/>
              </a:rPr>
              <a:t>스튜디오 메뉴와 화면은 어떻게 구성되어 있나요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산술연산을 실행해볼까요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R </a:t>
            </a:r>
            <a:r>
              <a:rPr lang="ko-KR" altLang="en-US" sz="2000" b="1" dirty="0">
                <a:latin typeface="+mj-ea"/>
                <a:ea typeface="+mj-ea"/>
              </a:rPr>
              <a:t>패키지를 설치해봅니다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ea"/>
                <a:ea typeface="+mj-ea"/>
              </a:rPr>
              <a:t>도움말을 </a:t>
            </a:r>
            <a:r>
              <a:rPr lang="ko-KR" altLang="en-US" sz="2000" b="1" dirty="0">
                <a:latin typeface="+mj-ea"/>
                <a:ea typeface="+mj-ea"/>
              </a:rPr>
              <a:t>사용해볼까요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스튜디오에서의 명령문 실행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R </a:t>
            </a:r>
            <a:r>
              <a:rPr lang="ko-KR" altLang="en-US" sz="1800" b="1" dirty="0">
                <a:solidFill>
                  <a:schemeClr val="accent1"/>
                </a:solidFill>
              </a:rPr>
              <a:t>명령문 이해하기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2-1]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9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>
                <a:highlight>
                  <a:srgbClr val="FFFF00"/>
                </a:highlight>
              </a:rPr>
              <a:t>3+(4*5)</a:t>
            </a:r>
            <a:r>
              <a:rPr lang="ko-KR" altLang="en-US" dirty="0"/>
              <a:t>는 숫자와 </a:t>
            </a:r>
            <a:r>
              <a:rPr lang="ko-KR" altLang="en-US" dirty="0" err="1"/>
              <a:t>산술연산자</a:t>
            </a:r>
            <a:r>
              <a:rPr lang="en-US" altLang="ko-KR" dirty="0"/>
              <a:t>(+, *)</a:t>
            </a:r>
            <a:r>
              <a:rPr lang="ko-KR" altLang="en-US" dirty="0"/>
              <a:t>로 구성되어 간단한 계산을 수행하는 명령문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>
                <a:highlight>
                  <a:srgbClr val="FFFF00"/>
                </a:highlight>
              </a:rPr>
              <a:t>A &lt;- 51:80</a:t>
            </a:r>
            <a:r>
              <a:rPr lang="ko-KR" altLang="en-US" dirty="0"/>
              <a:t>은 </a:t>
            </a:r>
            <a:r>
              <a:rPr lang="en-US" altLang="ko-KR" dirty="0"/>
              <a:t>51~80 </a:t>
            </a:r>
            <a:r>
              <a:rPr lang="ko-KR" altLang="en-US" dirty="0"/>
              <a:t>사이에 있는 숫자들을 </a:t>
            </a:r>
            <a:r>
              <a:rPr lang="en-US" altLang="ko-KR" dirty="0"/>
              <a:t>A</a:t>
            </a:r>
            <a:r>
              <a:rPr lang="ko-KR" altLang="en-US" dirty="0"/>
              <a:t>에 저장하는 명령문인데</a:t>
            </a:r>
            <a:r>
              <a:rPr lang="en-US" altLang="ko-KR" dirty="0"/>
              <a:t>, ‘&lt;-’</a:t>
            </a:r>
            <a:r>
              <a:rPr lang="ko-KR" altLang="en-US" dirty="0"/>
              <a:t>는 오른쪽에 있는 것을 왼쪽에 저장하라는 의미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>
                <a:highlight>
                  <a:srgbClr val="FFFF00"/>
                </a:highlight>
              </a:rPr>
              <a:t>print(A)</a:t>
            </a:r>
            <a:r>
              <a:rPr lang="ko-KR" altLang="en-US" dirty="0"/>
              <a:t>는 저장된 내용을 화면에 출력하는 명령문 </a:t>
            </a:r>
            <a:r>
              <a:rPr lang="en-US" altLang="ko-KR" dirty="0"/>
              <a:t>print( )</a:t>
            </a:r>
            <a:r>
              <a:rPr lang="ko-KR" altLang="en-US" dirty="0"/>
              <a:t>와 같은 형식을 ‘함수</a:t>
            </a:r>
            <a:r>
              <a:rPr lang="en-US" altLang="ko-KR" dirty="0"/>
              <a:t>’</a:t>
            </a:r>
            <a:r>
              <a:rPr lang="ko-KR" altLang="en-US" dirty="0" err="1"/>
              <a:t>라고</a:t>
            </a:r>
            <a:r>
              <a:rPr lang="ko-KR" altLang="en-US" dirty="0"/>
              <a:t> 하는데 프로그래밍의 중요한 요소 중 하나임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65F45-F25F-488C-84EB-2E0B4F4CB47D}"/>
              </a:ext>
            </a:extLst>
          </p:cNvPr>
          <p:cNvSpPr txBox="1"/>
          <p:nvPr/>
        </p:nvSpPr>
        <p:spPr>
          <a:xfrm>
            <a:off x="1043608" y="2780928"/>
            <a:ext cx="7560840" cy="93610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3+(4*5)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A &lt;- 51:80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9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스튜디오에서의 명령문 실행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실행 버튼으로 명령문 실행하기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소스창</a:t>
            </a:r>
            <a:r>
              <a:rPr lang="ko-KR" altLang="en-US" dirty="0"/>
              <a:t> 상단의 실행 버튼</a:t>
            </a:r>
            <a:r>
              <a:rPr lang="en-US" altLang="ko-KR" dirty="0"/>
              <a:t>(         )</a:t>
            </a:r>
            <a:r>
              <a:rPr lang="ko-KR" altLang="en-US" dirty="0"/>
              <a:t>을 클릭하면 명령문 실행됨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현재 커서가 위치하고 있는 라인의 명령문이 실행됨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명령문을 실행하고 나면 커서는 다음 줄로 이동함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실행 버튼을 클릭하여 한 줄씩 순차적으로 명령문을 실행할 수 있음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A01A5-230A-4DD2-BC90-5D19E4F07CCB}"/>
              </a:ext>
            </a:extLst>
          </p:cNvPr>
          <p:cNvSpPr txBox="1"/>
          <p:nvPr/>
        </p:nvSpPr>
        <p:spPr>
          <a:xfrm>
            <a:off x="1187624" y="4149080"/>
            <a:ext cx="7416824" cy="1944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&gt; 3+(4*5)</a:t>
            </a:r>
          </a:p>
          <a:p>
            <a:pPr algn="just"/>
            <a:r>
              <a:rPr lang="en-US" altLang="ko-KR" sz="16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[1] 23</a:t>
            </a:r>
          </a:p>
          <a:p>
            <a:pPr algn="just"/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&gt; A &lt;- 51:80</a:t>
            </a:r>
          </a:p>
          <a:p>
            <a:pPr algn="just"/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&gt; print(A)</a:t>
            </a:r>
          </a:p>
          <a:p>
            <a:pPr algn="just"/>
            <a:r>
              <a:rPr lang="en-US" altLang="ko-KR" sz="16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 [1] 51 52 53 54 55 56 57 58 59 60 61 62 63 64 65 66 67 68 69 70</a:t>
            </a:r>
          </a:p>
          <a:p>
            <a:pPr algn="just"/>
            <a:r>
              <a:rPr lang="en-US" altLang="ko-KR" sz="16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[21] 71 72 73 74 75 76 77 78 79 80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1075F5-5547-4CEE-827B-92E02571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463" y="2382788"/>
            <a:ext cx="5619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스튜디오에서의 명령문 실행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실행 버튼으로 명령문 실행하기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216876" y="2276872"/>
            <a:ext cx="7257109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216878" y="2830055"/>
            <a:ext cx="7041084" cy="23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만약 여러 줄의 명령문을 한번에 실행하고 싶다면 명령문들을 마우스로 드래그하여 블록 설정한 다음 실행 버튼을 클릭하면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키보드에서 </a:t>
            </a:r>
            <a:r>
              <a:rPr lang="en-US" altLang="ko-KR" sz="1600" dirty="0"/>
              <a:t>&lt;Shift&gt;</a:t>
            </a:r>
            <a:r>
              <a:rPr lang="ko-KR" altLang="en-US" sz="1600" dirty="0"/>
              <a:t>를 누른 상태에서 </a:t>
            </a:r>
            <a:r>
              <a:rPr lang="en-US" altLang="ko-KR" sz="1600" dirty="0"/>
              <a:t>&lt;</a:t>
            </a:r>
            <a:r>
              <a:rPr lang="ko-KR" altLang="en-US" sz="1600" dirty="0"/>
              <a:t>방향키</a:t>
            </a:r>
            <a:r>
              <a:rPr lang="en-US" altLang="ko-KR" sz="1600" dirty="0"/>
              <a:t>&gt;</a:t>
            </a:r>
            <a:r>
              <a:rPr lang="ko-KR" altLang="en-US" sz="1600" dirty="0"/>
              <a:t>를 이동해 여러 줄의 명령문을 선택할 수도 있습니다</a:t>
            </a:r>
            <a:r>
              <a:rPr lang="en-US" altLang="ko-KR" sz="16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201177" y="2276872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119FE5-6F7D-4EFB-879D-393A22AFAF1E}"/>
              </a:ext>
            </a:extLst>
          </p:cNvPr>
          <p:cNvSpPr txBox="1">
            <a:spLocks/>
          </p:cNvSpPr>
          <p:nvPr/>
        </p:nvSpPr>
        <p:spPr bwMode="auto">
          <a:xfrm>
            <a:off x="2785353" y="2276872"/>
            <a:ext cx="574494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여러 줄의 명령문 한번에 실행하기</a:t>
            </a:r>
            <a:endParaRPr lang="en-US" altLang="ko-KR" sz="1800" b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CD8A6C-EC2F-49E6-94ED-EED873000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33" y="4374593"/>
            <a:ext cx="5400600" cy="7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스튜디오에서의 명령문 실행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단축키로 명령문 실행하기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단축키를 사용하면 쉽게 명령문을 실행할 수 있음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637032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스튜디오에서의 명령문 실행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불완전한 명령문 실행하기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2-2]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괄호를 하나 빠뜨리고 실행하면 </a:t>
            </a:r>
            <a:r>
              <a:rPr lang="en-US" altLang="ko-KR" dirty="0"/>
              <a:t>R</a:t>
            </a:r>
            <a:r>
              <a:rPr lang="ko-KR" altLang="en-US" dirty="0"/>
              <a:t>은 명령문이 덜 입력되었다고 판단함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ko-KR" altLang="en-US" dirty="0" err="1"/>
              <a:t>콘솔창</a:t>
            </a:r>
            <a:r>
              <a:rPr lang="ko-KR" altLang="en-US" dirty="0"/>
              <a:t> 프롬프트에 더하기</a:t>
            </a:r>
            <a:r>
              <a:rPr lang="en-US" altLang="ko-KR" dirty="0"/>
              <a:t>(+) </a:t>
            </a:r>
            <a:r>
              <a:rPr lang="ko-KR" altLang="en-US" dirty="0"/>
              <a:t>기호를 표시하고 나머지 명령문이 입력될 때까지 기다림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이럴 때 괄호를 넣어 명령을 완료하거나 </a:t>
            </a:r>
            <a:r>
              <a:rPr lang="en-US" altLang="ko-KR" dirty="0"/>
              <a:t>&lt;Esc&gt;</a:t>
            </a:r>
            <a:r>
              <a:rPr lang="ko-KR" altLang="en-US" dirty="0" err="1"/>
              <a:t>를</a:t>
            </a:r>
            <a:r>
              <a:rPr lang="ko-KR" altLang="en-US" dirty="0"/>
              <a:t> 눌러 명령문을 취소할 수 있음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84064-BDA1-4384-9D1F-8A0E6E0174A0}"/>
              </a:ext>
            </a:extLst>
          </p:cNvPr>
          <p:cNvSpPr txBox="1"/>
          <p:nvPr/>
        </p:nvSpPr>
        <p:spPr>
          <a:xfrm>
            <a:off x="1115616" y="2708920"/>
            <a:ext cx="7560840" cy="50405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 + (4 *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3861048"/>
            <a:ext cx="7560840" cy="616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3 + (4 * 5</a:t>
            </a:r>
          </a:p>
          <a:p>
            <a:pPr>
              <a:lnSpc>
                <a:spcPct val="110000"/>
              </a:lnSpc>
            </a:pPr>
            <a:r>
              <a:rPr lang="en-US" altLang="ko-KR" sz="15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ko-KR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6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스튜디오에서의 명령문 실행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잘못된 명령문 실행하기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2-3]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2-3]</a:t>
            </a:r>
            <a:r>
              <a:rPr lang="ko-KR" altLang="en-US" dirty="0"/>
              <a:t>은 </a:t>
            </a:r>
            <a:r>
              <a:rPr lang="en-US" altLang="ko-KR" dirty="0"/>
              <a:t>B</a:t>
            </a:r>
            <a:r>
              <a:rPr lang="ko-KR" altLang="en-US" dirty="0"/>
              <a:t>의 내용을 출력하는 명령문인데 </a:t>
            </a:r>
            <a:r>
              <a:rPr lang="en-US" altLang="ko-KR" dirty="0"/>
              <a:t>B</a:t>
            </a:r>
            <a:r>
              <a:rPr lang="ko-KR" altLang="en-US" dirty="0"/>
              <a:t>의 내용이 무엇인지를 앞에서 정의해주지 않았기 때문에 이것은 잘못된 </a:t>
            </a:r>
            <a:r>
              <a:rPr lang="ko-KR" altLang="en-US" dirty="0" err="1"/>
              <a:t>명령문임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</a:t>
            </a:r>
            <a:r>
              <a:rPr lang="ko-KR" altLang="en-US" dirty="0"/>
              <a:t>이 명령문을 이해할 수 없거나 정상적으로 수행할 수 없을 때 그 이유를 설명하는 붉은색의 에러 메시지</a:t>
            </a:r>
            <a:r>
              <a:rPr lang="en-US" altLang="ko-KR" dirty="0"/>
              <a:t>(error message)</a:t>
            </a:r>
            <a:r>
              <a:rPr lang="ko-KR" altLang="en-US" dirty="0"/>
              <a:t>를 출력함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84064-BDA1-4384-9D1F-8A0E6E0174A0}"/>
              </a:ext>
            </a:extLst>
          </p:cNvPr>
          <p:cNvSpPr txBox="1"/>
          <p:nvPr/>
        </p:nvSpPr>
        <p:spPr>
          <a:xfrm>
            <a:off x="1115616" y="2780928"/>
            <a:ext cx="7200800" cy="48174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print(B)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3933056"/>
            <a:ext cx="720080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print(B)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in print(B) :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 찾을 수 없습니다</a:t>
            </a:r>
          </a:p>
        </p:txBody>
      </p:sp>
    </p:spTree>
    <p:extLst>
      <p:ext uri="{BB962C8B-B14F-4D97-AF65-F5344CB8AC3E}">
        <p14:creationId xmlns:p14="http://schemas.microsoft.com/office/powerpoint/2010/main" val="22175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스튜디오에서의 명령문 실행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잘못된 명령문 실행하기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124461" y="2348880"/>
            <a:ext cx="7401125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124462" y="2902063"/>
            <a:ext cx="7257108" cy="23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R </a:t>
            </a:r>
            <a:r>
              <a:rPr lang="ko-KR" altLang="en-US" sz="1600" dirty="0"/>
              <a:t>프로그램에서는 보통 한 줄에 하나의 명령문을 작성합니다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간단한 명령문의 경우에는 한 줄에 여러 개의 명령문을 작성할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이때는 명령문들을 구분하기 위해 명령문과 명령문 사이에 세미콜론</a:t>
            </a:r>
            <a:r>
              <a:rPr lang="en-US" altLang="ko-KR" sz="1600" dirty="0"/>
              <a:t>(;)</a:t>
            </a:r>
            <a:r>
              <a:rPr lang="ko-KR" altLang="en-US" sz="1600" dirty="0"/>
              <a:t>을 넣습니다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다음은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명령문을 한 줄에 작성한 예입니다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108762" y="2348880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0119FE5-6F7D-4EFB-879D-393A22AFAF1E}"/>
              </a:ext>
            </a:extLst>
          </p:cNvPr>
          <p:cNvSpPr txBox="1">
            <a:spLocks/>
          </p:cNvSpPr>
          <p:nvPr/>
        </p:nvSpPr>
        <p:spPr bwMode="auto">
          <a:xfrm>
            <a:off x="2692938" y="2348880"/>
            <a:ext cx="574494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한 줄에 여러 개의 명령문 작성</a:t>
            </a:r>
            <a:endParaRPr lang="en-US" altLang="ko-KR" sz="1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A01A5-230A-4DD2-BC90-5D19E4F07CCB}"/>
              </a:ext>
            </a:extLst>
          </p:cNvPr>
          <p:cNvSpPr txBox="1"/>
          <p:nvPr/>
        </p:nvSpPr>
        <p:spPr>
          <a:xfrm>
            <a:off x="1647114" y="4475063"/>
            <a:ext cx="6734456" cy="576064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3 + (4 * 5) ; A &lt;- 51:80 ; print(A)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1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작업 내용의 저장과 종료</a:t>
            </a:r>
            <a:endParaRPr lang="en-US" altLang="ko-KR" sz="2000" b="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작성한 프로그램을 파일로 저장하려면 메인 메뉴에서 </a:t>
            </a:r>
            <a:r>
              <a:rPr lang="en-US" altLang="ko-KR" dirty="0"/>
              <a:t>[File]-[Save] </a:t>
            </a:r>
            <a:r>
              <a:rPr lang="ko-KR" altLang="en-US" dirty="0"/>
              <a:t>또는 </a:t>
            </a:r>
            <a:r>
              <a:rPr lang="en-US" altLang="ko-KR" dirty="0"/>
              <a:t>[File]-[Save As]</a:t>
            </a:r>
            <a:r>
              <a:rPr lang="ko-KR" altLang="en-US" dirty="0"/>
              <a:t>를 클릭하거나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소스창</a:t>
            </a:r>
            <a:r>
              <a:rPr lang="ko-KR" altLang="en-US" dirty="0"/>
              <a:t> 바로 위에 있는 저장 아이콘</a:t>
            </a:r>
            <a:r>
              <a:rPr lang="en-US" altLang="ko-KR" dirty="0"/>
              <a:t>(     )</a:t>
            </a:r>
            <a:r>
              <a:rPr lang="ko-KR" altLang="en-US" dirty="0"/>
              <a:t> 클릭 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 </a:t>
            </a:r>
            <a:r>
              <a:rPr lang="ko-KR" altLang="en-US" dirty="0"/>
              <a:t>프로그램 파일의 확장자 이름은 일반적으로 ‘</a:t>
            </a:r>
            <a:r>
              <a:rPr lang="en-US" altLang="ko-KR" dirty="0"/>
              <a:t>.R’</a:t>
            </a:r>
            <a:r>
              <a:rPr lang="ko-KR" altLang="en-US" dirty="0"/>
              <a:t>이 붙음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 </a:t>
            </a:r>
            <a:r>
              <a:rPr lang="ko-KR" altLang="en-US" dirty="0"/>
              <a:t>스튜디오 작업을 종료할 때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2-3]</a:t>
            </a:r>
            <a:r>
              <a:rPr lang="ko-KR" altLang="en-US" dirty="0"/>
              <a:t>과 같은 메시지를 볼 수 있는데</a:t>
            </a:r>
            <a:r>
              <a:rPr lang="en-US" altLang="ko-KR" dirty="0"/>
              <a:t>, </a:t>
            </a:r>
            <a:r>
              <a:rPr lang="ko-KR" altLang="en-US" dirty="0"/>
              <a:t>현재 작업 중인 내용과 환경을 그대로 저장했다가 다음에 이어서 작업을 하고 싶은 경우 </a:t>
            </a:r>
            <a:r>
              <a:rPr lang="en-US" altLang="ko-KR" dirty="0"/>
              <a:t>[Save]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55535"/>
            <a:ext cx="2948940" cy="1325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4D5F2D-9488-453D-8750-8903DB11A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04864"/>
            <a:ext cx="308605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재구성</a:t>
            </a:r>
            <a:endParaRPr lang="en-US" altLang="ko-KR" sz="2000" b="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 </a:t>
            </a:r>
            <a:r>
              <a:rPr lang="ko-KR" altLang="en-US" dirty="0"/>
              <a:t>스튜디오에서 사용자는 내부의 창 배치를 변경할 수 있음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콘솔창의</a:t>
            </a:r>
            <a:r>
              <a:rPr lang="ko-KR" altLang="en-US" dirty="0"/>
              <a:t> 위치를 옮기려면 메인 메뉴에서 </a:t>
            </a:r>
            <a:r>
              <a:rPr lang="en-US" altLang="ko-KR" dirty="0"/>
              <a:t>[View]-[Panes]-[Console on Right]</a:t>
            </a:r>
            <a:r>
              <a:rPr lang="ko-KR" altLang="en-US" dirty="0"/>
              <a:t>를 선택하면 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또 다른 방법으로 </a:t>
            </a:r>
            <a:r>
              <a:rPr lang="en-US" altLang="ko-KR" dirty="0"/>
              <a:t>[View]-[Panes]-[Pane Layout]</a:t>
            </a:r>
            <a:r>
              <a:rPr lang="ko-KR" altLang="en-US" dirty="0"/>
              <a:t>을 클릭하면 옵션창에서 각 영역에 어떤 창을 배치할지 보다 자유롭게 선택할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187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재구성</a:t>
            </a:r>
            <a:endParaRPr lang="en-US" altLang="ko-KR" sz="20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79532"/>
            <a:ext cx="4301403" cy="32936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91753"/>
            <a:ext cx="3489564" cy="38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dirty="0"/>
              <a:t>R </a:t>
            </a:r>
            <a:r>
              <a:rPr lang="ko-KR" altLang="en-US" sz="4000" dirty="0"/>
              <a:t>스튜디오 메뉴와 화면은 </a:t>
            </a:r>
            <a:endParaRPr lang="en-US" altLang="ko-KR" sz="4000" dirty="0"/>
          </a:p>
          <a:p>
            <a:r>
              <a:rPr lang="ko-KR" altLang="en-US" sz="4000" dirty="0"/>
              <a:t>어떻게 구성되어 있나요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재구성</a:t>
            </a:r>
            <a:endParaRPr lang="en-US" altLang="ko-KR" sz="2000" b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052973" y="1916832"/>
            <a:ext cx="7532312" cy="41044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052973" y="2470015"/>
            <a:ext cx="7388295" cy="340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R </a:t>
            </a:r>
            <a:r>
              <a:rPr lang="ko-KR" altLang="en-US" sz="1600" dirty="0"/>
              <a:t>스튜디오에서 각 영역에 나타나는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창의 폰트 종류</a:t>
            </a:r>
            <a:r>
              <a:rPr lang="en-US" altLang="ko-KR" sz="1600" dirty="0"/>
              <a:t>, </a:t>
            </a:r>
            <a:r>
              <a:rPr lang="ko-KR" altLang="en-US" sz="1600" dirty="0"/>
              <a:t>폰트 크기</a:t>
            </a:r>
            <a:r>
              <a:rPr lang="en-US" altLang="ko-KR" sz="1600" dirty="0"/>
              <a:t>, </a:t>
            </a:r>
            <a:r>
              <a:rPr lang="ko-KR" altLang="en-US" sz="1600" dirty="0"/>
              <a:t>배경 테마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등도 사용자가 변경 가능합니다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메인 메뉴에서 </a:t>
            </a:r>
            <a:r>
              <a:rPr lang="en-US" altLang="ko-KR" sz="1600" dirty="0"/>
              <a:t>[Tools]-[Global Options]</a:t>
            </a:r>
            <a:br>
              <a:rPr lang="en-US" altLang="ko-KR" sz="1600" dirty="0"/>
            </a:br>
            <a:r>
              <a:rPr lang="ko-KR" altLang="en-US" sz="1600" dirty="0"/>
              <a:t>를 선택한 후 </a:t>
            </a:r>
            <a:r>
              <a:rPr lang="en-US" altLang="ko-KR" sz="1600" dirty="0"/>
              <a:t>Options </a:t>
            </a:r>
            <a:r>
              <a:rPr lang="ko-KR" altLang="en-US" sz="1600" dirty="0"/>
              <a:t>창에서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[Appearance] </a:t>
            </a:r>
            <a:r>
              <a:rPr lang="ko-KR" altLang="en-US" sz="1600" dirty="0"/>
              <a:t>항목을 클릭합니다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여기서 원하는 내용으로 설정을 바꾼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다음 </a:t>
            </a:r>
            <a:r>
              <a:rPr lang="en-US" altLang="ko-KR" sz="1600" dirty="0"/>
              <a:t>[Apply] </a:t>
            </a:r>
            <a:r>
              <a:rPr lang="ko-KR" altLang="en-US" sz="1600" dirty="0"/>
              <a:t>버튼을 클릭하면 수정한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내용이 반영됩니다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037274" y="1916832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119FE5-6F7D-4EFB-879D-393A22AFAF1E}"/>
              </a:ext>
            </a:extLst>
          </p:cNvPr>
          <p:cNvSpPr txBox="1">
            <a:spLocks/>
          </p:cNvSpPr>
          <p:nvPr/>
        </p:nvSpPr>
        <p:spPr bwMode="auto">
          <a:xfrm>
            <a:off x="2621450" y="1916832"/>
            <a:ext cx="574494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옵션</a:t>
            </a:r>
            <a:r>
              <a:rPr lang="en-US" altLang="ko-KR" sz="1800" dirty="0"/>
              <a:t>(Options)</a:t>
            </a:r>
            <a:r>
              <a:rPr lang="ko-KR" altLang="en-US" sz="1800" dirty="0"/>
              <a:t>창</a:t>
            </a:r>
            <a:endParaRPr lang="en-US" altLang="ko-KR" sz="1800" b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E3014F-6FBE-48E1-B268-3274CD7D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16" y="2553463"/>
            <a:ext cx="3245879" cy="31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7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재구성</a:t>
            </a:r>
            <a:endParaRPr lang="en-US" altLang="ko-KR" sz="20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A01A5-230A-4DD2-BC90-5D19E4F07CCB}"/>
              </a:ext>
            </a:extLst>
          </p:cNvPr>
          <p:cNvSpPr txBox="1"/>
          <p:nvPr/>
        </p:nvSpPr>
        <p:spPr>
          <a:xfrm>
            <a:off x="1115616" y="2060848"/>
            <a:ext cx="7200800" cy="3528392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&lt;Tip&gt;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R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스튜디오에서 주석과 같이 한글로 코딩을 하고 저장할 때가 있는데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이렇게 저장한 소스 파일을 열어보면 한글이 깨져서 나오는 경우가 있습니다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이런 경우를 대비하여 </a:t>
            </a:r>
            <a:r>
              <a:rPr lang="ko-KR" altLang="en-US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옵션창에서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다음과 같이 설정해야 합니다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메인 메뉴에서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[Tools]-[Global Options]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를 선택합니다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Options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창에서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[Code]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항목을 클릭하고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, [Saving]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메뉴를 선택합니다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[Default text encoding:]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에서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[Change]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버튼을 클릭합니다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Choose Encoding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대화상자가 열리면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UTF-8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을 선택하고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[OK]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버튼을 클릭합니다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  <a:endParaRPr lang="ko-KR" altLang="en-US" sz="16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981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메모장에 입력한 코드를 </a:t>
            </a:r>
            <a:r>
              <a:rPr lang="en-US" altLang="ko-KR" dirty="0"/>
              <a:t>R </a:t>
            </a:r>
            <a:r>
              <a:rPr lang="ko-KR" altLang="en-US" dirty="0"/>
              <a:t>스튜디오에서 실행하기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메모장에서 입력한 코드를 </a:t>
            </a:r>
            <a:r>
              <a:rPr lang="en-US" altLang="ko-KR" sz="1800" dirty="0"/>
              <a:t>R </a:t>
            </a:r>
            <a:r>
              <a:rPr lang="ko-KR" altLang="en-US" sz="1800" dirty="0"/>
              <a:t>스튜디오에서 불러와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실행하는 </a:t>
            </a:r>
            <a:r>
              <a:rPr lang="en-US" altLang="ko-KR" sz="1800" dirty="0"/>
              <a:t>LAB</a:t>
            </a:r>
            <a:r>
              <a:rPr lang="ko-KR" altLang="en-US" sz="1800" dirty="0"/>
              <a:t>을 진행하고자 합니다</a:t>
            </a:r>
            <a:r>
              <a:rPr lang="en-US" altLang="ko-KR" sz="1800" dirty="0"/>
              <a:t>.  </a:t>
            </a:r>
            <a:br>
              <a:rPr lang="en-US" altLang="ko-KR" sz="1800" dirty="0"/>
            </a:br>
            <a:r>
              <a:rPr lang="ko-KR" altLang="en-US" sz="1800" dirty="0"/>
              <a:t>다음 과정을 따라하면서 </a:t>
            </a:r>
            <a:r>
              <a:rPr lang="en-US" altLang="ko-KR" sz="1800" dirty="0"/>
              <a:t>LAB</a:t>
            </a:r>
            <a:r>
              <a:rPr lang="ko-KR" altLang="en-US" sz="1800" dirty="0"/>
              <a:t>을 진행해봅시다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b="0" dirty="0"/>
              <a:t>윈도우 메모장에 다음과 같이 입력한 후 </a:t>
            </a:r>
            <a:r>
              <a:rPr lang="en-US" altLang="ko-KR" sz="1600" b="0" dirty="0"/>
              <a:t>C:\Rworks </a:t>
            </a:r>
            <a:r>
              <a:rPr lang="ko-KR" altLang="en-US" sz="1600" b="0" dirty="0"/>
              <a:t>폴더에 ‘</a:t>
            </a:r>
            <a:r>
              <a:rPr lang="en-US" altLang="ko-KR" sz="1600" b="0" dirty="0" err="1"/>
              <a:t>test.R</a:t>
            </a:r>
            <a:r>
              <a:rPr lang="en-US" altLang="ko-KR" sz="1600" b="0" dirty="0"/>
              <a:t>’</a:t>
            </a:r>
            <a:r>
              <a:rPr lang="ko-KR" altLang="en-US" sz="1600" b="0" dirty="0"/>
              <a:t>로 저장합니다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저장할 때 파일 형식은 ‘모든 </a:t>
            </a:r>
            <a:r>
              <a:rPr lang="ko-KR" altLang="en-US" sz="1600" b="0" dirty="0" err="1"/>
              <a:t>파일’로</a:t>
            </a:r>
            <a:r>
              <a:rPr lang="ko-KR" altLang="en-US" sz="1600" b="0" dirty="0"/>
              <a:t> 설정합니다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.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183B6CB-8BE8-40E9-BDE6-A93E69E45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3888432" cy="1483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D888EF-1272-C046-ABF5-C1C10123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124744"/>
            <a:ext cx="2365393" cy="15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7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메모장에 입력한 코드를 </a:t>
            </a:r>
            <a:r>
              <a:rPr lang="en-US" altLang="ko-KR" dirty="0"/>
              <a:t>R </a:t>
            </a:r>
            <a:r>
              <a:rPr lang="ko-KR" altLang="en-US" dirty="0"/>
              <a:t>스튜디오에서 실행하기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2"/>
            </a:pPr>
            <a:r>
              <a:rPr lang="en-US" altLang="ko-KR" sz="1600" b="0" dirty="0"/>
              <a:t>R </a:t>
            </a:r>
            <a:r>
              <a:rPr lang="ko-KR" altLang="en-US" sz="1600" b="0" dirty="0"/>
              <a:t>스튜디오를 실행한 후 </a:t>
            </a:r>
            <a:r>
              <a:rPr lang="ko-KR" altLang="en-US" sz="1600" b="0" dirty="0" err="1"/>
              <a:t>파일창에서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C:\Rworks </a:t>
            </a:r>
            <a:r>
              <a:rPr lang="ko-KR" altLang="en-US" sz="1600" b="0" dirty="0"/>
              <a:t>폴더로 이동합니다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버튼을 </a:t>
            </a:r>
            <a:r>
              <a:rPr lang="ko-KR" altLang="en-US" sz="1600" b="0" dirty="0" err="1"/>
              <a:t>클릭해원하는</a:t>
            </a:r>
            <a:r>
              <a:rPr lang="ko-KR" altLang="en-US" sz="1600" b="0" dirty="0"/>
              <a:t> 폴더로 이동할 수 있습니다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 startAt="2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2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2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2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2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2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2"/>
            </a:pPr>
            <a:r>
              <a:rPr lang="ko-KR" altLang="en-US" sz="1600" b="0" dirty="0"/>
              <a:t>파일 목록에서 ‘</a:t>
            </a:r>
            <a:r>
              <a:rPr lang="en-US" altLang="ko-KR" sz="1600" b="0" dirty="0" err="1"/>
              <a:t>test.R</a:t>
            </a:r>
            <a:r>
              <a:rPr lang="en-US" altLang="ko-KR" sz="1600" b="0" dirty="0"/>
              <a:t>’</a:t>
            </a:r>
            <a:r>
              <a:rPr lang="ko-KR" altLang="en-US" sz="1600" b="0" dirty="0"/>
              <a:t>을 클릭하여 소스창으로 파일 내용을 불러옵니다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endParaRPr lang="en-US" altLang="ko-KR" sz="1600" b="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9BAFFB-DC4E-4E6E-BCFC-4CF30287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5123809" cy="154285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A24A57E-26EE-40C9-B6E5-982EA9C0F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6098"/>
            <a:ext cx="4971429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7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메모장에 입력한 코드를 </a:t>
            </a:r>
            <a:r>
              <a:rPr lang="en-US" altLang="ko-KR" dirty="0"/>
              <a:t>R </a:t>
            </a:r>
            <a:r>
              <a:rPr lang="ko-KR" altLang="en-US" dirty="0"/>
              <a:t>스튜디오에서 실행하기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4"/>
            </a:pPr>
            <a:r>
              <a:rPr lang="ko-KR" altLang="en-US" sz="1600" b="0" dirty="0"/>
              <a:t>명령문 전체를 드래그하여 선택한 후 </a:t>
            </a:r>
            <a:r>
              <a:rPr lang="en-US" altLang="ko-KR" sz="1600" b="0" dirty="0"/>
              <a:t>&lt;Ctrl&gt;+&lt;Enter&gt;</a:t>
            </a:r>
            <a:r>
              <a:rPr lang="ko-KR" altLang="en-US" sz="1600" b="0" dirty="0"/>
              <a:t>를 눌러 프로그램을 실행하고 콘솔창에서 결과를 확인합니다</a:t>
            </a:r>
            <a:r>
              <a:rPr lang="en-US" altLang="ko-KR" sz="1600" b="0" dirty="0"/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BC27B-0815-47F6-8EEE-B0557411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05393"/>
            <a:ext cx="5123809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5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산술연산을 실행해볼까요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358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산술연산을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err="1"/>
              <a:t>산술연산자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2-4]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84064-BDA1-4384-9D1F-8A0E6E0174A0}"/>
              </a:ext>
            </a:extLst>
          </p:cNvPr>
          <p:cNvSpPr txBox="1"/>
          <p:nvPr/>
        </p:nvSpPr>
        <p:spPr>
          <a:xfrm>
            <a:off x="1115616" y="2132856"/>
            <a:ext cx="7200800" cy="93610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2+3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(3+6)*8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2^3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세제곱 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3532286"/>
            <a:ext cx="7200800" cy="1703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2+3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5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(3+6)*8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72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2^3 		# 2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세제곱 계산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67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산술연산을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err="1"/>
              <a:t>산술연산자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>
                <a:highlight>
                  <a:srgbClr val="FFFF00"/>
                </a:highlight>
              </a:rPr>
              <a:t>2^3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의 세제곱을 의미하며 </a:t>
            </a:r>
            <a:r>
              <a:rPr lang="en-US" altLang="ko-KR" dirty="0"/>
              <a:t>2*2*2</a:t>
            </a:r>
            <a:r>
              <a:rPr lang="ko-KR" altLang="en-US" dirty="0"/>
              <a:t>와 동일한 결과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</a:t>
            </a:r>
            <a:r>
              <a:rPr lang="ko-KR" altLang="en-US" dirty="0"/>
              <a:t>은 한 줄씩 명령문을 실행하여 결과를 보여주는 방식으로 동작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</a:t>
            </a:r>
            <a:r>
              <a:rPr lang="ko-KR" altLang="en-US" dirty="0"/>
              <a:t>은 컴파일을 통해 </a:t>
            </a:r>
            <a:r>
              <a:rPr lang="en-US" altLang="ko-KR" dirty="0"/>
              <a:t>.exe </a:t>
            </a:r>
            <a:r>
              <a:rPr lang="ko-KR" altLang="en-US" dirty="0"/>
              <a:t>형태의 실행 파일을 만들지 않고 명령문을 바로 실행하는 인터프리터</a:t>
            </a:r>
            <a:r>
              <a:rPr lang="en-US" altLang="ko-KR" dirty="0"/>
              <a:t>(interpreter) </a:t>
            </a:r>
            <a:r>
              <a:rPr lang="ko-KR" altLang="en-US" dirty="0"/>
              <a:t>방식의 언어로</a:t>
            </a:r>
            <a:r>
              <a:rPr lang="en-US" altLang="ko-KR" dirty="0"/>
              <a:t>, </a:t>
            </a:r>
            <a:r>
              <a:rPr lang="ko-KR" altLang="en-US" dirty="0"/>
              <a:t>이를</a:t>
            </a:r>
            <a:r>
              <a:rPr lang="en-US" altLang="ko-KR" dirty="0"/>
              <a:t> </a:t>
            </a:r>
            <a:r>
              <a:rPr lang="ko-KR" altLang="en-US" dirty="0"/>
              <a:t>스크립트</a:t>
            </a:r>
            <a:r>
              <a:rPr lang="en-US" altLang="ko-KR" dirty="0"/>
              <a:t>(script) </a:t>
            </a:r>
            <a:r>
              <a:rPr lang="ko-KR" altLang="en-US" dirty="0"/>
              <a:t>언어라고 부름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‘*’</a:t>
            </a:r>
            <a:r>
              <a:rPr lang="ko-KR" altLang="en-US" dirty="0"/>
              <a:t>와 ‘</a:t>
            </a:r>
            <a:r>
              <a:rPr lang="en-US" altLang="ko-KR" dirty="0"/>
              <a:t>^’</a:t>
            </a:r>
            <a:r>
              <a:rPr lang="ko-KR" altLang="en-US" dirty="0"/>
              <a:t>와 같이 기존에 알고 있던 수학 기호와 </a:t>
            </a:r>
            <a:r>
              <a:rPr lang="en-US" altLang="ko-KR" dirty="0"/>
              <a:t>R</a:t>
            </a:r>
            <a:r>
              <a:rPr lang="ko-KR" altLang="en-US" dirty="0"/>
              <a:t>에서 사용하는 산술연산자의 모양이 다른 것도 있지만 대부분은 비슷함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08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산술연산을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err="1"/>
              <a:t>산술연산자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131315" y="1842187"/>
            <a:ext cx="7617149" cy="180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131316" y="2395370"/>
            <a:ext cx="7473132" cy="124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연산자는 프로그램에서 특정한 작업을 하기 위해 사용하는 </a:t>
            </a:r>
            <a:r>
              <a:rPr lang="en-US" altLang="ko-KR" sz="1600" dirty="0"/>
              <a:t>+, -, *, &lt;-, &amp;</a:t>
            </a:r>
            <a:r>
              <a:rPr lang="ko-KR" altLang="en-US" sz="1600" dirty="0"/>
              <a:t>와 같은 기호를 말합니다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연산의 성격에 따라 </a:t>
            </a:r>
            <a:r>
              <a:rPr lang="ko-KR" altLang="en-US" sz="1600" dirty="0" err="1"/>
              <a:t>산술연산자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비교연산자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논리연산자</a:t>
            </a:r>
            <a:r>
              <a:rPr lang="ko-KR" altLang="en-US" sz="1600" dirty="0"/>
              <a:t> 등이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115616" y="1842187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119FE5-6F7D-4EFB-879D-393A22AFAF1E}"/>
              </a:ext>
            </a:extLst>
          </p:cNvPr>
          <p:cNvSpPr txBox="1">
            <a:spLocks/>
          </p:cNvSpPr>
          <p:nvPr/>
        </p:nvSpPr>
        <p:spPr bwMode="auto">
          <a:xfrm>
            <a:off x="2699792" y="1842187"/>
            <a:ext cx="574494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연산자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4048345" cy="24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4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산술연산을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주석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2-4]</a:t>
            </a:r>
            <a:r>
              <a:rPr lang="ko-KR" altLang="en-US" dirty="0"/>
              <a:t>의 세 번째 명령문 옆에 있는 </a:t>
            </a:r>
            <a:r>
              <a:rPr lang="en-US" altLang="ko-KR" dirty="0">
                <a:highlight>
                  <a:srgbClr val="FFFF00"/>
                </a:highlight>
              </a:rPr>
              <a:t># 2</a:t>
            </a:r>
            <a:r>
              <a:rPr lang="ko-KR" altLang="en-US" dirty="0">
                <a:highlight>
                  <a:srgbClr val="FFFF00"/>
                </a:highlight>
              </a:rPr>
              <a:t>의 세제곱 계산</a:t>
            </a:r>
            <a:r>
              <a:rPr lang="ko-KR" altLang="en-US" dirty="0"/>
              <a:t>이 주석</a:t>
            </a:r>
            <a:r>
              <a:rPr lang="en-US" altLang="ko-KR" dirty="0"/>
              <a:t>(comment)</a:t>
            </a:r>
            <a:r>
              <a:rPr lang="ko-KR" altLang="en-US" dirty="0"/>
              <a:t>임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# </a:t>
            </a:r>
            <a:r>
              <a:rPr lang="ko-KR" altLang="en-US" dirty="0"/>
              <a:t>기호로 시작하며</a:t>
            </a:r>
            <a:r>
              <a:rPr lang="en-US" altLang="ko-KR" dirty="0"/>
              <a:t>, </a:t>
            </a:r>
            <a:r>
              <a:rPr lang="ko-KR" altLang="en-US" dirty="0"/>
              <a:t>명령문 또는 프로그램이 어떤 일을 하는지 쉽게 이해할 수 있도록 설명해주는 역할을 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주석은 실행 명령문이 아니므로 </a:t>
            </a:r>
            <a:r>
              <a:rPr lang="en-US" altLang="ko-KR" dirty="0"/>
              <a:t>R</a:t>
            </a:r>
            <a:r>
              <a:rPr lang="ko-KR" altLang="en-US" dirty="0"/>
              <a:t>은 주석을 제외하고 실행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명령문과 주석문에 대해 다음 사항을 기억하기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A01A5-230A-4DD2-BC90-5D19E4F07CCB}"/>
              </a:ext>
            </a:extLst>
          </p:cNvPr>
          <p:cNvSpPr txBox="1"/>
          <p:nvPr/>
        </p:nvSpPr>
        <p:spPr>
          <a:xfrm>
            <a:off x="1259632" y="3926654"/>
            <a:ext cx="7200800" cy="936104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•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일반적으로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R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프로그램에서는 한 줄에 하나의 명령문을 입력합니다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•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한 줄 내에서 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# 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이후의 내용은 </a:t>
            </a:r>
            <a:r>
              <a:rPr lang="ko-KR" altLang="en-US" sz="1600" dirty="0" err="1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주석문으로</a:t>
            </a:r>
            <a:r>
              <a:rPr lang="ko-KR" altLang="en-US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 간주하여 실행되지 않습니다</a:t>
            </a:r>
            <a:r>
              <a:rPr lang="en-US" altLang="ko-KR" sz="16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.</a:t>
            </a:r>
            <a:endParaRPr lang="ko-KR" altLang="en-US" sz="16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42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구성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 </a:t>
            </a:r>
            <a:r>
              <a:rPr lang="ko-KR" altLang="en-US" dirty="0"/>
              <a:t>스튜디오의 화면은 소스 영역</a:t>
            </a:r>
            <a:r>
              <a:rPr lang="en-US" altLang="ko-KR" dirty="0"/>
              <a:t>, </a:t>
            </a:r>
            <a:r>
              <a:rPr lang="ko-KR" altLang="en-US" dirty="0"/>
              <a:t>콘솔 영역</a:t>
            </a:r>
            <a:r>
              <a:rPr lang="en-US" altLang="ko-KR" dirty="0"/>
              <a:t>, </a:t>
            </a:r>
            <a:r>
              <a:rPr lang="ko-KR" altLang="en-US" dirty="0"/>
              <a:t>환경 영역</a:t>
            </a:r>
            <a:r>
              <a:rPr lang="en-US" altLang="ko-KR" dirty="0"/>
              <a:t>, </a:t>
            </a:r>
            <a:r>
              <a:rPr lang="ko-KR" altLang="en-US" dirty="0"/>
              <a:t>파일 영역으로 구성되며</a:t>
            </a:r>
            <a:r>
              <a:rPr lang="en-US" altLang="ko-KR" dirty="0"/>
              <a:t>, </a:t>
            </a:r>
            <a:r>
              <a:rPr lang="ko-KR" altLang="en-US" dirty="0"/>
              <a:t>전체 화면을 </a:t>
            </a:r>
            <a:r>
              <a:rPr lang="en-US" altLang="ko-KR" dirty="0"/>
              <a:t>4</a:t>
            </a:r>
            <a:r>
              <a:rPr lang="ko-KR" altLang="en-US" dirty="0"/>
              <a:t>등분함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소스 영역은 메인 메뉴에서 </a:t>
            </a:r>
            <a:r>
              <a:rPr lang="en-US" altLang="ko-KR" dirty="0"/>
              <a:t>[File]-[New File]-[R Script]</a:t>
            </a:r>
            <a:r>
              <a:rPr lang="ko-KR" altLang="en-US" dirty="0"/>
              <a:t>를 선택하면 생성됨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8AD15-D137-4404-8DAC-6CCF08D9A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48901"/>
            <a:ext cx="5904656" cy="34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1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산술연산을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주석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2-5]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3501008"/>
            <a:ext cx="7200800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7+4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11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2^3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84064-BDA1-4384-9D1F-8A0E6E0174A0}"/>
              </a:ext>
            </a:extLst>
          </p:cNvPr>
          <p:cNvSpPr txBox="1"/>
          <p:nvPr/>
        </p:nvSpPr>
        <p:spPr>
          <a:xfrm>
            <a:off x="1115616" y="2132856"/>
            <a:ext cx="7200800" cy="79208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7+4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2^3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06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산술연산을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산술연산 함수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산술연산은</a:t>
            </a:r>
            <a:r>
              <a:rPr lang="ko-KR" altLang="en-US" dirty="0"/>
              <a:t> 연산자 외에도 함수</a:t>
            </a:r>
            <a:r>
              <a:rPr lang="en-US" altLang="ko-KR" dirty="0"/>
              <a:t>(function)</a:t>
            </a:r>
            <a:r>
              <a:rPr lang="ko-KR" altLang="en-US" dirty="0"/>
              <a:t>를 사용하여 계산할 수 있음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2-6]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실행 결과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84064-BDA1-4384-9D1F-8A0E6E0174A0}"/>
              </a:ext>
            </a:extLst>
          </p:cNvPr>
          <p:cNvSpPr txBox="1"/>
          <p:nvPr/>
        </p:nvSpPr>
        <p:spPr>
          <a:xfrm>
            <a:off x="1115616" y="2636912"/>
            <a:ext cx="7200800" cy="122302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log(10)+5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로그함수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(25)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제곱근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max(5,3,2)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최댓값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C50D-7800-45A3-A72D-D8884FFBCB62}"/>
              </a:ext>
            </a:extLst>
          </p:cNvPr>
          <p:cNvSpPr txBox="1"/>
          <p:nvPr/>
        </p:nvSpPr>
        <p:spPr>
          <a:xfrm>
            <a:off x="1115616" y="4451034"/>
            <a:ext cx="7200800" cy="1786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log(10)+5 	# </a:t>
            </a:r>
            <a:r>
              <a:rPr lang="ko-KR" altLang="en-US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로그함수</a:t>
            </a:r>
            <a:endParaRPr lang="ko-KR" altLang="en-US" sz="1600" dirty="0">
              <a:solidFill>
                <a:srgbClr val="3C479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7.302585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(25)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제곱근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5</a:t>
            </a:r>
          </a:p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max(5,3,2) 	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최댓값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5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8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산술연산을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산술연산 함수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2-6]</a:t>
            </a:r>
            <a:r>
              <a:rPr lang="ko-KR" altLang="en-US" dirty="0"/>
              <a:t>에서 </a:t>
            </a:r>
            <a:r>
              <a:rPr lang="ko-KR" altLang="en-US" dirty="0" err="1"/>
              <a:t>로그함수</a:t>
            </a:r>
            <a:r>
              <a:rPr lang="en-US" altLang="ko-KR" dirty="0"/>
              <a:t>, </a:t>
            </a:r>
            <a:r>
              <a:rPr lang="ko-KR" altLang="en-US" dirty="0"/>
              <a:t>제곱근</a:t>
            </a:r>
            <a:r>
              <a:rPr lang="en-US" altLang="ko-KR" dirty="0"/>
              <a:t>, </a:t>
            </a:r>
            <a:r>
              <a:rPr lang="ko-KR" altLang="en-US" dirty="0"/>
              <a:t>최댓값을 구하는 함수를 각각 사용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348880"/>
            <a:ext cx="625893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7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다양한 </a:t>
            </a:r>
            <a:r>
              <a:rPr lang="ko-KR" altLang="en-US" dirty="0" err="1"/>
              <a:t>산술연산</a:t>
            </a:r>
            <a:r>
              <a:rPr lang="ko-KR" altLang="en-US" dirty="0"/>
              <a:t> 문제 수행하기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산술연산자와 </a:t>
            </a:r>
            <a:r>
              <a:rPr lang="ko-KR" altLang="en-US" sz="1800" dirty="0" err="1"/>
              <a:t>산술연산</a:t>
            </a:r>
            <a:r>
              <a:rPr lang="ko-KR" altLang="en-US" sz="1800" dirty="0"/>
              <a:t> 함수를 이용하여 삼각형의 면적</a:t>
            </a:r>
            <a:r>
              <a:rPr lang="en-US" altLang="ko-KR" sz="1800" dirty="0"/>
              <a:t>, </a:t>
            </a:r>
            <a:r>
              <a:rPr lang="ko-KR" altLang="en-US" sz="1800" dirty="0"/>
              <a:t>원의 면적</a:t>
            </a:r>
            <a:r>
              <a:rPr lang="en-US" altLang="ko-KR" sz="1800" dirty="0"/>
              <a:t>, </a:t>
            </a:r>
            <a:r>
              <a:rPr lang="ko-KR" altLang="en-US" sz="1800" dirty="0"/>
              <a:t>초 변환</a:t>
            </a:r>
            <a:r>
              <a:rPr lang="en-US" altLang="ko-KR" sz="1800" dirty="0"/>
              <a:t>, </a:t>
            </a:r>
            <a:r>
              <a:rPr lang="ko-KR" altLang="en-US" sz="1800" dirty="0"/>
              <a:t>거스름돈 계산</a:t>
            </a:r>
            <a:r>
              <a:rPr lang="en-US" altLang="ko-KR" sz="1800" dirty="0"/>
              <a:t>, </a:t>
            </a:r>
            <a:r>
              <a:rPr lang="ko-KR" altLang="en-US" sz="1800" dirty="0"/>
              <a:t>상금 수여와 같은 다양한 문제를 해결해봅니다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b="0" dirty="0"/>
              <a:t>밑변의 길이가 </a:t>
            </a:r>
            <a:r>
              <a:rPr lang="en-US" altLang="ko-KR" sz="1600" b="0" dirty="0"/>
              <a:t>10</a:t>
            </a:r>
            <a:r>
              <a:rPr lang="ko-KR" altLang="en-US" sz="1600" b="0" dirty="0"/>
              <a:t>이고 높이가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인 삼각형의 면적을 구해봅니다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ko-KR" altLang="en-US" sz="1600" b="0" dirty="0"/>
              <a:t>반지름이 </a:t>
            </a:r>
            <a:r>
              <a:rPr lang="en-US" altLang="ko-KR" sz="1600" b="0" dirty="0"/>
              <a:t>10</a:t>
            </a:r>
            <a:r>
              <a:rPr lang="ko-KR" altLang="en-US" sz="1600" b="0" dirty="0"/>
              <a:t>인 원의 면적을 계산해봅니다</a:t>
            </a:r>
            <a:r>
              <a:rPr lang="en-US" altLang="ko-KR" sz="1600" b="0" dirty="0"/>
              <a:t>.</a:t>
            </a:r>
            <a:endParaRPr lang="en-US" altLang="ko-KR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3935002"/>
            <a:ext cx="7629643" cy="72202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10*5*(1/2)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25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5517232"/>
            <a:ext cx="7629643" cy="72008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10*10*3.14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314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574995-9955-184B-9BE8-87D913897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1" y="2132856"/>
            <a:ext cx="4504769" cy="12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5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다양한 </a:t>
            </a:r>
            <a:r>
              <a:rPr lang="ko-KR" altLang="en-US" dirty="0" err="1"/>
              <a:t>산술연산</a:t>
            </a:r>
            <a:r>
              <a:rPr lang="ko-KR" altLang="en-US" dirty="0"/>
              <a:t> 문제 수행하기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en-US" altLang="ko-KR" sz="1600" b="0" dirty="0"/>
              <a:t>5</a:t>
            </a:r>
            <a:r>
              <a:rPr lang="ko-KR" altLang="en-US" sz="1600" b="0" dirty="0"/>
              <a:t>시간 </a:t>
            </a:r>
            <a:r>
              <a:rPr lang="en-US" altLang="ko-KR" sz="1600" b="0" dirty="0"/>
              <a:t>48</a:t>
            </a:r>
            <a:r>
              <a:rPr lang="ko-KR" altLang="en-US" sz="1600" b="0" dirty="0"/>
              <a:t>분 </a:t>
            </a:r>
            <a:r>
              <a:rPr lang="en-US" altLang="ko-KR" sz="1600" b="0" dirty="0"/>
              <a:t>32</a:t>
            </a:r>
            <a:r>
              <a:rPr lang="ko-KR" altLang="en-US" sz="1600" b="0" dirty="0"/>
              <a:t>초를 모두 초로 환산해봅니다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 </a:t>
            </a: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ko-KR" altLang="en-US" sz="1600" b="0" dirty="0"/>
              <a:t>마트에서 </a:t>
            </a:r>
            <a:r>
              <a:rPr lang="en-US" altLang="ko-KR" sz="1600" b="0" dirty="0"/>
              <a:t>1,000</a:t>
            </a:r>
            <a:r>
              <a:rPr lang="ko-KR" altLang="en-US" sz="1600" b="0" dirty="0"/>
              <a:t>원짜리 과자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봉지와 </a:t>
            </a:r>
            <a:r>
              <a:rPr lang="en-US" altLang="ko-KR" sz="1600" b="0" dirty="0"/>
              <a:t>500</a:t>
            </a:r>
            <a:r>
              <a:rPr lang="ko-KR" altLang="en-US" sz="1600" b="0" dirty="0"/>
              <a:t>원짜리 사탕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봉지를 사고 </a:t>
            </a:r>
            <a:r>
              <a:rPr lang="en-US" altLang="ko-KR" sz="1600" b="0" dirty="0"/>
              <a:t>10,000</a:t>
            </a:r>
            <a:r>
              <a:rPr lang="ko-KR" altLang="en-US" sz="1600" b="0" dirty="0"/>
              <a:t>원을 내었을 때 거스름돈을 계산해봅니다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 </a:t>
            </a: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ko-KR" altLang="en-US" sz="1600" b="0" dirty="0"/>
              <a:t>가장 우수한 성적을 받은 학생에게 점수당 </a:t>
            </a:r>
            <a:r>
              <a:rPr lang="en-US" altLang="ko-KR" sz="1600" b="0" dirty="0"/>
              <a:t>500</a:t>
            </a:r>
            <a:r>
              <a:rPr lang="ko-KR" altLang="en-US" sz="1600" b="0" dirty="0"/>
              <a:t>원을 상금으로 주려고 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학생들의 성적이 </a:t>
            </a:r>
            <a:r>
              <a:rPr lang="en-US" altLang="ko-KR" sz="1600" b="0" dirty="0"/>
              <a:t>63, 95, 84, 36, 48</a:t>
            </a:r>
            <a:r>
              <a:rPr lang="ko-KR" altLang="en-US" sz="1600" b="0" dirty="0"/>
              <a:t>일 때 상금을 계산해봅니다</a:t>
            </a:r>
            <a:r>
              <a:rPr lang="en-US" altLang="ko-KR" sz="1600" b="0" dirty="0"/>
              <a:t>(max( ) </a:t>
            </a:r>
            <a:r>
              <a:rPr lang="ko-KR" altLang="en-US" sz="1600" b="0" dirty="0"/>
              <a:t>함수 사용</a:t>
            </a:r>
            <a:r>
              <a:rPr lang="en-US" altLang="ko-KR" sz="1600" b="0" dirty="0"/>
              <a:t>).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1700808"/>
            <a:ext cx="7629643" cy="67545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5*60*60 + 48*60 + 32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20912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3473624"/>
            <a:ext cx="7629643" cy="74746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10000 - (1000*5 + 500*3)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[1] 3500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5323521"/>
            <a:ext cx="7629643" cy="74746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fr-FR" altLang="ko-KR" sz="1600" dirty="0">
                <a:solidFill>
                  <a:srgbClr val="3C479D"/>
                </a:solidFill>
                <a:latin typeface="Consolas" panose="020B0609020204030204" pitchFamily="49" charset="0"/>
              </a:rPr>
              <a:t>&gt; max(63, 95, 84, 36, 48)*500</a:t>
            </a: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[1] 47500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75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dirty="0"/>
              <a:t>R </a:t>
            </a:r>
            <a:r>
              <a:rPr lang="ko-KR" altLang="en-US" sz="4000" dirty="0"/>
              <a:t>패키지를 설치해봅니다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95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en-US" altLang="ko-KR" dirty="0"/>
              <a:t>R </a:t>
            </a:r>
            <a:r>
              <a:rPr lang="ko-KR" altLang="en-US" dirty="0"/>
              <a:t>패키지를 설치해봅니다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패키지의 개념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/>
              <a:t>패키지</a:t>
            </a:r>
            <a:r>
              <a:rPr lang="en-US" altLang="ko-KR" b="1" dirty="0"/>
              <a:t>(package)</a:t>
            </a:r>
            <a:r>
              <a:rPr lang="ko-KR" altLang="en-US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이러한 함수들을 기능별로 묶어놓은 일종의 ‘</a:t>
            </a:r>
            <a:r>
              <a:rPr lang="ko-KR" altLang="en-US" dirty="0" err="1"/>
              <a:t>꾸러미’인데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어떤 작업을 하느냐에 따라 필요한 패키지도 달라짐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스스로 공구를 만들어 사용할 수도 있지만 이미 다른 사람들이 잘 만들어 놓은 도구가 있다면 가져다 쓰는 것이 훨씬 효율적임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623316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2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en-US" altLang="ko-KR" dirty="0"/>
              <a:t>R </a:t>
            </a:r>
            <a:r>
              <a:rPr lang="ko-KR" altLang="en-US" dirty="0"/>
              <a:t>패키지를 설치해봅니다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패키지의 개념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/>
              <a:t>로딩</a:t>
            </a:r>
            <a:r>
              <a:rPr lang="en-US" altLang="ko-KR" b="1" dirty="0"/>
              <a:t>(loading) : </a:t>
            </a:r>
            <a:r>
              <a:rPr lang="ko-KR" altLang="en-US" dirty="0"/>
              <a:t>패키지를 </a:t>
            </a:r>
            <a:r>
              <a:rPr lang="en-US" altLang="ko-KR" dirty="0"/>
              <a:t>R</a:t>
            </a:r>
            <a:r>
              <a:rPr lang="ko-KR" altLang="en-US" dirty="0"/>
              <a:t>에서 사용할 수 있도록 불러오는 작업임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패키지는 작업 중인 컴퓨터의 특정 폴더에 저장되어 있어야 로딩이 가능함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원하는 패키지가 없으면 다운로드하여 설치해야 함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813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en-US" altLang="ko-KR" dirty="0"/>
              <a:t>R </a:t>
            </a:r>
            <a:r>
              <a:rPr lang="ko-KR" altLang="en-US" dirty="0"/>
              <a:t>패키지를 설치해봅니다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패키지 설치와 사용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특정 패키지 안에 있는 함수를 이용하려면 다음과 같은 사전 작업이 필요함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패키지의 설치는 한 번만 필요하지만 패키지 로드는 </a:t>
            </a:r>
            <a:r>
              <a:rPr lang="en-US" altLang="ko-KR" dirty="0"/>
              <a:t>R </a:t>
            </a:r>
            <a:r>
              <a:rPr lang="ko-KR" altLang="en-US" dirty="0"/>
              <a:t>스튜디오가 새로 시작될 때마다 필요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A01A5-230A-4DD2-BC90-5D19E4F07CCB}"/>
              </a:ext>
            </a:extLst>
          </p:cNvPr>
          <p:cNvSpPr txBox="1"/>
          <p:nvPr/>
        </p:nvSpPr>
        <p:spPr>
          <a:xfrm>
            <a:off x="1115616" y="2204864"/>
            <a:ext cx="7200800" cy="936104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특정 함수를 포함하고 있는 패키지 설치하기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(install)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설치한 패키지 불러오기</a:t>
            </a:r>
            <a:r>
              <a:rPr lang="en-US" altLang="ko-KR" sz="1400" dirty="0">
                <a:solidFill>
                  <a:srgbClr val="211D1E"/>
                </a:solidFill>
                <a:latin typeface="+mn-lt"/>
                <a:ea typeface="D2Coding" panose="020B0609020101020101" pitchFamily="49" charset="-127"/>
              </a:rPr>
              <a:t>(load)</a:t>
            </a:r>
            <a:endParaRPr lang="ko-KR" altLang="en-US" sz="1400" dirty="0">
              <a:solidFill>
                <a:srgbClr val="008000"/>
              </a:solidFill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461529"/>
            <a:ext cx="5256584" cy="19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05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en-US" altLang="ko-KR" dirty="0"/>
              <a:t>R </a:t>
            </a:r>
            <a:r>
              <a:rPr lang="ko-KR" altLang="en-US" dirty="0"/>
              <a:t>패키지를 설치해봅니다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패키지 설치와 사용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패키지 설치하기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 </a:t>
            </a:r>
            <a:r>
              <a:rPr lang="ko-KR" altLang="en-US" dirty="0"/>
              <a:t>스튜디오에서 패키지를 설치하기 전에 인터넷이 연결되어 있는지 먼저 확인</a:t>
            </a:r>
            <a:endParaRPr lang="en-US" altLang="ko-KR" dirty="0"/>
          </a:p>
          <a:p>
            <a:pPr marL="514350" indent="-514350">
              <a:buFont typeface="+mj-lt"/>
              <a:buAutoNum type="romanUcPeriod" startAt="2"/>
            </a:pP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명령문으로 설치하기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R</a:t>
            </a:r>
            <a:r>
              <a:rPr lang="ko-KR" altLang="en-US" dirty="0"/>
              <a:t>에서 </a:t>
            </a:r>
            <a:r>
              <a:rPr lang="en-US" altLang="ko-KR" dirty="0" err="1"/>
              <a:t>install.packages</a:t>
            </a:r>
            <a:r>
              <a:rPr lang="en-US" altLang="ko-KR" dirty="0"/>
              <a:t>()</a:t>
            </a:r>
            <a:r>
              <a:rPr lang="ko-KR" altLang="en-US" dirty="0"/>
              <a:t> 함수를 이용하면 알아서 설치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1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2-7]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84064-BDA1-4384-9D1F-8A0E6E0174A0}"/>
              </a:ext>
            </a:extLst>
          </p:cNvPr>
          <p:cNvSpPr txBox="1"/>
          <p:nvPr/>
        </p:nvSpPr>
        <p:spPr>
          <a:xfrm>
            <a:off x="1115616" y="4941168"/>
            <a:ext cx="7200800" cy="79208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ggplot2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패키지 설치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('ggplot2')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8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구성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소스 영역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소스창</a:t>
            </a:r>
            <a:r>
              <a:rPr lang="en-US" altLang="ko-KR" b="1" dirty="0"/>
              <a:t>(Source Pane) :</a:t>
            </a:r>
            <a:r>
              <a:rPr lang="ko-KR" altLang="en-US" b="1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명령문을 작성하고 실행하는 영역으로</a:t>
            </a:r>
            <a:r>
              <a:rPr lang="en-US" altLang="ko-KR" dirty="0"/>
              <a:t>,</a:t>
            </a:r>
            <a:r>
              <a:rPr lang="ko-KR" altLang="en-US" dirty="0"/>
              <a:t> 메모장과 같은 문서 편집기와 유사함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/>
              <a:t>소스창</a:t>
            </a:r>
            <a:r>
              <a:rPr lang="ko-KR" altLang="en-US" dirty="0"/>
              <a:t> 상단에 있는 실행 버튼</a:t>
            </a:r>
            <a:r>
              <a:rPr lang="en-US" altLang="ko-KR" dirty="0"/>
              <a:t>(       )</a:t>
            </a:r>
            <a:r>
              <a:rPr lang="ko-KR" altLang="en-US" dirty="0"/>
              <a:t>을 눌러야 명령문이 실행됨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124439" y="3718978"/>
            <a:ext cx="7415944" cy="2550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124440" y="4272161"/>
            <a:ext cx="7313417" cy="18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명령문은 다음과 같이 컴퓨터에게 어떤 일을 시키기 위한 작업 지시 문장을 말하는데</a:t>
            </a:r>
            <a:r>
              <a:rPr lang="en-US" altLang="ko-KR" sz="1600" dirty="0"/>
              <a:t>, R </a:t>
            </a:r>
            <a:r>
              <a:rPr lang="ko-KR" altLang="en-US" sz="1600" dirty="0"/>
              <a:t>프로그램은 이러한 명령문들의 집합으로 이루어집니다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108740" y="3718978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119FE5-6F7D-4EFB-879D-393A22AFAF1E}"/>
              </a:ext>
            </a:extLst>
          </p:cNvPr>
          <p:cNvSpPr txBox="1">
            <a:spLocks/>
          </p:cNvSpPr>
          <p:nvPr/>
        </p:nvSpPr>
        <p:spPr bwMode="auto">
          <a:xfrm>
            <a:off x="2692916" y="3718978"/>
            <a:ext cx="574494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명령문</a:t>
            </a:r>
            <a:endParaRPr lang="en-US" altLang="ko-KR" sz="18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C3FDF-340B-412B-A8BA-5946746A128F}"/>
              </a:ext>
            </a:extLst>
          </p:cNvPr>
          <p:cNvSpPr txBox="1"/>
          <p:nvPr/>
        </p:nvSpPr>
        <p:spPr>
          <a:xfrm>
            <a:off x="1699623" y="5205155"/>
            <a:ext cx="6624736" cy="778876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100+15</a:t>
            </a:r>
          </a:p>
          <a:p>
            <a:pPr algn="just"/>
            <a:r>
              <a:rPr lang="en-US" altLang="ko-KR" sz="14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temp &lt;- iris[,5]</a:t>
            </a:r>
            <a:endParaRPr lang="ko-KR" altLang="en-US" sz="1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3BC308-2192-41D9-A5FF-2E4797EC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226454"/>
            <a:ext cx="432048" cy="1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00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en-US" altLang="ko-KR" dirty="0"/>
              <a:t>R </a:t>
            </a:r>
            <a:r>
              <a:rPr lang="ko-KR" altLang="en-US" dirty="0"/>
              <a:t>패키지를 설치해봅니다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패키지 설치와 사용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패키지 설치하기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2"/>
                </a:solidFill>
              </a:rPr>
              <a:t>R </a:t>
            </a:r>
            <a:r>
              <a:rPr lang="ko-KR" altLang="en-US" sz="1600" b="1" dirty="0">
                <a:solidFill>
                  <a:schemeClr val="tx2"/>
                </a:solidFill>
              </a:rPr>
              <a:t>스튜디오 메뉴로 설치하기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2-7](a)</a:t>
            </a:r>
            <a:r>
              <a:rPr lang="ko-KR" altLang="en-US" dirty="0"/>
              <a:t>와 같이 파일 영역의 </a:t>
            </a:r>
            <a:r>
              <a:rPr lang="ko-KR" altLang="en-US" dirty="0" err="1"/>
              <a:t>패키지창을</a:t>
            </a:r>
            <a:r>
              <a:rPr lang="ko-KR" altLang="en-US" dirty="0"/>
              <a:t> 통해서도 패키지를 설치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4392488" cy="31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en-US" altLang="ko-KR" dirty="0"/>
              <a:t>R </a:t>
            </a:r>
            <a:r>
              <a:rPr lang="ko-KR" altLang="en-US" dirty="0"/>
              <a:t>패키지를 설치해봅니다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패키지 설치와 사용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패키지 설치하기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</a:rPr>
              <a:t>설치된 패키지 확인하기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패키지창의 하단을 보면 컴퓨터에 설치된 패키지의 목록을 확인할 수 있음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212976"/>
            <a:ext cx="341376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7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en-US" altLang="ko-KR" dirty="0"/>
              <a:t>R </a:t>
            </a:r>
            <a:r>
              <a:rPr lang="ko-KR" altLang="en-US" dirty="0"/>
              <a:t>패키지를 설치해봅니다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패키지 설치와 사용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패키지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로드하기</a:t>
            </a:r>
            <a:endParaRPr lang="en-US" altLang="ko-KR" sz="2000" b="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앞서 설명했듯이 패키지를 설치했다고 해서 바로 사용할 수 있는 것은 아님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하드디스크에 설치된 패키지를 </a:t>
            </a:r>
            <a:r>
              <a:rPr lang="en-US" altLang="ko-KR" dirty="0"/>
              <a:t>R </a:t>
            </a:r>
            <a:r>
              <a:rPr lang="ko-KR" altLang="en-US" dirty="0"/>
              <a:t>작업 환경으로 불러와야 함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2-8]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84064-BDA1-4384-9D1F-8A0E6E0174A0}"/>
              </a:ext>
            </a:extLst>
          </p:cNvPr>
          <p:cNvSpPr txBox="1"/>
          <p:nvPr/>
        </p:nvSpPr>
        <p:spPr>
          <a:xfrm>
            <a:off x="1115616" y="3645024"/>
            <a:ext cx="7200800" cy="79208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ggplot2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불러오기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library(ggplot2)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1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en-US" altLang="ko-KR" dirty="0"/>
              <a:t>R </a:t>
            </a:r>
            <a:r>
              <a:rPr lang="ko-KR" altLang="en-US" dirty="0"/>
              <a:t>패키지를 설치해봅니다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패키지 설치와 사용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함수 사용하기</a:t>
            </a:r>
            <a:endParaRPr lang="en-US" altLang="ko-KR" sz="2000" b="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코드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2-9]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84064-BDA1-4384-9D1F-8A0E6E0174A0}"/>
              </a:ext>
            </a:extLst>
          </p:cNvPr>
          <p:cNvSpPr txBox="1"/>
          <p:nvPr/>
        </p:nvSpPr>
        <p:spPr>
          <a:xfrm>
            <a:off x="1115616" y="2708920"/>
            <a:ext cx="7200800" cy="93610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library(ggplot2)</a:t>
            </a:r>
          </a:p>
          <a:p>
            <a:pPr>
              <a:lnSpc>
                <a:spcPct val="120000"/>
              </a:lnSpc>
            </a:pP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(data = iris,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Petal.Length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, y =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Petal.Width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1600" spc="-15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61048"/>
            <a:ext cx="335107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1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패키지로 그림 불러오고 </a:t>
            </a:r>
            <a:r>
              <a:rPr lang="ko-KR" altLang="en-US" dirty="0" err="1"/>
              <a:t>말풍선</a:t>
            </a:r>
            <a:r>
              <a:rPr lang="ko-KR" altLang="en-US" dirty="0"/>
              <a:t>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실용적이지는 않지만 재미있는 </a:t>
            </a:r>
            <a:r>
              <a:rPr lang="en-US" altLang="ko-KR" sz="1800" dirty="0"/>
              <a:t>R </a:t>
            </a:r>
            <a:r>
              <a:rPr lang="ko-KR" altLang="en-US" sz="1800" dirty="0"/>
              <a:t>패키지 하나를 설치하여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실행해보겠습니다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cowsay</a:t>
            </a:r>
            <a:r>
              <a:rPr lang="ko-KR" altLang="en-US" sz="1800" dirty="0"/>
              <a:t>라는 패키지로 문자를 이용해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동물이나 인물 그림 위에 말풍선을 그려 보는 것입니다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참고로 </a:t>
            </a:r>
            <a:r>
              <a:rPr lang="en-US" altLang="ko-KR" sz="1800" dirty="0" err="1"/>
              <a:t>cowsay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패키지는 </a:t>
            </a:r>
            <a:r>
              <a:rPr lang="en-US" altLang="ko-KR" sz="1800" dirty="0"/>
              <a:t>say()</a:t>
            </a:r>
            <a:r>
              <a:rPr lang="ko-KR" altLang="en-US" sz="1800" dirty="0"/>
              <a:t>라는 함수 하나로만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구성되어 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en-US" altLang="ko-KR" sz="1600" b="0" dirty="0" err="1"/>
              <a:t>cowsay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패키지를 설치합니다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en-US" altLang="ko-KR" sz="1600" b="0" dirty="0" err="1"/>
              <a:t>cowsay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패키지를 불러옵니다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 </a:t>
            </a:r>
            <a:endParaRPr lang="en-US" altLang="ko-KR" sz="1600" b="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4187031"/>
            <a:ext cx="7629643" cy="46610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cowsay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5661248"/>
            <a:ext cx="7629643" cy="46610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cowsay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E656E3-8410-CB4D-9498-12D0CBDE7DA7}"/>
              </a:ext>
            </a:extLst>
          </p:cNvPr>
          <p:cNvGrpSpPr/>
          <p:nvPr/>
        </p:nvGrpSpPr>
        <p:grpSpPr>
          <a:xfrm>
            <a:off x="6588224" y="1307412"/>
            <a:ext cx="2016224" cy="1808170"/>
            <a:chOff x="5148064" y="2852936"/>
            <a:chExt cx="3696233" cy="33148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65668DC-52C1-F940-AC55-831337483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2852936"/>
              <a:ext cx="3045488" cy="33148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068BAD9-24F7-134E-BA14-2839138C2D8E}"/>
                </a:ext>
              </a:extLst>
            </p:cNvPr>
            <p:cNvSpPr/>
            <p:nvPr/>
          </p:nvSpPr>
          <p:spPr>
            <a:xfrm>
              <a:off x="5148064" y="3140968"/>
              <a:ext cx="172819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EF3580-108A-D141-94C2-CAA79B4E64A6}"/>
                </a:ext>
              </a:extLst>
            </p:cNvPr>
            <p:cNvSpPr/>
            <p:nvPr/>
          </p:nvSpPr>
          <p:spPr>
            <a:xfrm>
              <a:off x="8227953" y="3125862"/>
              <a:ext cx="61634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240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패키지로 그림 불러오고 </a:t>
            </a:r>
            <a:r>
              <a:rPr lang="ko-KR" altLang="en-US" dirty="0" err="1"/>
              <a:t>말풍선</a:t>
            </a:r>
            <a:r>
              <a:rPr lang="ko-KR" altLang="en-US" dirty="0"/>
              <a:t> 그리기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en-US" altLang="ko-KR" sz="1600" b="0" dirty="0"/>
              <a:t>say( ) </a:t>
            </a:r>
            <a:r>
              <a:rPr lang="ko-KR" altLang="en-US" sz="1600" b="0" dirty="0"/>
              <a:t>함수를 실행합니다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이때 함수 </a:t>
            </a:r>
            <a:r>
              <a:rPr lang="ko-KR" altLang="en-US" sz="1600" b="0" dirty="0" err="1"/>
              <a:t>입력값으로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'Hello world!'</a:t>
            </a:r>
            <a:r>
              <a:rPr lang="ko-KR" altLang="en-US" sz="1600" b="0" dirty="0"/>
              <a:t>라고 입력하고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고양이</a:t>
            </a:r>
            <a:r>
              <a:rPr lang="en-US" altLang="ko-KR" sz="1600" b="0" dirty="0"/>
              <a:t>(cat) </a:t>
            </a:r>
            <a:r>
              <a:rPr lang="ko-KR" altLang="en-US" sz="1600" b="0" dirty="0"/>
              <a:t>그림을 선택합니다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 </a:t>
            </a: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en-US" altLang="ko-KR" sz="1600" b="0" dirty="0"/>
              <a:t>say( ) </a:t>
            </a:r>
            <a:r>
              <a:rPr lang="ko-KR" altLang="en-US" sz="1600" b="0" dirty="0"/>
              <a:t>함수에 </a:t>
            </a:r>
            <a:r>
              <a:rPr lang="ko-KR" altLang="en-US" sz="1600" b="0" dirty="0" err="1"/>
              <a:t>입력값을</a:t>
            </a:r>
            <a:r>
              <a:rPr lang="ko-KR" altLang="en-US" sz="1600" b="0" dirty="0"/>
              <a:t> 변경해 실행합니다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쓰고 싶은 말을 따옴표 안에 작성하는 것에 주의합니다</a:t>
            </a:r>
            <a:r>
              <a:rPr lang="en-US" altLang="ko-KR" sz="1600" b="0" dirty="0"/>
              <a:t>.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899591" y="2060848"/>
            <a:ext cx="4752529" cy="50405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say('Hello world!', by='cat')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A7121-AB0C-46F6-8F3B-AE054641FFC3}"/>
              </a:ext>
            </a:extLst>
          </p:cNvPr>
          <p:cNvSpPr txBox="1"/>
          <p:nvPr/>
        </p:nvSpPr>
        <p:spPr>
          <a:xfrm>
            <a:off x="899591" y="5013176"/>
            <a:ext cx="4752529" cy="46365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say('</a:t>
            </a:r>
            <a:r>
              <a:rPr lang="ko-KR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좋은 아침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', by = 'snowman')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46B19A6-3DA2-4890-9D7A-820D7705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41823"/>
            <a:ext cx="1906609" cy="2010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63E2774-8069-4229-AACB-D967EAB3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36" y="5018723"/>
            <a:ext cx="2213403" cy="1434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0453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도움말을 사용해볼까요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37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/>
              <a:t>도움말을 사용해볼까요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도움말 사용 방법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R </a:t>
            </a:r>
            <a:r>
              <a:rPr lang="ko-KR" altLang="en-US" dirty="0"/>
              <a:t>스튜디오 </a:t>
            </a:r>
            <a:r>
              <a:rPr lang="ko-KR" altLang="en-US" dirty="0" err="1"/>
              <a:t>도움말창</a:t>
            </a:r>
            <a:r>
              <a:rPr lang="en-US" altLang="ko-KR" dirty="0"/>
              <a:t>(Help Pane)</a:t>
            </a:r>
            <a:r>
              <a:rPr lang="ko-KR" altLang="en-US" dirty="0"/>
              <a:t>에서 검색하고자 하는 함수명을 입력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소스창에서 함수 이름을 입력하고 마우스로 </a:t>
            </a:r>
            <a:r>
              <a:rPr lang="ko-KR" altLang="en-US" dirty="0" err="1"/>
              <a:t>드래그하여</a:t>
            </a:r>
            <a:r>
              <a:rPr lang="ko-KR" altLang="en-US" dirty="0"/>
              <a:t> 블록을 설정한 후 </a:t>
            </a:r>
            <a:r>
              <a:rPr lang="en-US" altLang="ko-KR" dirty="0"/>
              <a:t>&lt;F1&gt;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4251960" cy="868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FABD0D-3FBA-42C5-BA95-2AF3850288D5}"/>
              </a:ext>
            </a:extLst>
          </p:cNvPr>
          <p:cNvSpPr txBox="1"/>
          <p:nvPr/>
        </p:nvSpPr>
        <p:spPr>
          <a:xfrm>
            <a:off x="1205533" y="4365450"/>
            <a:ext cx="7200800" cy="503709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sort</a:t>
            </a:r>
            <a:endParaRPr lang="ko-KR" altLang="en-US" sz="1600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15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/>
              <a:t>도움말을 사용해볼까요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도움말 사용 방법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소스창에서 함수 이름 앞에 물음표</a:t>
            </a:r>
            <a:r>
              <a:rPr lang="en-US" altLang="ko-KR" dirty="0"/>
              <a:t>(?)</a:t>
            </a:r>
            <a:r>
              <a:rPr lang="ko-KR" altLang="en-US" dirty="0"/>
              <a:t>를 입력하고 실행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소스창에서 </a:t>
            </a:r>
            <a:r>
              <a:rPr lang="en-US" altLang="ko-KR" dirty="0"/>
              <a:t>help( ) </a:t>
            </a:r>
            <a:r>
              <a:rPr lang="ko-KR" altLang="en-US" dirty="0"/>
              <a:t>함수의 괄호 안에 함수 이름을 입력하고 실행</a:t>
            </a:r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A01A5-230A-4DD2-BC90-5D19E4F07CCB}"/>
              </a:ext>
            </a:extLst>
          </p:cNvPr>
          <p:cNvSpPr txBox="1"/>
          <p:nvPr/>
        </p:nvSpPr>
        <p:spPr>
          <a:xfrm>
            <a:off x="1259632" y="2219516"/>
            <a:ext cx="7200800" cy="417396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?sort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A01A5-230A-4DD2-BC90-5D19E4F07CCB}"/>
              </a:ext>
            </a:extLst>
          </p:cNvPr>
          <p:cNvSpPr txBox="1"/>
          <p:nvPr/>
        </p:nvSpPr>
        <p:spPr>
          <a:xfrm>
            <a:off x="1259632" y="3602320"/>
            <a:ext cx="7200800" cy="474751"/>
          </a:xfrm>
          <a:prstGeom prst="rect">
            <a:avLst/>
          </a:prstGeom>
          <a:solidFill>
            <a:srgbClr val="DFDFE1"/>
          </a:solidFill>
          <a:ln w="28575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Consolas" panose="020B0609020204030204" pitchFamily="49" charset="0"/>
                <a:ea typeface="D2Coding" panose="020B0609020101020101" pitchFamily="49" charset="-127"/>
                <a:cs typeface="Consolas" panose="020B0609020204030204" pitchFamily="49" charset="0"/>
              </a:rPr>
              <a:t>help(sort)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149833"/>
            <a:ext cx="4104456" cy="21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25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/>
              <a:t>도움말을 사용해볼까요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도움말의 구성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함수에 어떤 값을 입력해야 하는지 알려주는 ‘인수</a:t>
            </a:r>
            <a:r>
              <a:rPr lang="en-US" altLang="ko-KR" dirty="0"/>
              <a:t>(Arguments)’,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함수 실행 시 어떤 값이 반환되는지 알려주는 ‘값</a:t>
            </a:r>
            <a:r>
              <a:rPr lang="en-US" altLang="ko-KR" dirty="0"/>
              <a:t>(Value)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실제로 작동하는 예제 코드가 제시된 ‘예제</a:t>
            </a:r>
            <a:r>
              <a:rPr lang="en-US" altLang="ko-KR" dirty="0"/>
              <a:t>(Examples)’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5044440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0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구성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콘솔 영역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콘솔창</a:t>
            </a:r>
            <a:r>
              <a:rPr lang="en-US" altLang="ko-KR" b="1" dirty="0"/>
              <a:t>(Console Pane)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소스창에서 작성한 </a:t>
            </a:r>
            <a:r>
              <a:rPr lang="en-US" altLang="ko-KR" dirty="0"/>
              <a:t>R </a:t>
            </a:r>
            <a:r>
              <a:rPr lang="ko-KR" altLang="en-US" dirty="0"/>
              <a:t>명령문을 실행시켰을 때 명령문의 실행 과정 및 결과가 표시되는 영역으로</a:t>
            </a:r>
            <a:r>
              <a:rPr lang="en-US" altLang="ko-KR" dirty="0"/>
              <a:t>, </a:t>
            </a:r>
            <a:r>
              <a:rPr lang="ko-KR" altLang="en-US" dirty="0"/>
              <a:t>명령문을 입력한 후 키보드에서 </a:t>
            </a:r>
            <a:r>
              <a:rPr lang="en-US" altLang="ko-KR" dirty="0"/>
              <a:t>&lt;Enter&gt;</a:t>
            </a:r>
            <a:r>
              <a:rPr lang="ko-KR" altLang="en-US" dirty="0"/>
              <a:t>를 누르면 바로 실행됨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터미널창</a:t>
            </a:r>
            <a:r>
              <a:rPr lang="en-US" altLang="ko-KR" b="1" dirty="0"/>
              <a:t>(Terminal Pane) :</a:t>
            </a:r>
            <a:r>
              <a:rPr lang="ko-KR" altLang="en-US" b="1" dirty="0"/>
              <a:t> </a:t>
            </a:r>
            <a:r>
              <a:rPr lang="ko-KR" altLang="en-US" dirty="0"/>
              <a:t>윈도우의 ‘명령 </a:t>
            </a:r>
            <a:r>
              <a:rPr lang="ko-KR" altLang="en-US" dirty="0" err="1"/>
              <a:t>프롬프트’와</a:t>
            </a:r>
            <a:r>
              <a:rPr lang="ko-KR" altLang="en-US" dirty="0"/>
              <a:t> 동일한 기능을 제공함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3A0DCD-F451-42B9-829C-6AC3B532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78" y="3922006"/>
            <a:ext cx="6643836" cy="22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1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도움말 활용하기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이번 </a:t>
            </a:r>
            <a:r>
              <a:rPr lang="en-US" altLang="ko-KR" sz="1800" dirty="0"/>
              <a:t>LAB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ceiling( ) </a:t>
            </a:r>
            <a:r>
              <a:rPr lang="ko-KR" altLang="en-US" sz="1800" dirty="0"/>
              <a:t>함수와 </a:t>
            </a:r>
            <a:r>
              <a:rPr lang="en-US" altLang="ko-KR" sz="1800" dirty="0" err="1"/>
              <a:t>Sys.time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함수에 대한 도움말을 활용해보겠습니다</a:t>
            </a:r>
            <a:r>
              <a:rPr lang="en-US" altLang="ko-KR" sz="180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en-US" altLang="ko-KR" sz="1600" b="0" dirty="0"/>
              <a:t>ceiling( ) </a:t>
            </a:r>
            <a:r>
              <a:rPr lang="ko-KR" altLang="en-US" sz="1600" b="0" dirty="0"/>
              <a:t>함수에 대한 도움말을 화면에 나타내고 설명</a:t>
            </a:r>
            <a:r>
              <a:rPr lang="en-US" altLang="ko-KR" sz="1600" b="0" dirty="0"/>
              <a:t>(Description)</a:t>
            </a:r>
            <a:r>
              <a:rPr lang="ko-KR" altLang="en-US" sz="1600" b="0" dirty="0"/>
              <a:t>을 읽으며 </a:t>
            </a:r>
            <a:r>
              <a:rPr lang="en-US" altLang="ko-KR" sz="1600" b="0" dirty="0"/>
              <a:t>ceiling( ) </a:t>
            </a:r>
            <a:r>
              <a:rPr lang="ko-KR" altLang="en-US" sz="1600" b="0" dirty="0"/>
              <a:t>함수는 어떤 기능을 하는 함수인지 설명해봅시다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 </a:t>
            </a: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/>
            </a:pPr>
            <a:r>
              <a:rPr lang="en-US" altLang="ko-KR" sz="1600" b="0" dirty="0"/>
              <a:t>ceiling(2.4), ceiling(3.6)</a:t>
            </a:r>
            <a:r>
              <a:rPr lang="ko-KR" altLang="en-US" sz="1600" b="0" dirty="0"/>
              <a:t>의 실행 결과를 나타냅니다</a:t>
            </a:r>
            <a:r>
              <a:rPr lang="en-US" altLang="ko-KR" sz="1600" b="0" dirty="0"/>
              <a:t>. 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86EC887-8930-4A45-9EDC-F3FBC9D3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15585"/>
            <a:ext cx="3423426" cy="1221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29C415-B9B4-4DC2-8A61-A8648413E4F1}"/>
              </a:ext>
            </a:extLst>
          </p:cNvPr>
          <p:cNvSpPr txBox="1"/>
          <p:nvPr/>
        </p:nvSpPr>
        <p:spPr>
          <a:xfrm>
            <a:off x="899591" y="5085184"/>
            <a:ext cx="7629643" cy="115212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just"/>
            <a:r>
              <a:rPr lang="en-US" altLang="ko-KR" sz="1600" b="0" i="0" u="none" strike="noStrike" baseline="0" dirty="0">
                <a:solidFill>
                  <a:srgbClr val="0056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ceiling(2.4)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0056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ceiling(3.6)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4 </a:t>
            </a:r>
            <a:endParaRPr lang="ko-KR" altLang="en-US" sz="12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72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</a:rPr>
              <a:t>LAB. </a:t>
            </a:r>
            <a:r>
              <a:rPr lang="ko-KR" altLang="en-US" dirty="0"/>
              <a:t>도움말 활용하기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en-US" altLang="ko-KR" sz="1600" b="0" dirty="0" err="1"/>
              <a:t>Sys.time</a:t>
            </a:r>
            <a:r>
              <a:rPr lang="en-US" altLang="ko-KR" sz="1600" b="0" dirty="0"/>
              <a:t>( ) </a:t>
            </a:r>
            <a:r>
              <a:rPr lang="ko-KR" altLang="en-US" sz="1600" b="0" dirty="0"/>
              <a:t>함수는 어떤 기능을 하는 함수인지 설명해봅니다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endParaRPr lang="en-US" altLang="ko-KR" sz="1600" b="0" dirty="0"/>
          </a:p>
          <a:p>
            <a:pPr>
              <a:buClr>
                <a:schemeClr val="accent5"/>
              </a:buClr>
              <a:buFont typeface="+mj-lt"/>
              <a:buAutoNum type="arabicPeriod" startAt="3"/>
            </a:pPr>
            <a:r>
              <a:rPr lang="en-US" altLang="ko-KR" sz="1600" b="0" dirty="0" err="1"/>
              <a:t>Sys.time</a:t>
            </a:r>
            <a:r>
              <a:rPr lang="en-US" altLang="ko-KR" sz="1600" b="0" dirty="0"/>
              <a:t>( ) </a:t>
            </a:r>
            <a:r>
              <a:rPr lang="ko-KR" altLang="en-US" sz="1600" b="0" dirty="0"/>
              <a:t>함수의 실행 결과를 나타냅니다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4BF0083-1A65-4416-B50C-D2488E74F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4680520" cy="1605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31106-3343-4757-B0DC-D378E63EF7FE}"/>
              </a:ext>
            </a:extLst>
          </p:cNvPr>
          <p:cNvSpPr txBox="1"/>
          <p:nvPr/>
        </p:nvSpPr>
        <p:spPr>
          <a:xfrm>
            <a:off x="899591" y="4365104"/>
            <a:ext cx="7629643" cy="79208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Sys.time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"2020-08-26 14:27:34 KST"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51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11560" y="1165473"/>
            <a:ext cx="8064896" cy="5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[</a:t>
            </a:r>
            <a:r>
              <a:rPr lang="ko-KR" altLang="en-US" sz="1600" dirty="0">
                <a:solidFill>
                  <a:schemeClr val="tx2"/>
                </a:solidFill>
              </a:rPr>
              <a:t>문제</a:t>
            </a:r>
            <a:r>
              <a:rPr lang="en-US" altLang="ko-KR" sz="1600" dirty="0">
                <a:solidFill>
                  <a:schemeClr val="tx2"/>
                </a:solidFill>
              </a:rPr>
              <a:t>]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kumimoji="0" lang="en-US" altLang="ko-KR" sz="16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16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1600" dirty="0"/>
          </a:p>
          <a:p>
            <a:pPr marL="0" indent="0">
              <a:buFont typeface="Wingdings" pitchFamily="2" charset="2"/>
              <a:buNone/>
            </a:pPr>
            <a:endParaRPr kumimoji="0"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생일 맞추기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680363" y="1700809"/>
            <a:ext cx="7848872" cy="20162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+mj-lt"/>
              </a:rPr>
              <a:t>석준이의</a:t>
            </a:r>
            <a:r>
              <a:rPr lang="ko-KR" altLang="en-US" sz="1600" dirty="0">
                <a:latin typeface="+mj-lt"/>
              </a:rPr>
              <a:t> 생일을 맞아 친한 친구 </a:t>
            </a:r>
            <a:r>
              <a:rPr lang="en-US" altLang="ko-KR" sz="1600" dirty="0">
                <a:latin typeface="+mj-lt"/>
              </a:rPr>
              <a:t>5</a:t>
            </a:r>
            <a:r>
              <a:rPr lang="ko-KR" altLang="en-US" sz="1600" dirty="0">
                <a:latin typeface="+mj-lt"/>
              </a:rPr>
              <a:t>명이 모였다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그중 평소 퀴즈를 좋아하는 </a:t>
            </a:r>
            <a:r>
              <a:rPr lang="ko-KR" altLang="en-US" sz="1600" dirty="0" err="1">
                <a:latin typeface="+mj-lt"/>
              </a:rPr>
              <a:t>민철이가</a:t>
            </a:r>
            <a:r>
              <a:rPr lang="ko-KR" altLang="en-US" sz="1600" dirty="0">
                <a:latin typeface="+mj-lt"/>
              </a:rPr>
              <a:t> 다음과 같이 문제를 냈다</a:t>
            </a:r>
            <a:r>
              <a:rPr lang="en-US" altLang="ko-KR" sz="1600" dirty="0">
                <a:latin typeface="+mj-lt"/>
              </a:rPr>
              <a:t>. “</a:t>
            </a:r>
            <a:r>
              <a:rPr lang="ko-KR" altLang="en-US" sz="1600" dirty="0">
                <a:latin typeface="+mj-lt"/>
              </a:rPr>
              <a:t>우리 다섯 명의 생일을 맞춰보자</a:t>
            </a:r>
            <a:r>
              <a:rPr lang="en-US" altLang="ko-KR" sz="1600" dirty="0">
                <a:latin typeface="+mj-lt"/>
              </a:rPr>
              <a:t>! </a:t>
            </a:r>
            <a:r>
              <a:rPr lang="ko-KR" altLang="en-US" sz="1600" dirty="0">
                <a:latin typeface="+mj-lt"/>
              </a:rPr>
              <a:t>단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내가 설명하는 방식으로 계산해서 알아내야 해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먼저 태어난 달에 </a:t>
            </a:r>
            <a:r>
              <a:rPr lang="en-US" altLang="ko-KR" sz="1600" dirty="0">
                <a:latin typeface="+mj-lt"/>
              </a:rPr>
              <a:t>4</a:t>
            </a:r>
            <a:r>
              <a:rPr lang="ko-KR" altLang="en-US" sz="1600" dirty="0">
                <a:latin typeface="+mj-lt"/>
              </a:rPr>
              <a:t>를 곱하고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그 결과에 </a:t>
            </a:r>
            <a:r>
              <a:rPr lang="en-US" altLang="ko-KR" sz="1600" dirty="0">
                <a:latin typeface="+mj-lt"/>
              </a:rPr>
              <a:t>9</a:t>
            </a:r>
            <a:r>
              <a:rPr lang="ko-KR" altLang="en-US" sz="1600" dirty="0">
                <a:latin typeface="+mj-lt"/>
              </a:rPr>
              <a:t>를 더하고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다시 그 결과에 </a:t>
            </a:r>
            <a:r>
              <a:rPr lang="en-US" altLang="ko-KR" sz="1600" dirty="0">
                <a:latin typeface="+mj-lt"/>
              </a:rPr>
              <a:t>25</a:t>
            </a:r>
            <a:r>
              <a:rPr lang="ko-KR" altLang="en-US" sz="1600" dirty="0">
                <a:latin typeface="+mj-lt"/>
              </a:rPr>
              <a:t>를 곱하고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마지막으로 다시 그 결과에 태어난 날짜를 더하는 거야</a:t>
            </a:r>
            <a:r>
              <a:rPr lang="en-US" altLang="ko-KR" sz="1600" dirty="0">
                <a:latin typeface="+mj-lt"/>
              </a:rPr>
              <a:t>.” </a:t>
            </a:r>
            <a:r>
              <a:rPr lang="ko-KR" altLang="en-US" sz="1600" dirty="0">
                <a:latin typeface="+mj-lt"/>
              </a:rPr>
              <a:t>친구들의 계산 결과가 다음과 같을 때 각자의 생일을 </a:t>
            </a:r>
            <a:r>
              <a:rPr lang="ko-KR" altLang="en-US" sz="1600" dirty="0" err="1">
                <a:latin typeface="+mj-lt"/>
              </a:rPr>
              <a:t>구해보시오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703A34-E7DF-F24B-B3DC-660DCB23A3D3}"/>
              </a:ext>
            </a:extLst>
          </p:cNvPr>
          <p:cNvGrpSpPr/>
          <p:nvPr/>
        </p:nvGrpSpPr>
        <p:grpSpPr>
          <a:xfrm>
            <a:off x="5705768" y="3919983"/>
            <a:ext cx="2897124" cy="1669257"/>
            <a:chOff x="5004048" y="4005063"/>
            <a:chExt cx="3734465" cy="21517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91A9804-4B3E-8249-BD76-C4512D54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213" y="4023177"/>
              <a:ext cx="3543300" cy="21336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839852-CFEC-994E-B4CF-69E6A7874999}"/>
                </a:ext>
              </a:extLst>
            </p:cNvPr>
            <p:cNvSpPr/>
            <p:nvPr/>
          </p:nvSpPr>
          <p:spPr>
            <a:xfrm>
              <a:off x="5195213" y="4005063"/>
              <a:ext cx="600923" cy="934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550869-44B2-0549-8254-01FEB3EA5CD3}"/>
                </a:ext>
              </a:extLst>
            </p:cNvPr>
            <p:cNvSpPr/>
            <p:nvPr/>
          </p:nvSpPr>
          <p:spPr>
            <a:xfrm>
              <a:off x="5004048" y="5467728"/>
              <a:ext cx="432048" cy="337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7AA53FA-3EBC-4614-AF38-46620E3D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63" y="3930063"/>
            <a:ext cx="5209858" cy="8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4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65473"/>
            <a:ext cx="8424936" cy="564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[</a:t>
            </a:r>
            <a:r>
              <a:rPr lang="ko-KR" altLang="en-US" sz="1600" dirty="0">
                <a:solidFill>
                  <a:schemeClr val="tx2"/>
                </a:solidFill>
              </a:rPr>
              <a:t>해결</a:t>
            </a:r>
            <a:r>
              <a:rPr lang="en-US" altLang="ko-KR" sz="1600" dirty="0">
                <a:solidFill>
                  <a:schemeClr val="tx2"/>
                </a:solidFill>
              </a:rPr>
              <a:t>] </a:t>
            </a:r>
            <a:r>
              <a:rPr lang="ko-KR" altLang="en-US" sz="1600" dirty="0"/>
              <a:t>태어난 달을 </a:t>
            </a:r>
            <a:r>
              <a:rPr lang="en-US" altLang="ko-KR" sz="1600" dirty="0"/>
              <a:t>m, </a:t>
            </a:r>
            <a:r>
              <a:rPr lang="ko-KR" altLang="en-US" sz="1600" dirty="0"/>
              <a:t>태어난 날을 </a:t>
            </a:r>
            <a:r>
              <a:rPr lang="en-US" altLang="ko-KR" sz="1600" dirty="0"/>
              <a:t>d</a:t>
            </a:r>
            <a:r>
              <a:rPr lang="ko-KR" altLang="en-US" sz="1600" dirty="0"/>
              <a:t>라고 하면 각자의 결과값은  </a:t>
            </a:r>
            <a:r>
              <a:rPr lang="en-US" altLang="ko-KR" sz="1600" dirty="0"/>
              <a:t>((m×4)+9)×25+d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식을 간단히 정리하면 </a:t>
            </a:r>
            <a:r>
              <a:rPr lang="en-US" altLang="ko-KR" sz="1600" dirty="0"/>
              <a:t>100×m+d+225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결과값에서 </a:t>
            </a:r>
            <a:r>
              <a:rPr lang="en-US" altLang="ko-KR" sz="1600" dirty="0"/>
              <a:t>225</a:t>
            </a:r>
            <a:r>
              <a:rPr lang="ko-KR" altLang="en-US" sz="1600" dirty="0"/>
              <a:t>를 뺀 후 </a:t>
            </a:r>
            <a:r>
              <a:rPr lang="en-US" altLang="ko-KR" sz="1600" dirty="0"/>
              <a:t>100</a:t>
            </a:r>
            <a:r>
              <a:rPr lang="ko-KR" altLang="en-US" sz="1600" dirty="0"/>
              <a:t>으로 나누었을 때 몫</a:t>
            </a:r>
            <a:r>
              <a:rPr lang="en-US" altLang="ko-KR" sz="1600" dirty="0"/>
              <a:t>(m)</a:t>
            </a:r>
            <a:r>
              <a:rPr lang="ko-KR" altLang="en-US" sz="1600" dirty="0"/>
              <a:t>이 태어난 달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</a:t>
            </a:r>
            <a:r>
              <a:rPr lang="en-US" altLang="ko-KR" sz="1600" dirty="0"/>
              <a:t>(d)</a:t>
            </a:r>
            <a:r>
              <a:rPr lang="ko-KR" altLang="en-US" sz="1600" dirty="0"/>
              <a:t>가 태어난 날입니다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소윤이가 태어난 달과 날을 구하는 명령문과 실행 결과는 다음과 같습니다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0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ko-KR" altLang="en-US" sz="1400" dirty="0"/>
              <a:t>소윤이의 생일은 </a:t>
            </a:r>
            <a:r>
              <a:rPr lang="en-US" altLang="ko-KR" sz="1400" dirty="0"/>
              <a:t>7</a:t>
            </a:r>
            <a:r>
              <a:rPr lang="ko-KR" altLang="en-US" sz="1400" dirty="0"/>
              <a:t>월 </a:t>
            </a:r>
            <a:r>
              <a:rPr lang="en-US" altLang="ko-KR" sz="1400" dirty="0"/>
              <a:t>6</a:t>
            </a:r>
            <a:r>
              <a:rPr lang="ko-KR" altLang="en-US" sz="1400" dirty="0"/>
              <a:t>일입니다</a:t>
            </a:r>
            <a:r>
              <a:rPr lang="en-US" altLang="ko-KR" sz="1400" dirty="0"/>
              <a:t>. </a:t>
            </a:r>
            <a:endParaRPr kumimoji="0"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02169E-3E52-48BA-92BB-01ED129F158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실전분석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/>
              <a:t>생일 맞추기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7699D-5ADE-4E11-A453-2A730AB66F39}"/>
              </a:ext>
            </a:extLst>
          </p:cNvPr>
          <p:cNvSpPr txBox="1"/>
          <p:nvPr/>
        </p:nvSpPr>
        <p:spPr>
          <a:xfrm>
            <a:off x="669382" y="2780558"/>
            <a:ext cx="7629643" cy="129651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소윤이 태어난 날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(931 - 225) %% 100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소윤이 태어난 달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((931 - 225) - ((931 - 225) %% 100)) /100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F45AE-C828-4BE5-9589-46E7881BF92C}"/>
              </a:ext>
            </a:extLst>
          </p:cNvPr>
          <p:cNvSpPr txBox="1"/>
          <p:nvPr/>
        </p:nvSpPr>
        <p:spPr>
          <a:xfrm>
            <a:off x="669382" y="4149081"/>
            <a:ext cx="7629643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소윤이 태어난 날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(931 - 225) %% 100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6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# </a:t>
            </a:r>
            <a:r>
              <a:rPr lang="ko-KR" altLang="en-US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소윤이 태어난 달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3C479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((931 - 225) - ((931 - 225) %% 100)) /100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[1] 7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22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구성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환경 영역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환경창</a:t>
            </a:r>
            <a:r>
              <a:rPr lang="en-US" altLang="ko-KR" b="1" dirty="0"/>
              <a:t>(Environment Pane) :</a:t>
            </a:r>
            <a:r>
              <a:rPr lang="ko-KR" altLang="en-US" b="1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명령문이 실행되는 동안 만들어지는 각종 변수나 자료구조의 내용을 보여주는 영역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히스토리창</a:t>
            </a:r>
            <a:r>
              <a:rPr lang="en-US" altLang="ko-KR" b="1" dirty="0"/>
              <a:t>(History Pane)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스튜디오에서 실행한 명령문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패키지 설치</a:t>
            </a:r>
            <a:r>
              <a:rPr lang="en-US" altLang="ko-KR" dirty="0"/>
              <a:t>, </a:t>
            </a:r>
            <a:r>
              <a:rPr lang="ko-KR" altLang="en-US" dirty="0"/>
              <a:t>오류 등 거의 모든 작업 과정에 대한 이력이 표시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커넥션창</a:t>
            </a:r>
            <a:r>
              <a:rPr lang="en-US" altLang="ko-KR" b="1" dirty="0"/>
              <a:t>(Connection Pane) :</a:t>
            </a:r>
            <a:r>
              <a:rPr lang="ko-KR" altLang="en-US" b="1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과 데이터 관리를 위한 서버를 연결하는 창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튜토리얼창</a:t>
            </a:r>
            <a:r>
              <a:rPr lang="en-US" altLang="ko-KR" b="1" dirty="0"/>
              <a:t>(Tutorial Pane) : </a:t>
            </a:r>
            <a:r>
              <a:rPr lang="en-US" altLang="ko-KR" dirty="0"/>
              <a:t>R</a:t>
            </a:r>
            <a:r>
              <a:rPr lang="ko-KR" altLang="en-US" dirty="0"/>
              <a:t>을 따라하며 배울 수 있는 창</a:t>
            </a:r>
            <a:r>
              <a:rPr lang="en-US" altLang="ko-KR" dirty="0"/>
              <a:t>(1.3 </a:t>
            </a:r>
            <a:r>
              <a:rPr lang="ko-KR" altLang="en-US" dirty="0"/>
              <a:t>버전부터 추가</a:t>
            </a:r>
            <a:r>
              <a:rPr lang="en-US" altLang="ko-KR" dirty="0"/>
              <a:t>)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2E01A-C5ED-45AF-8817-1A3FC22D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747861"/>
            <a:ext cx="4803056" cy="19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6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구성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파일 영역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파일창</a:t>
            </a:r>
            <a:r>
              <a:rPr lang="en-US" altLang="ko-KR" b="1" dirty="0"/>
              <a:t>(Files Pane)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윈도우의 파일 탐색기와 동일한 역할을 함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윈도우의 탐색기를 이용하지 않고도 </a:t>
            </a:r>
            <a:r>
              <a:rPr lang="en-US" altLang="ko-KR" dirty="0"/>
              <a:t>R </a:t>
            </a:r>
            <a:r>
              <a:rPr lang="ko-KR" altLang="en-US" dirty="0"/>
              <a:t>스튜디오 내에서 파일창을 통해 특정 파일을 </a:t>
            </a:r>
            <a:r>
              <a:rPr lang="en-US" altLang="ko-KR" dirty="0"/>
              <a:t>R </a:t>
            </a:r>
            <a:r>
              <a:rPr lang="ko-KR" altLang="en-US" dirty="0"/>
              <a:t>스튜디오로 불러오거나 복사 </a:t>
            </a:r>
            <a:r>
              <a:rPr lang="en-US" altLang="ko-KR" dirty="0"/>
              <a:t>· </a:t>
            </a:r>
            <a:r>
              <a:rPr lang="ko-KR" altLang="en-US" dirty="0"/>
              <a:t>삭제 </a:t>
            </a:r>
            <a:r>
              <a:rPr lang="en-US" altLang="ko-KR" dirty="0"/>
              <a:t>· </a:t>
            </a:r>
            <a:r>
              <a:rPr lang="ko-KR" altLang="en-US" dirty="0"/>
              <a:t>이동 등의 작업을 수행할 수 있고</a:t>
            </a:r>
            <a:r>
              <a:rPr lang="en-US" altLang="ko-KR" dirty="0"/>
              <a:t>, </a:t>
            </a:r>
            <a:r>
              <a:rPr lang="ko-KR" altLang="en-US" dirty="0"/>
              <a:t>작업 폴더를 지정할 수도 있음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309D6-2016-4F23-A440-CCB5CBCD9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56" y="3967372"/>
            <a:ext cx="5708300" cy="21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구성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파일 영역</a:t>
            </a:r>
            <a:endParaRPr lang="en-US" altLang="ko-KR" sz="1800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487E2-9695-45A6-BDA3-B82B217E1A22}"/>
              </a:ext>
            </a:extLst>
          </p:cNvPr>
          <p:cNvSpPr/>
          <p:nvPr/>
        </p:nvSpPr>
        <p:spPr>
          <a:xfrm>
            <a:off x="1131315" y="2348880"/>
            <a:ext cx="7257109" cy="2160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11586E-6E31-4E5B-B5C9-25A1213DBCD4}"/>
              </a:ext>
            </a:extLst>
          </p:cNvPr>
          <p:cNvSpPr txBox="1">
            <a:spLocks/>
          </p:cNvSpPr>
          <p:nvPr/>
        </p:nvSpPr>
        <p:spPr bwMode="auto">
          <a:xfrm>
            <a:off x="1131317" y="2902063"/>
            <a:ext cx="7113092" cy="160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작업 </a:t>
            </a:r>
            <a:r>
              <a:rPr lang="ko-KR" altLang="en-US" sz="1600" dirty="0" err="1"/>
              <a:t>폴더란</a:t>
            </a:r>
            <a:r>
              <a:rPr lang="ko-KR" altLang="en-US" sz="1600" dirty="0"/>
              <a:t> </a:t>
            </a:r>
            <a:r>
              <a:rPr lang="en-US" altLang="ko-KR" sz="1600" dirty="0"/>
              <a:t>R</a:t>
            </a:r>
            <a:r>
              <a:rPr lang="ko-KR" altLang="en-US" sz="1600" dirty="0"/>
              <a:t>에서 문서를 읽거나 쓸 때 기준이 되는 폴더를 말합니다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작업 폴더를 설정하려면 </a:t>
            </a:r>
            <a:r>
              <a:rPr lang="ko-KR" altLang="en-US" sz="1600" dirty="0" err="1"/>
              <a:t>파일창에서</a:t>
            </a:r>
            <a:r>
              <a:rPr lang="ko-KR" altLang="en-US" sz="1600" dirty="0"/>
              <a:t> 설정하고 싶은 폴더로 이동한 뒤 내 </a:t>
            </a:r>
            <a:r>
              <a:rPr lang="en-US" altLang="ko-KR" sz="1600" dirty="0"/>
              <a:t>[More] </a:t>
            </a:r>
            <a:r>
              <a:rPr lang="ko-KR" altLang="en-US" sz="1600" dirty="0"/>
              <a:t>버튼</a:t>
            </a:r>
            <a:r>
              <a:rPr lang="en-US" altLang="ko-KR" sz="1600" dirty="0"/>
              <a:t>(        )-[Set As Working Directory]</a:t>
            </a:r>
            <a:r>
              <a:rPr lang="ko-KR" altLang="en-US" sz="1600" dirty="0"/>
              <a:t>를 클릭하면 현재 경로가 작업 폴더로 설정됩니다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3076B-9E7B-4184-BAA7-07027579B30E}"/>
              </a:ext>
            </a:extLst>
          </p:cNvPr>
          <p:cNvSpPr/>
          <p:nvPr/>
        </p:nvSpPr>
        <p:spPr>
          <a:xfrm>
            <a:off x="1115616" y="2348880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하나 더 알기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119FE5-6F7D-4EFB-879D-393A22AFAF1E}"/>
              </a:ext>
            </a:extLst>
          </p:cNvPr>
          <p:cNvSpPr txBox="1">
            <a:spLocks/>
          </p:cNvSpPr>
          <p:nvPr/>
        </p:nvSpPr>
        <p:spPr bwMode="auto">
          <a:xfrm>
            <a:off x="2699792" y="2348880"/>
            <a:ext cx="574494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작업 폴더 설정 방법</a:t>
            </a:r>
            <a:endParaRPr lang="en-US" altLang="ko-KR" sz="1800" b="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1C74BF-236D-4311-BE74-958E7842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789040"/>
            <a:ext cx="504056" cy="1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R </a:t>
            </a:r>
            <a:r>
              <a:rPr lang="ko-KR" altLang="en-US" dirty="0"/>
              <a:t>스튜디오 메뉴와 화면은 어떻게 구성되어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R </a:t>
            </a:r>
            <a:r>
              <a:rPr lang="ko-KR" altLang="en-US" sz="2000" dirty="0"/>
              <a:t>스튜디오의 화면 구성</a:t>
            </a:r>
            <a:endParaRPr lang="en-US" altLang="ko-KR" sz="2000" b="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chemeClr val="accent1"/>
                </a:solidFill>
              </a:rPr>
              <a:t> 파일 영역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플롯창</a:t>
            </a:r>
            <a:r>
              <a:rPr lang="en-US" altLang="ko-KR" b="1" dirty="0"/>
              <a:t>(Plot Pane)</a:t>
            </a:r>
            <a:r>
              <a:rPr lang="ko-KR" altLang="en-US" dirty="0"/>
              <a:t> </a:t>
            </a:r>
            <a:r>
              <a:rPr lang="en-US" altLang="ko-KR" dirty="0"/>
              <a:t>: R </a:t>
            </a:r>
            <a:r>
              <a:rPr lang="ko-KR" altLang="en-US" dirty="0"/>
              <a:t>명령문으로 작성한 그래프가 표시되는 영역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/>
              <a:t>패키지창</a:t>
            </a:r>
            <a:r>
              <a:rPr lang="en-US" altLang="ko-KR" b="1" dirty="0"/>
              <a:t>(Packages Pane)</a:t>
            </a:r>
            <a:r>
              <a:rPr lang="ko-KR" altLang="en-US" dirty="0"/>
              <a:t> </a:t>
            </a:r>
            <a:r>
              <a:rPr lang="en-US" altLang="ko-KR" dirty="0"/>
              <a:t>: R</a:t>
            </a:r>
            <a:r>
              <a:rPr lang="ko-KR" altLang="en-US" dirty="0"/>
              <a:t>에서는 수많은 함수를 제공하고 있는데</a:t>
            </a:r>
            <a:r>
              <a:rPr lang="en-US" altLang="ko-KR" dirty="0"/>
              <a:t>, </a:t>
            </a:r>
            <a:r>
              <a:rPr lang="ko-KR" altLang="en-US" dirty="0"/>
              <a:t>이러한 함수들은 작성 목적이나 개발자에 따라 패키지 형태로 묶여 제공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/>
              <a:t>도움말창</a:t>
            </a:r>
            <a:r>
              <a:rPr lang="en-US" altLang="ko-KR" b="1" dirty="0"/>
              <a:t>(Help Pane)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 함수에 대한 도움말을 찾아볼 수 있음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뷰어창</a:t>
            </a:r>
            <a:r>
              <a:rPr lang="en-US" altLang="ko-KR" b="1" dirty="0"/>
              <a:t>(Viewer Pane)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분석의 결과가 숫자가 아닌 이미지 형태일 때 </a:t>
            </a:r>
            <a:r>
              <a:rPr lang="ko-KR" altLang="en-US" dirty="0" err="1"/>
              <a:t>웹브라우저</a:t>
            </a:r>
            <a:r>
              <a:rPr lang="ko-KR" altLang="en-US" dirty="0"/>
              <a:t> 상에 결과를 출력하는 경우가 있는데</a:t>
            </a:r>
            <a:r>
              <a:rPr lang="en-US" altLang="ko-KR" dirty="0"/>
              <a:t>, </a:t>
            </a:r>
            <a:r>
              <a:rPr lang="ko-KR" altLang="en-US" dirty="0"/>
              <a:t>그런 경우 </a:t>
            </a:r>
            <a:r>
              <a:rPr lang="ko-KR" altLang="en-US" dirty="0" err="1"/>
              <a:t>뷰어창에</a:t>
            </a:r>
            <a:r>
              <a:rPr lang="ko-KR" altLang="en-US" dirty="0"/>
              <a:t> 표시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07A354-160C-4969-8C98-6F1AF2D5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4747280"/>
            <a:ext cx="5184576" cy="18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0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14211</TotalTime>
  <Words>2751</Words>
  <Application>Microsoft Office PowerPoint</Application>
  <PresentationFormat>화면 슬라이드 쇼(4:3)</PresentationFormat>
  <Paragraphs>485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D2Coding</vt:lpstr>
      <vt:lpstr>HY견고딕</vt:lpstr>
      <vt:lpstr>굴림</vt:lpstr>
      <vt:lpstr>맑은 고딕</vt:lpstr>
      <vt:lpstr>Arial</vt:lpstr>
      <vt:lpstr>Consolas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01. R 스튜디오 메뉴와 화면은 어떻게 구성되어 있나요?</vt:lpstr>
      <vt:lpstr>LAB. 메모장에 입력한 코드를 R 스튜디오에서 실행하기</vt:lpstr>
      <vt:lpstr>LAB. 메모장에 입력한 코드를 R 스튜디오에서 실행하기</vt:lpstr>
      <vt:lpstr>LAB. 메모장에 입력한 코드를 R 스튜디오에서 실행하기</vt:lpstr>
      <vt:lpstr>PowerPoint 프레젠테이션</vt:lpstr>
      <vt:lpstr>02. 산술연산을 실행해볼까요?</vt:lpstr>
      <vt:lpstr>02. 산술연산을 실행해볼까요?</vt:lpstr>
      <vt:lpstr>02. 산술연산을 실행해볼까요?</vt:lpstr>
      <vt:lpstr>02. 산술연산을 실행해볼까요?</vt:lpstr>
      <vt:lpstr>02. 산술연산을 실행해볼까요?</vt:lpstr>
      <vt:lpstr>02. 산술연산을 실행해볼까요?</vt:lpstr>
      <vt:lpstr>02. 산술연산을 실행해볼까요?</vt:lpstr>
      <vt:lpstr>LAB. 다양한 산술연산 문제 수행하기</vt:lpstr>
      <vt:lpstr>LAB. 다양한 산술연산 문제 수행하기</vt:lpstr>
      <vt:lpstr>PowerPoint 프레젠테이션</vt:lpstr>
      <vt:lpstr>03. R 패키지를 설치해봅니다</vt:lpstr>
      <vt:lpstr>03. R 패키지를 설치해봅니다</vt:lpstr>
      <vt:lpstr>03. R 패키지를 설치해봅니다</vt:lpstr>
      <vt:lpstr>03. R 패키지를 설치해봅니다</vt:lpstr>
      <vt:lpstr>03. R 패키지를 설치해봅니다</vt:lpstr>
      <vt:lpstr>03. R 패키지를 설치해봅니다</vt:lpstr>
      <vt:lpstr>03. R 패키지를 설치해봅니다</vt:lpstr>
      <vt:lpstr>03. R 패키지를 설치해봅니다</vt:lpstr>
      <vt:lpstr>LAB. 패키지로 그림 불러오고 말풍선 그리기</vt:lpstr>
      <vt:lpstr>LAB. 패키지로 그림 불러오고 말풍선 그리기</vt:lpstr>
      <vt:lpstr>PowerPoint 프레젠테이션</vt:lpstr>
      <vt:lpstr>04. 도움말을 사용해볼까요?</vt:lpstr>
      <vt:lpstr>04. 도움말을 사용해볼까요?</vt:lpstr>
      <vt:lpstr>04. 도움말을 사용해볼까요?</vt:lpstr>
      <vt:lpstr>LAB. 도움말 활용하기</vt:lpstr>
      <vt:lpstr>LAB. 도움말 활용하기</vt:lpstr>
      <vt:lpstr>실전분석. 생일 맞추기</vt:lpstr>
      <vt:lpstr>실전분석. 생일 맞추기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 신현석</dc:creator>
  <cp:lastModifiedBy>WB</cp:lastModifiedBy>
  <cp:revision>1009</cp:revision>
  <dcterms:created xsi:type="dcterms:W3CDTF">2012-07-11T10:23:22Z</dcterms:created>
  <dcterms:modified xsi:type="dcterms:W3CDTF">2022-01-16T07:16:30Z</dcterms:modified>
</cp:coreProperties>
</file>