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71" r:id="rId2"/>
    <p:sldId id="516" r:id="rId3"/>
    <p:sldId id="472" r:id="rId4"/>
    <p:sldId id="664" r:id="rId5"/>
    <p:sldId id="665" r:id="rId6"/>
    <p:sldId id="666" r:id="rId7"/>
    <p:sldId id="667" r:id="rId8"/>
    <p:sldId id="668" r:id="rId9"/>
    <p:sldId id="669" r:id="rId10"/>
    <p:sldId id="592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593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9D"/>
    <a:srgbClr val="008000"/>
    <a:srgbClr val="7D5087"/>
    <a:srgbClr val="BB99C3"/>
    <a:srgbClr val="D5C0DA"/>
    <a:srgbClr val="F4AEA2"/>
    <a:srgbClr val="F5B4A9"/>
    <a:srgbClr val="F7C0B7"/>
    <a:srgbClr val="EE7D6A"/>
    <a:srgbClr val="D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213" autoAdjust="0"/>
  </p:normalViewPr>
  <p:slideViewPr>
    <p:cSldViewPr>
      <p:cViewPr varScale="1">
        <p:scale>
          <a:sx n="109" d="100"/>
          <a:sy n="109" d="100"/>
        </p:scale>
        <p:origin x="-1896" y="-84"/>
      </p:cViewPr>
      <p:guideLst>
        <p:guide orient="horz" pos="119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2021-09-06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6" r:id="rId3"/>
    <p:sldLayoutId id="2147483685" r:id="rId4"/>
    <p:sldLayoutId id="2147483690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라이브러리 개념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데이터 시각화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웹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그래프와 같은 시각적 도구를 이용해 정보를 표현하는 과정이 데이터 시각화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데이터 시각화의 목적은 전달하려는 정보를 더 명확하고 효과적으로 표현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 err="1"/>
              <a:t>matplotlib</a:t>
            </a:r>
            <a:r>
              <a:rPr lang="ko-KR" altLang="en-US" sz="1600" dirty="0"/>
              <a:t>을 이용하면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다루는 수치 데이터를 막대형</a:t>
            </a:r>
            <a:r>
              <a:rPr lang="en-US" altLang="ko-KR" sz="1600" dirty="0"/>
              <a:t>, </a:t>
            </a:r>
            <a:r>
              <a:rPr lang="ko-KR" altLang="en-US" sz="1600" dirty="0"/>
              <a:t>선형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분산형</a:t>
            </a:r>
            <a:r>
              <a:rPr lang="en-US" altLang="ko-KR" sz="1600" dirty="0"/>
              <a:t>, </a:t>
            </a:r>
            <a:r>
              <a:rPr lang="ko-KR" altLang="en-US" sz="1600" dirty="0"/>
              <a:t>원형 등 다양한 그래프로 표시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6992"/>
            <a:ext cx="7176472" cy="30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2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그래프를 그리는 함수들이 정의되어 있는 </a:t>
            </a:r>
            <a:r>
              <a:rPr lang="en-US" altLang="ko-KR" sz="1600" dirty="0" err="1"/>
              <a:t>pyplot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사용하기 위해 </a:t>
            </a:r>
            <a:r>
              <a:rPr lang="en-US" altLang="ko-KR" sz="1600" dirty="0"/>
              <a:t>import </a:t>
            </a:r>
            <a:r>
              <a:rPr lang="ko-KR" altLang="en-US" sz="1600" dirty="0"/>
              <a:t>문을 작성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그래프로 표현할 데이터를 리스트에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리스트 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의 값을 각각 </a:t>
            </a:r>
            <a:r>
              <a:rPr lang="en-US" altLang="ko-KR" sz="1600" dirty="0"/>
              <a:t>x</a:t>
            </a:r>
            <a:r>
              <a:rPr lang="ko-KR" altLang="en-US" sz="1600" dirty="0"/>
              <a:t>축</a:t>
            </a:r>
            <a:r>
              <a:rPr lang="en-US" altLang="ko-KR" sz="1600" dirty="0"/>
              <a:t>(</a:t>
            </a:r>
            <a:r>
              <a:rPr lang="ko-KR" altLang="en-US" sz="1600" dirty="0"/>
              <a:t>가로 방향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en-US" altLang="ko-KR" sz="1600" dirty="0"/>
              <a:t>y</a:t>
            </a:r>
            <a:r>
              <a:rPr lang="ko-KR" altLang="en-US" sz="1600" dirty="0"/>
              <a:t>축</a:t>
            </a:r>
            <a:r>
              <a:rPr lang="en-US" altLang="ko-KR" sz="1600" dirty="0"/>
              <a:t>(</a:t>
            </a:r>
            <a:r>
              <a:rPr lang="ko-KR" altLang="en-US" sz="1600" dirty="0"/>
              <a:t>세로 방향</a:t>
            </a:r>
            <a:r>
              <a:rPr lang="en-US" altLang="ko-KR" sz="1600" dirty="0"/>
              <a:t>)</a:t>
            </a:r>
            <a:r>
              <a:rPr lang="ko-KR" altLang="en-US" sz="1600" dirty="0"/>
              <a:t>으로 지정하여 막대형 그래프 생성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74" y="1737304"/>
            <a:ext cx="737235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918"/>
          <a:stretch/>
        </p:blipFill>
        <p:spPr>
          <a:xfrm>
            <a:off x="1369541" y="2996952"/>
            <a:ext cx="7018883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910"/>
          <a:stretch/>
        </p:blipFill>
        <p:spPr>
          <a:xfrm>
            <a:off x="1387115" y="3790024"/>
            <a:ext cx="7001309" cy="66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4896"/>
          <a:stretch/>
        </p:blipFill>
        <p:spPr>
          <a:xfrm>
            <a:off x="1395164" y="5131626"/>
            <a:ext cx="699326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63284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파일로 저장하고 실행하면 그래프와 확대</a:t>
            </a:r>
            <a:r>
              <a:rPr lang="en-US" altLang="ko-KR" sz="1600" dirty="0"/>
              <a:t>, </a:t>
            </a:r>
            <a:r>
              <a:rPr lang="ko-KR" altLang="en-US" sz="1600" dirty="0"/>
              <a:t>축소 등 조작 메뉴를 보여주는 창이 생성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74" y="1737304"/>
            <a:ext cx="7372350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14" y="2924944"/>
            <a:ext cx="7334250" cy="1781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80928"/>
            <a:ext cx="440814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pyplot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리스트에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리스트의 값을 </a:t>
            </a:r>
            <a:r>
              <a:rPr lang="en-US" altLang="ko-KR" sz="1600" dirty="0"/>
              <a:t>x</a:t>
            </a:r>
            <a:r>
              <a:rPr lang="ko-KR" altLang="en-US" sz="1600" dirty="0"/>
              <a:t>축과 </a:t>
            </a:r>
            <a:r>
              <a:rPr lang="en-US" altLang="ko-KR" sz="1600" dirty="0"/>
              <a:t>y</a:t>
            </a:r>
            <a:r>
              <a:rPr lang="ko-KR" altLang="en-US" sz="1600" dirty="0"/>
              <a:t>축으로 지정하여 </a:t>
            </a:r>
            <a:r>
              <a:rPr lang="ko-KR" altLang="en-US" sz="1600" dirty="0" err="1"/>
              <a:t>분산형</a:t>
            </a:r>
            <a:r>
              <a:rPr lang="ko-KR" altLang="en-US" sz="1600" dirty="0"/>
              <a:t> 그래프를 그림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1" y="1693335"/>
            <a:ext cx="7400925" cy="45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5920"/>
          <a:stretch/>
        </p:blipFill>
        <p:spPr>
          <a:xfrm>
            <a:off x="1371513" y="2578349"/>
            <a:ext cx="6944904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6" y="3933056"/>
            <a:ext cx="6114860" cy="290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7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그래프의 제목과 레이블</a:t>
            </a:r>
            <a:r>
              <a:rPr lang="en-US" altLang="ko-KR" sz="1600" dirty="0"/>
              <a:t>, </a:t>
            </a:r>
            <a:r>
              <a:rPr lang="ko-KR" altLang="en-US" sz="1600" dirty="0"/>
              <a:t>눈금선이 표시되도록 코드를 추가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1" y="1693335"/>
            <a:ext cx="7400925" cy="45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49341"/>
            <a:ext cx="7081182" cy="33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그래프의 색상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마커의</a:t>
            </a:r>
            <a:r>
              <a:rPr lang="ko-KR" altLang="en-US" sz="1600" dirty="0"/>
              <a:t> 모양과 크기를 설정한 전체 프로그램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1" y="1693335"/>
            <a:ext cx="7400925" cy="457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438"/>
          <a:stretch/>
        </p:blipFill>
        <p:spPr>
          <a:xfrm>
            <a:off x="1379684" y="2620732"/>
            <a:ext cx="700874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5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pyplot</a:t>
            </a:r>
            <a:r>
              <a:rPr lang="ko-KR" altLang="en-US" sz="1600" dirty="0"/>
              <a:t>과 </a:t>
            </a:r>
            <a:r>
              <a:rPr lang="en-US" altLang="ko-KR" sz="1600" dirty="0"/>
              <a:t>random </a:t>
            </a:r>
            <a:r>
              <a:rPr lang="ko-KR" altLang="en-US" sz="1600" dirty="0"/>
              <a:t>모듈을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 데이터를 리스트에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random.sample</a:t>
            </a:r>
            <a:r>
              <a:rPr lang="en-US" altLang="ko-KR" sz="1600" dirty="0"/>
              <a:t>( )</a:t>
            </a:r>
            <a:r>
              <a:rPr lang="ko-KR" altLang="en-US" sz="1600" dirty="0"/>
              <a:t>과 </a:t>
            </a:r>
            <a:r>
              <a:rPr lang="en-US" altLang="ko-KR" sz="1600" dirty="0"/>
              <a:t>range( ) </a:t>
            </a:r>
            <a:r>
              <a:rPr lang="ko-KR" altLang="en-US" sz="1600" dirty="0"/>
              <a:t>함수를 이용해서</a:t>
            </a:r>
            <a:r>
              <a:rPr lang="en-US" altLang="ko-KR" sz="1600" dirty="0"/>
              <a:t>, 0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</a:t>
            </a:r>
            <a:r>
              <a:rPr lang="ko-KR" altLang="en-US" sz="1600" dirty="0"/>
              <a:t>사이의 정수 </a:t>
            </a:r>
            <a:r>
              <a:rPr lang="en-US" altLang="ko-KR" sz="1600" dirty="0"/>
              <a:t>5</a:t>
            </a:r>
            <a:r>
              <a:rPr lang="ko-KR" altLang="en-US" sz="1600" dirty="0"/>
              <a:t>개를 랜덤 선택하고 리스트에 저장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5" y="1732324"/>
            <a:ext cx="7362825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514"/>
          <a:stretch/>
        </p:blipFill>
        <p:spPr>
          <a:xfrm>
            <a:off x="1386588" y="2616322"/>
            <a:ext cx="6929828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r="4384" b="7806"/>
          <a:stretch/>
        </p:blipFill>
        <p:spPr>
          <a:xfrm>
            <a:off x="1375729" y="4797153"/>
            <a:ext cx="701269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 err="1"/>
              <a:t>pyplot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plot( )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x</a:t>
            </a:r>
            <a:r>
              <a:rPr lang="ko-KR" altLang="en-US" sz="1600" dirty="0"/>
              <a:t>축과 </a:t>
            </a:r>
            <a:r>
              <a:rPr lang="en-US" altLang="ko-KR" sz="1600" dirty="0"/>
              <a:t>y</a:t>
            </a:r>
            <a:r>
              <a:rPr lang="ko-KR" altLang="en-US" sz="1600" dirty="0"/>
              <a:t>축에 표시할 리스트를 각각 지정하여 </a:t>
            </a:r>
            <a:r>
              <a:rPr lang="en-US" altLang="ko-KR" sz="1600" dirty="0"/>
              <a:t>2</a:t>
            </a:r>
            <a:r>
              <a:rPr lang="ko-KR" altLang="en-US" sz="1600" dirty="0"/>
              <a:t>개의 선형 그래프를 그림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5" y="1732324"/>
            <a:ext cx="73628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158"/>
          <a:stretch/>
        </p:blipFill>
        <p:spPr>
          <a:xfrm>
            <a:off x="1333107" y="2915827"/>
            <a:ext cx="7055318" cy="1019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12" y="3708253"/>
            <a:ext cx="3240360" cy="29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6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78586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두 종류의 데이터를 구분하기 위해 범례를 표시하고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 색상이나 선 스타일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마커의</a:t>
            </a:r>
            <a:r>
              <a:rPr lang="ko-KR" altLang="en-US" sz="1600" dirty="0"/>
              <a:t> 색상과 크기</a:t>
            </a:r>
            <a:r>
              <a:rPr lang="en-US" altLang="ko-KR" sz="1600" dirty="0"/>
              <a:t>, </a:t>
            </a:r>
            <a:r>
              <a:rPr lang="ko-KR" altLang="en-US" sz="1600" dirty="0"/>
              <a:t>모양을 다르게 설정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5" y="1732324"/>
            <a:ext cx="7362825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831"/>
          <a:stretch/>
        </p:blipFill>
        <p:spPr>
          <a:xfrm>
            <a:off x="1338014" y="2924944"/>
            <a:ext cx="69784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파일로 저장하고 실행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5" y="1732324"/>
            <a:ext cx="73628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991"/>
          <a:stretch/>
        </p:blipFill>
        <p:spPr>
          <a:xfrm>
            <a:off x="1403648" y="2586729"/>
            <a:ext cx="6912768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라이브러리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matplotlib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파일로 저장하고 실행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5" y="1732324"/>
            <a:ext cx="7362825" cy="409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79" y="2564102"/>
            <a:ext cx="3895433" cy="36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4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35" y="3118479"/>
            <a:ext cx="5143429" cy="3600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matplotlib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공공기관이 보유한 많은 데이터를 국민에게 개방하기 위해 웹사이트에 </a:t>
            </a:r>
            <a:r>
              <a:rPr lang="ko-KR" altLang="en-US" sz="1600" dirty="0" err="1"/>
              <a:t>등록해둔</a:t>
            </a:r>
            <a:r>
              <a:rPr lang="ko-KR" altLang="en-US" sz="1600" dirty="0"/>
              <a:t> 것이 </a:t>
            </a:r>
            <a:r>
              <a:rPr lang="ko-KR" altLang="en-US" sz="1600" dirty="0" err="1"/>
              <a:t>공공데이터</a:t>
            </a:r>
            <a:r>
              <a:rPr lang="ko-KR" altLang="en-US" sz="1600" dirty="0"/>
              <a:t> 포털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공공데이터</a:t>
            </a:r>
            <a:r>
              <a:rPr lang="ko-KR" altLang="en-US" sz="1600" dirty="0"/>
              <a:t> 포털을 이용해 필요한 데이터를 찾고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시각화하는 데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matplotlib</a:t>
            </a:r>
            <a:r>
              <a:rPr lang="ko-KR" altLang="en-US" sz="1600" dirty="0"/>
              <a:t>을 활용할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4231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88" y="2164298"/>
            <a:ext cx="5517608" cy="45868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316835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matplotlib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웹브라우저를 실행하고 </a:t>
            </a:r>
            <a:r>
              <a:rPr lang="ko-KR" altLang="en-US" sz="1600" dirty="0" err="1"/>
              <a:t>공공데이터</a:t>
            </a:r>
            <a:r>
              <a:rPr lang="ko-KR" altLang="en-US" sz="1600" dirty="0"/>
              <a:t> 포털에 접속하여 ‘연도별 </a:t>
            </a:r>
            <a:r>
              <a:rPr lang="ko-KR" altLang="en-US" sz="1600" dirty="0" err="1"/>
              <a:t>교통사고’를</a:t>
            </a:r>
            <a:r>
              <a:rPr lang="ko-KR" altLang="en-US" sz="1600" dirty="0"/>
              <a:t> 검색어로 입력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/>
              <a:t>검색 결과 목록에서 ‘한국도로공사</a:t>
            </a:r>
            <a:r>
              <a:rPr lang="en-US" altLang="ko-KR" sz="1600" dirty="0"/>
              <a:t>_</a:t>
            </a:r>
            <a:r>
              <a:rPr lang="ko-KR" altLang="en-US" sz="1600" dirty="0" err="1"/>
              <a:t>교통사고통계’의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다운로드</a:t>
            </a:r>
            <a:r>
              <a:rPr lang="en-US" altLang="ko-KR" sz="1600" dirty="0"/>
              <a:t>] </a:t>
            </a:r>
            <a:r>
              <a:rPr lang="ko-KR" altLang="en-US" sz="1600" dirty="0"/>
              <a:t>버튼 클릭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0808"/>
            <a:ext cx="7391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matplotlib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파일의 저장 경로는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코드가 저장되는 디렉토리</a:t>
            </a:r>
            <a:r>
              <a:rPr lang="en-US" altLang="ko-KR" sz="1600" dirty="0"/>
              <a:t>(C:\python</a:t>
            </a:r>
            <a:r>
              <a:rPr lang="ko-KR" altLang="en-US" sz="1600" dirty="0"/>
              <a:t>으로 가정</a:t>
            </a:r>
            <a:r>
              <a:rPr lang="en-US" altLang="ko-KR" sz="1600" dirty="0"/>
              <a:t>)</a:t>
            </a:r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파일 이름</a:t>
            </a:r>
            <a:r>
              <a:rPr lang="en-US" altLang="ko-KR" sz="1600" dirty="0"/>
              <a:t>]</a:t>
            </a:r>
            <a:r>
              <a:rPr lang="ko-KR" altLang="en-US" sz="1600" dirty="0"/>
              <a:t>을 ‘</a:t>
            </a:r>
            <a:r>
              <a:rPr lang="ko-KR" altLang="en-US" sz="1600" dirty="0" err="1"/>
              <a:t>교통사고통계’로</a:t>
            </a:r>
            <a:r>
              <a:rPr lang="ko-KR" altLang="en-US" sz="1600" dirty="0"/>
              <a:t> 수정하고 </a:t>
            </a:r>
            <a:r>
              <a:rPr lang="en-US" altLang="ko-KR" sz="1600" dirty="0"/>
              <a:t>[</a:t>
            </a:r>
            <a:r>
              <a:rPr lang="ko-KR" altLang="en-US" sz="1600" dirty="0"/>
              <a:t>저장</a:t>
            </a:r>
            <a:r>
              <a:rPr lang="en-US" altLang="ko-KR" sz="1600" dirty="0"/>
              <a:t>]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4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ko-KR" sz="1500" b="1" dirty="0">
                <a:solidFill>
                  <a:srgbClr val="C00000"/>
                </a:solidFill>
              </a:rPr>
              <a:t>TIP </a:t>
            </a:r>
            <a:r>
              <a:rPr lang="ko-KR" altLang="en-US" sz="1500" dirty="0"/>
              <a:t>단계 </a:t>
            </a:r>
            <a:r>
              <a:rPr lang="en-US" altLang="ko-KR" sz="1500" dirty="0"/>
              <a:t>1~2</a:t>
            </a:r>
            <a:r>
              <a:rPr lang="ko-KR" altLang="en-US" sz="1500" dirty="0"/>
              <a:t>를 생략하고 제공되는 ‘교통사고통계</a:t>
            </a:r>
            <a:r>
              <a:rPr lang="en-US" altLang="ko-KR" sz="1500" dirty="0"/>
              <a:t>.csv’ </a:t>
            </a:r>
            <a:r>
              <a:rPr lang="ko-KR" altLang="en-US" sz="1500" dirty="0"/>
              <a:t>파일을 사용해도 됨</a:t>
            </a: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4464496" cy="26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8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matplotlib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코드 편집기를 열고 다음과 같이 입력하고 실행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/>
              <a:t>csv </a:t>
            </a:r>
            <a:r>
              <a:rPr lang="ko-KR" altLang="en-US" sz="1600" dirty="0"/>
              <a:t>모듈의 </a:t>
            </a:r>
            <a:r>
              <a:rPr lang="en-US" altLang="ko-KR" sz="1600" dirty="0"/>
              <a:t>reader( )</a:t>
            </a:r>
            <a:r>
              <a:rPr lang="ko-KR" altLang="en-US" sz="1600" dirty="0"/>
              <a:t>를 사용하면 행 단위로 텍스트를 읽어 리스트에 저장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017"/>
          <a:stretch/>
        </p:blipFill>
        <p:spPr>
          <a:xfrm>
            <a:off x="1403648" y="3140968"/>
            <a:ext cx="7056784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matplotlib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단계</a:t>
            </a:r>
            <a:r>
              <a:rPr lang="en-US" altLang="ko-KR" sz="1600" dirty="0"/>
              <a:t>3 </a:t>
            </a:r>
            <a:r>
              <a:rPr lang="ko-KR" altLang="en-US" sz="1600" dirty="0"/>
              <a:t>의 코드를 수정해서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리스트에 ‘</a:t>
            </a:r>
            <a:r>
              <a:rPr lang="ko-KR" altLang="en-US" sz="1600" dirty="0" err="1"/>
              <a:t>연도’와</a:t>
            </a:r>
            <a:r>
              <a:rPr lang="ko-KR" altLang="en-US" sz="1600" dirty="0"/>
              <a:t> ‘</a:t>
            </a:r>
            <a:r>
              <a:rPr lang="ko-KR" altLang="en-US" sz="1600" dirty="0" err="1"/>
              <a:t>사고’의</a:t>
            </a:r>
            <a:r>
              <a:rPr lang="ko-KR" altLang="en-US" sz="1600" dirty="0"/>
              <a:t> 값을 분리하여 저장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39454"/>
            <a:ext cx="74485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matplotlib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리스트 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에 저장된 데이터를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쉘에 출력하는 대신</a:t>
            </a:r>
            <a:r>
              <a:rPr lang="en-US" altLang="ko-KR" sz="1600" dirty="0"/>
              <a:t>, </a:t>
            </a:r>
            <a:r>
              <a:rPr lang="ko-KR" altLang="en-US" sz="1600" dirty="0"/>
              <a:t>막대형 그래프로 표시하도록 수정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96952"/>
            <a:ext cx="7410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6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데이터 시각화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matplotlib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리스트 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에 저장된 데이터를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쉘에 출력하는 대신</a:t>
            </a:r>
            <a:r>
              <a:rPr lang="en-US" altLang="ko-KR" sz="1600" dirty="0"/>
              <a:t>, </a:t>
            </a:r>
            <a:r>
              <a:rPr lang="ko-KR" altLang="en-US" sz="1600" dirty="0"/>
              <a:t>막대형 그래프로 표시하도록 수정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012"/>
          <a:stretch/>
        </p:blipFill>
        <p:spPr>
          <a:xfrm>
            <a:off x="1403648" y="2996952"/>
            <a:ext cx="6984776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0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웹 데이터 수집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134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언어에서도 </a:t>
            </a:r>
            <a:r>
              <a:rPr lang="ko-KR" altLang="en-US" sz="1600" dirty="0" err="1"/>
              <a:t>웹스크래핑이라고</a:t>
            </a:r>
            <a:r>
              <a:rPr lang="ko-KR" altLang="en-US" sz="1600" dirty="0"/>
              <a:t> 부르는 웹 데이터 수집을 위한 여러 가지 라이브러리를 사용할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 err="1"/>
              <a:t>BeautifulSoup</a:t>
            </a:r>
            <a:r>
              <a:rPr lang="ko-KR" altLang="en-US" sz="1600" dirty="0"/>
              <a:t>은 오픈소스 라이브러리로</a:t>
            </a:r>
            <a:r>
              <a:rPr lang="en-US" altLang="ko-KR" sz="1600" dirty="0"/>
              <a:t>, </a:t>
            </a:r>
            <a:r>
              <a:rPr lang="ko-KR" altLang="en-US" sz="1600" dirty="0"/>
              <a:t>간편한 사용법이 장점이라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웹 데이터를 수집할 때 많이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웹 문서를 구성하는 </a:t>
            </a:r>
            <a:r>
              <a:rPr lang="en-US" altLang="ko-KR" sz="1600" dirty="0"/>
              <a:t>HTML</a:t>
            </a:r>
            <a:r>
              <a:rPr lang="ko-KR" altLang="en-US" sz="1600" dirty="0"/>
              <a:t>이나 </a:t>
            </a:r>
            <a:r>
              <a:rPr lang="en-US" altLang="ko-KR" sz="1600" dirty="0"/>
              <a:t>XML </a:t>
            </a:r>
            <a:r>
              <a:rPr lang="ko-KR" altLang="en-US" sz="1600" dirty="0"/>
              <a:t>파일에 있는 내용을 검색해서 필요한 부분을 추출할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19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라이브러리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모듈과 라이브러리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방대한 자료를 모아 놓은 도서관처럼 많은 정보를 사용자가 이용하기 쉽게 모아둔 형태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표준 라이브러리는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기본으로 제공</a:t>
            </a:r>
            <a:r>
              <a:rPr lang="en-US" altLang="ko-KR" sz="1600" dirty="0"/>
              <a:t> / </a:t>
            </a:r>
            <a:r>
              <a:rPr lang="ko-KR" altLang="en-US" sz="1600" dirty="0"/>
              <a:t>외부 라이브러리는 특정 용도에 맞게 필요한 기능을 제공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모듈은 변수나 함수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클래스를 저장하고 있는 파일</a:t>
            </a:r>
            <a:r>
              <a:rPr lang="en-US" altLang="ko-KR" sz="1600" dirty="0"/>
              <a:t>(</a:t>
            </a:r>
            <a:r>
              <a:rPr lang="ko-KR" altLang="en-US" sz="1600" dirty="0"/>
              <a:t>라이브러리는 이러한 모듈들을 여러 개 묶어 놓은 형태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이미지 처리나 데이터 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통계나 데이터 수집과 분석</a:t>
            </a:r>
            <a:r>
              <a:rPr lang="en-US" altLang="ko-KR" sz="1600" dirty="0"/>
              <a:t>, </a:t>
            </a:r>
            <a:r>
              <a:rPr lang="ko-KR" altLang="en-US" sz="1600" dirty="0"/>
              <a:t>게임</a:t>
            </a:r>
            <a:r>
              <a:rPr lang="en-US" altLang="ko-KR" sz="1600" dirty="0"/>
              <a:t> </a:t>
            </a:r>
            <a:r>
              <a:rPr lang="ko-KR" altLang="en-US" sz="1600" dirty="0"/>
              <a:t>등 필요한 영역의 용도에 알맞게 만들어 놓은 외부 라이브러리를 다양하게 사용 가능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6" y="5025404"/>
            <a:ext cx="4347824" cy="18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명령 프롬프트를 실행하고</a:t>
            </a:r>
            <a:r>
              <a:rPr lang="en-US" altLang="ko-KR" sz="1600" dirty="0"/>
              <a:t>, ‘pip install bs4’</a:t>
            </a:r>
            <a:r>
              <a:rPr lang="ko-KR" altLang="en-US" sz="1600" dirty="0"/>
              <a:t>라고 입력한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설치 완료 메시지 ‘</a:t>
            </a:r>
            <a:r>
              <a:rPr lang="en-US" altLang="ko-KR" sz="1600" dirty="0"/>
              <a:t>Successfully installed~’</a:t>
            </a:r>
            <a:r>
              <a:rPr lang="ko-KR" altLang="en-US" sz="1600" dirty="0"/>
              <a:t>가 표시될 때까지 대기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4" y="2924944"/>
            <a:ext cx="5832648" cy="30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83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설치가 끝나면 ‘</a:t>
            </a:r>
            <a:r>
              <a:rPr lang="en-US" altLang="ko-KR" sz="1600" dirty="0"/>
              <a:t>pip list’</a:t>
            </a:r>
            <a:r>
              <a:rPr lang="ko-KR" altLang="en-US" sz="1600" dirty="0"/>
              <a:t>로 현재 설치되어 있는 라이브러리 목록에 </a:t>
            </a:r>
            <a:r>
              <a:rPr lang="en-US" altLang="ko-KR" sz="1600" dirty="0"/>
              <a:t>beautifulsoup4, bs4 </a:t>
            </a:r>
            <a:r>
              <a:rPr lang="ko-KR" altLang="en-US" sz="1600" dirty="0"/>
              <a:t>등 이 표시되는지 확인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28" y="2924944"/>
            <a:ext cx="6385560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쉘에서 설치한 라이브러리를 </a:t>
            </a:r>
            <a:r>
              <a:rPr lang="en-US" altLang="ko-KR" sz="1600" dirty="0"/>
              <a:t>import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제공하는 ‘</a:t>
            </a:r>
            <a:r>
              <a:rPr lang="en-US" altLang="ko-KR" sz="1600" dirty="0"/>
              <a:t>example.html’ </a:t>
            </a:r>
            <a:r>
              <a:rPr lang="ko-KR" altLang="en-US" sz="1600" dirty="0"/>
              <a:t>파일을 읽어 변수 </a:t>
            </a:r>
            <a:r>
              <a:rPr lang="en-US" altLang="ko-KR" sz="1600" dirty="0"/>
              <a:t>html</a:t>
            </a:r>
            <a:r>
              <a:rPr lang="ko-KR" altLang="en-US" sz="1600" dirty="0"/>
              <a:t>에 텍스트형으로 저장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읽어온 텍스트는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형식으로 구문을 분석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html.parser</a:t>
            </a:r>
            <a:r>
              <a:rPr lang="en-US" altLang="ko-KR" sz="1600" dirty="0"/>
              <a:t>)</a:t>
            </a:r>
            <a:r>
              <a:rPr lang="ko-KR" altLang="en-US" sz="1600" dirty="0"/>
              <a:t>하고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생성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517" b="7103"/>
          <a:stretch/>
        </p:blipFill>
        <p:spPr>
          <a:xfrm>
            <a:off x="1403648" y="2643015"/>
            <a:ext cx="6984776" cy="353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442"/>
          <a:stretch/>
        </p:blipFill>
        <p:spPr>
          <a:xfrm>
            <a:off x="1379964" y="3528072"/>
            <a:ext cx="7008460" cy="542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1" r="4826" b="-3740"/>
          <a:stretch/>
        </p:blipFill>
        <p:spPr>
          <a:xfrm>
            <a:off x="1380941" y="4752060"/>
            <a:ext cx="7007484" cy="4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51FBA2-F2F5-4D0C-AB1D-FDBC8A007B97}"/>
              </a:ext>
            </a:extLst>
          </p:cNvPr>
          <p:cNvSpPr/>
          <p:nvPr/>
        </p:nvSpPr>
        <p:spPr>
          <a:xfrm>
            <a:off x="741307" y="1804116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382853"/>
            <a:ext cx="7690153" cy="365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HTML</a:t>
            </a:r>
            <a:r>
              <a:rPr lang="ko-KR" altLang="en-US" sz="1600" dirty="0"/>
              <a:t>은 웹 문서를 만들기 위한 표준 언어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‘</a:t>
            </a:r>
            <a:r>
              <a:rPr lang="en-US" altLang="ko-KR" sz="1600" dirty="0"/>
              <a:t>&lt; ’</a:t>
            </a:r>
            <a:r>
              <a:rPr lang="ko-KR" altLang="en-US" sz="1600" dirty="0"/>
              <a:t>와 ‘</a:t>
            </a:r>
            <a:r>
              <a:rPr lang="en-US" altLang="ko-KR" sz="1600" dirty="0"/>
              <a:t>&gt;’</a:t>
            </a:r>
            <a:r>
              <a:rPr lang="ko-KR" altLang="en-US" sz="1600" dirty="0"/>
              <a:t>로 둘러싸인 태그와 속성</a:t>
            </a:r>
            <a:r>
              <a:rPr lang="en-US" altLang="ko-KR" sz="1600" dirty="0"/>
              <a:t>, </a:t>
            </a:r>
            <a:r>
              <a:rPr lang="ko-KR" altLang="en-US" sz="1600" dirty="0"/>
              <a:t>속성값에 따라 구조와 표시 형식이 달라짐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텍스트를 웹 브라우저에서 어떻게 보여줄 것인지를 태그나 속성 정보로 결정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1D6DD5-DF6E-41CA-943B-E9A5A5546B70}"/>
              </a:ext>
            </a:extLst>
          </p:cNvPr>
          <p:cNvSpPr/>
          <p:nvPr/>
        </p:nvSpPr>
        <p:spPr>
          <a:xfrm>
            <a:off x="741307" y="1804116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804116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HTML </a:t>
            </a:r>
            <a:r>
              <a:rPr lang="ko-KR" altLang="en-US" sz="1800" dirty="0"/>
              <a:t>구문의 형식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1" y="3714632"/>
            <a:ext cx="5688632" cy="29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6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구문 분석이 끝나면 </a:t>
            </a:r>
            <a:r>
              <a:rPr lang="en-US" altLang="ko-KR" sz="1600" dirty="0"/>
              <a:t>prettify()</a:t>
            </a:r>
            <a:r>
              <a:rPr lang="ko-KR" altLang="en-US" sz="1600" dirty="0"/>
              <a:t>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모두 볼 수 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get_text</a:t>
            </a:r>
            <a:r>
              <a:rPr lang="en-US" altLang="ko-KR" sz="1600" dirty="0"/>
              <a:t>()</a:t>
            </a:r>
            <a:r>
              <a:rPr lang="ko-KR" altLang="en-US" sz="1600" dirty="0"/>
              <a:t>로 태그를 제외한 텍스트만 추출할 수도 있음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문서의 제목</a:t>
            </a:r>
            <a:r>
              <a:rPr lang="en-US" altLang="ko-KR" sz="1600" dirty="0"/>
              <a:t>(title)</a:t>
            </a:r>
            <a:r>
              <a:rPr lang="ko-KR" altLang="en-US" sz="1600" dirty="0"/>
              <a:t>을 추출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96952"/>
            <a:ext cx="7381875" cy="2028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373216"/>
            <a:ext cx="7381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93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0787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8"/>
            </a:pPr>
            <a:r>
              <a:rPr lang="en-US" altLang="ko-KR" sz="1600" dirty="0"/>
              <a:t>find( )</a:t>
            </a:r>
            <a:r>
              <a:rPr lang="ko-KR" altLang="en-US" sz="1600" dirty="0"/>
              <a:t>에 특정 태그</a:t>
            </a:r>
            <a:r>
              <a:rPr lang="en-US" altLang="ko-KR" sz="1600" dirty="0"/>
              <a:t>(‘a’)</a:t>
            </a:r>
            <a:r>
              <a:rPr lang="ko-KR" altLang="en-US" sz="1600" dirty="0"/>
              <a:t>를 지정해서 검색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8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8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8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8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8"/>
            </a:pPr>
            <a:endParaRPr lang="en-US" altLang="ko-KR" sz="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8"/>
            </a:pPr>
            <a:r>
              <a:rPr lang="en-US" altLang="ko-KR" sz="1600" dirty="0"/>
              <a:t>2</a:t>
            </a:r>
            <a:r>
              <a:rPr lang="ko-KR" altLang="en-US" sz="1600" dirty="0"/>
              <a:t>회 사용되고 있는 태그 중에서 </a:t>
            </a:r>
            <a:r>
              <a:rPr lang="en-US" altLang="ko-KR" sz="1600" dirty="0"/>
              <a:t>id</a:t>
            </a:r>
            <a:r>
              <a:rPr lang="ko-KR" altLang="en-US" sz="1600" dirty="0"/>
              <a:t>가 ‘</a:t>
            </a:r>
            <a:r>
              <a:rPr lang="en-US" altLang="ko-KR" sz="1600" dirty="0"/>
              <a:t>album’</a:t>
            </a:r>
            <a:r>
              <a:rPr lang="ko-KR" altLang="en-US" sz="1600" dirty="0"/>
              <a:t>인 항목을 가져오려면 다음과 같이 입력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72937"/>
            <a:ext cx="7343775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970"/>
          <a:stretch/>
        </p:blipFill>
        <p:spPr>
          <a:xfrm>
            <a:off x="1907704" y="5099345"/>
            <a:ext cx="684076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5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51FBA2-F2F5-4D0C-AB1D-FDBC8A007B97}"/>
              </a:ext>
            </a:extLst>
          </p:cNvPr>
          <p:cNvSpPr/>
          <p:nvPr/>
        </p:nvSpPr>
        <p:spPr>
          <a:xfrm>
            <a:off x="741307" y="1804116"/>
            <a:ext cx="7920000" cy="2344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382853"/>
            <a:ext cx="7690153" cy="176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1D6DD5-DF6E-41CA-943B-E9A5A5546B70}"/>
              </a:ext>
            </a:extLst>
          </p:cNvPr>
          <p:cNvSpPr/>
          <p:nvPr/>
        </p:nvSpPr>
        <p:spPr>
          <a:xfrm>
            <a:off x="741307" y="1804116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804116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id</a:t>
            </a:r>
            <a:r>
              <a:rPr lang="ko-KR" altLang="en-US" sz="1800" dirty="0"/>
              <a:t>와 </a:t>
            </a:r>
            <a:r>
              <a:rPr lang="en-US" altLang="ko-KR" sz="1800" dirty="0"/>
              <a:t>class </a:t>
            </a:r>
            <a:r>
              <a:rPr lang="ko-KR" altLang="en-US" sz="1800" dirty="0"/>
              <a:t>속성값 지정하기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8" y="2382853"/>
            <a:ext cx="7836512" cy="16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6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0787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10"/>
            </a:pPr>
            <a:r>
              <a:rPr lang="en-US" altLang="ko-KR" sz="1600" dirty="0"/>
              <a:t>find( 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find_all</a:t>
            </a:r>
            <a:r>
              <a:rPr lang="en-US" altLang="ko-KR" sz="1600" dirty="0"/>
              <a:t>( ) </a:t>
            </a:r>
            <a:r>
              <a:rPr lang="ko-KR" altLang="en-US" sz="1600" dirty="0"/>
              <a:t>대신에 </a:t>
            </a:r>
            <a:r>
              <a:rPr lang="en-US" altLang="ko-KR" sz="1600" dirty="0" err="1"/>
              <a:t>select_one</a:t>
            </a:r>
            <a:r>
              <a:rPr lang="en-US" altLang="ko-KR" sz="1600" dirty="0"/>
              <a:t>( )</a:t>
            </a:r>
            <a:r>
              <a:rPr lang="ko-KR" altLang="en-US" sz="1600" dirty="0"/>
              <a:t>이나 </a:t>
            </a:r>
            <a:r>
              <a:rPr lang="en-US" altLang="ko-KR" sz="1600" dirty="0"/>
              <a:t>select( 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10"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5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11"/>
            </a:pPr>
            <a:r>
              <a:rPr lang="en-US" altLang="ko-KR" sz="1600" dirty="0" err="1"/>
              <a:t>select_one</a:t>
            </a:r>
            <a:r>
              <a:rPr lang="en-US" altLang="ko-KR" sz="1600" dirty="0"/>
              <a:t>( )</a:t>
            </a:r>
            <a:r>
              <a:rPr lang="ko-KR" altLang="en-US" sz="1600" dirty="0"/>
              <a:t>이나 </a:t>
            </a:r>
            <a:r>
              <a:rPr lang="en-US" altLang="ko-KR" sz="1600" dirty="0"/>
              <a:t>select( )</a:t>
            </a:r>
            <a:r>
              <a:rPr lang="ko-KR" altLang="en-US" sz="1600" dirty="0"/>
              <a:t>에도 태그 이름과 속성값을 이용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895"/>
          <a:stretch/>
        </p:blipFill>
        <p:spPr>
          <a:xfrm>
            <a:off x="1413172" y="2602284"/>
            <a:ext cx="6975252" cy="981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4761"/>
          <a:stretch/>
        </p:blipFill>
        <p:spPr>
          <a:xfrm>
            <a:off x="1385236" y="4149080"/>
            <a:ext cx="7003188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51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7992889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설치와 사용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12"/>
            </a:pPr>
            <a:r>
              <a:rPr lang="en-US" altLang="ko-KR" sz="1600" dirty="0"/>
              <a:t>select( 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select_one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중첩된 태그 구조를 이용해 필요한 값을 추출할 수 있어서 편리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9140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832"/>
          <a:stretch/>
        </p:blipFill>
        <p:spPr>
          <a:xfrm>
            <a:off x="1317922" y="2996952"/>
            <a:ext cx="7070502" cy="1590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845"/>
          <a:stretch/>
        </p:blipFill>
        <p:spPr>
          <a:xfrm>
            <a:off x="1336972" y="4744615"/>
            <a:ext cx="7051452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0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https://news. daum.net/ranking/popular </a:t>
            </a:r>
            <a:r>
              <a:rPr lang="ko-KR" altLang="en-US" sz="1600" dirty="0"/>
              <a:t>링크로 이동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표준 모듈인 </a:t>
            </a:r>
            <a:r>
              <a:rPr lang="en-US" altLang="ko-KR" sz="1600" dirty="0" err="1"/>
              <a:t>urllib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BeautifulSoup</a:t>
            </a:r>
            <a:r>
              <a:rPr lang="ko-KR" altLang="en-US" sz="1600" dirty="0"/>
              <a:t>을 </a:t>
            </a:r>
            <a:r>
              <a:rPr lang="en-US" altLang="ko-KR" sz="1600" dirty="0"/>
              <a:t>import</a:t>
            </a:r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err="1"/>
              <a:t>urllib</a:t>
            </a:r>
            <a:r>
              <a:rPr lang="en-US" altLang="ko-KR" sz="1600" dirty="0"/>
              <a:t> </a:t>
            </a:r>
            <a:r>
              <a:rPr lang="ko-KR" altLang="en-US" sz="1600" dirty="0"/>
              <a:t>모듈의 </a:t>
            </a:r>
            <a:r>
              <a:rPr lang="en-US" altLang="ko-KR" sz="1600" dirty="0" err="1"/>
              <a:t>request.urlopen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함수에 웹 주소를 넣어주면 해당 페이지의 내용을 가져오게 되고</a:t>
            </a:r>
            <a:r>
              <a:rPr lang="en-US" altLang="ko-KR" sz="1600" dirty="0"/>
              <a:t>, HTML </a:t>
            </a:r>
            <a:r>
              <a:rPr lang="ko-KR" altLang="en-US" sz="1600" dirty="0"/>
              <a:t>구문 분석 후 객체가 생성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가져온 정보 중 웹 문서의 제목을 출력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10450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113"/>
          <a:stretch/>
        </p:blipFill>
        <p:spPr>
          <a:xfrm>
            <a:off x="1403649" y="3140968"/>
            <a:ext cx="6912768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6716"/>
          <a:stretch/>
        </p:blipFill>
        <p:spPr>
          <a:xfrm>
            <a:off x="1403648" y="4625051"/>
            <a:ext cx="6912768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48" y="5606821"/>
            <a:ext cx="6486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라이브러리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모듈과 라이브러리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51FBA2-F2F5-4D0C-AB1D-FDBC8A007B97}"/>
              </a:ext>
            </a:extLst>
          </p:cNvPr>
          <p:cNvSpPr/>
          <p:nvPr/>
        </p:nvSpPr>
        <p:spPr>
          <a:xfrm>
            <a:off x="741307" y="1804116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382852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패키지는 여러 개의 모듈을 디렉토리에 모아 놓은 것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모듈을 넣어둔 디렉토리 명이 </a:t>
            </a:r>
            <a:r>
              <a:rPr lang="ko-KR" altLang="en-US" sz="1600" dirty="0" err="1"/>
              <a:t>패키지명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패키지 안에 정의된 모듈을 사용할 때는 패키지 이름과 모듈 이름 사이에 ‘</a:t>
            </a:r>
            <a:r>
              <a:rPr lang="en-US" altLang="ko-KR" sz="1600" dirty="0"/>
              <a:t>. ’</a:t>
            </a:r>
            <a:r>
              <a:rPr lang="ko-KR" altLang="en-US" sz="1600" dirty="0"/>
              <a:t>을 붙여 ‘</a:t>
            </a:r>
            <a:r>
              <a:rPr lang="ko-KR" altLang="en-US" sz="1600" dirty="0" err="1"/>
              <a:t>패키지명</a:t>
            </a:r>
            <a:r>
              <a:rPr lang="en-US" altLang="ko-KR" sz="1600" dirty="0"/>
              <a:t>.</a:t>
            </a:r>
            <a:r>
              <a:rPr lang="ko-KR" altLang="en-US" sz="1600" dirty="0" err="1"/>
              <a:t>모듈명’과</a:t>
            </a:r>
            <a:r>
              <a:rPr lang="ko-KR" altLang="en-US" sz="1600" dirty="0"/>
              <a:t> 같이 표시</a:t>
            </a:r>
            <a:endParaRPr lang="en-US" altLang="ko-KR" sz="1600" dirty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라이브러리는 이러한 패키지와 모듈을 모두 포함하는 개념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41D6DD5-DF6E-41CA-943B-E9A5A5546B70}"/>
              </a:ext>
            </a:extLst>
          </p:cNvPr>
          <p:cNvSpPr/>
          <p:nvPr/>
        </p:nvSpPr>
        <p:spPr>
          <a:xfrm>
            <a:off x="741307" y="1804116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804116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라이브러리와 패키지의 차이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1" y="4440486"/>
            <a:ext cx="6231452" cy="22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3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뉴스 타이틀을 모두 추출하기 위해 </a:t>
            </a:r>
            <a:r>
              <a:rPr lang="en-US" altLang="ko-KR" sz="1600" dirty="0"/>
              <a:t>select( ) </a:t>
            </a:r>
            <a:r>
              <a:rPr lang="ko-KR" altLang="en-US" sz="1600" dirty="0"/>
              <a:t>함수를 사용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10450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161" b="-6511"/>
          <a:stretch/>
        </p:blipFill>
        <p:spPr>
          <a:xfrm>
            <a:off x="1405611" y="2602284"/>
            <a:ext cx="6982814" cy="46667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151FBA2-F2F5-4D0C-AB1D-FDBC8A007B97}"/>
              </a:ext>
            </a:extLst>
          </p:cNvPr>
          <p:cNvSpPr/>
          <p:nvPr/>
        </p:nvSpPr>
        <p:spPr>
          <a:xfrm>
            <a:off x="741307" y="3212976"/>
            <a:ext cx="7920000" cy="2993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45714" y="3819138"/>
            <a:ext cx="7762161" cy="22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웹브라우저에서 제공하는 개발자 도구의 </a:t>
            </a:r>
            <a:r>
              <a:rPr lang="ko-KR" altLang="en-US" sz="1600" dirty="0" err="1"/>
              <a:t>셀렉터를</a:t>
            </a:r>
            <a:r>
              <a:rPr lang="ko-KR" altLang="en-US" sz="1600" dirty="0"/>
              <a:t> 이용하면 태그를 쉽게 찾을 수 있음</a:t>
            </a:r>
            <a:endParaRPr lang="en-US" altLang="ko-KR" sz="1600" dirty="0"/>
          </a:p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필요한 웹사이트에 연결하고 개발자 도구 메뉴를 선택</a:t>
            </a:r>
            <a:r>
              <a:rPr lang="en-US" altLang="ko-KR" sz="1600" dirty="0"/>
              <a:t>(</a:t>
            </a:r>
            <a:r>
              <a:rPr lang="ko-KR" altLang="en-US" sz="1600" dirty="0"/>
              <a:t>크롬이나 인터넷 익스플로러에서는 </a:t>
            </a:r>
            <a:r>
              <a:rPr lang="en-US" altLang="ko-KR" sz="1600" dirty="0"/>
              <a:t>F12</a:t>
            </a:r>
            <a:r>
              <a:rPr lang="ko-KR" altLang="en-US" sz="1600" dirty="0"/>
              <a:t>를 누름</a:t>
            </a:r>
            <a:r>
              <a:rPr lang="en-US" altLang="ko-KR" sz="1600" dirty="0"/>
              <a:t>)</a:t>
            </a:r>
          </a:p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/>
            </a:pPr>
            <a:endParaRPr lang="en-US" altLang="ko-KR" sz="16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41D6DD5-DF6E-41CA-943B-E9A5A5546B70}"/>
              </a:ext>
            </a:extLst>
          </p:cNvPr>
          <p:cNvSpPr/>
          <p:nvPr/>
        </p:nvSpPr>
        <p:spPr>
          <a:xfrm>
            <a:off x="745714" y="3214548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9890" y="3214548"/>
            <a:ext cx="55544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웹브라우저의 개발자 도구로 태그 이름 찾기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3781388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10450" cy="4381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151FBA2-F2F5-4D0C-AB1D-FDBC8A007B97}"/>
              </a:ext>
            </a:extLst>
          </p:cNvPr>
          <p:cNvSpPr/>
          <p:nvPr/>
        </p:nvSpPr>
        <p:spPr>
          <a:xfrm>
            <a:off x="741307" y="2308172"/>
            <a:ext cx="7920000" cy="4289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45714" y="2914334"/>
            <a:ext cx="7762161" cy="332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개발자 도구 창의 </a:t>
            </a:r>
            <a:r>
              <a:rPr lang="ko-KR" altLang="en-US" sz="1600" dirty="0" err="1"/>
              <a:t>셀렉터</a:t>
            </a:r>
            <a:r>
              <a:rPr lang="ko-KR" altLang="en-US" sz="1600" dirty="0"/>
              <a:t> 버튼</a:t>
            </a:r>
            <a:r>
              <a:rPr lang="en-US" altLang="ko-KR" sz="1600" dirty="0"/>
              <a:t>( )</a:t>
            </a:r>
            <a:r>
              <a:rPr lang="ko-KR" altLang="en-US" sz="1600" dirty="0"/>
              <a:t>을 클릭하고 태그 정보가 필요한 영역을 누르면</a:t>
            </a:r>
            <a:r>
              <a:rPr lang="en-US" altLang="ko-KR" sz="1600" dirty="0"/>
              <a:t>, </a:t>
            </a:r>
            <a:r>
              <a:rPr lang="ko-KR" altLang="en-US" sz="1600" dirty="0"/>
              <a:t>개발자 도구 창에 해당 코드가</a:t>
            </a:r>
            <a:r>
              <a:rPr lang="en-US" altLang="ko-KR" sz="1600" dirty="0"/>
              <a:t> </a:t>
            </a:r>
            <a:r>
              <a:rPr lang="ko-KR" altLang="en-US" sz="1600" dirty="0"/>
              <a:t>표시</a:t>
            </a:r>
            <a:endParaRPr lang="en-US" altLang="ko-KR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41D6DD5-DF6E-41CA-943B-E9A5A5546B70}"/>
              </a:ext>
            </a:extLst>
          </p:cNvPr>
          <p:cNvSpPr/>
          <p:nvPr/>
        </p:nvSpPr>
        <p:spPr>
          <a:xfrm>
            <a:off x="745714" y="2309744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9890" y="2309744"/>
            <a:ext cx="55544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dirty="0"/>
              <a:t>웹브라우저의 개발자 도구로 태그 이름 찾기</a:t>
            </a:r>
            <a:endParaRPr lang="en-US" altLang="ko-KR" sz="18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0" y="3704468"/>
            <a:ext cx="5938083" cy="27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46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태그를 제거하고 텍스트만 추출하기 위해 </a:t>
            </a:r>
            <a:r>
              <a:rPr lang="en-US" altLang="ko-KR" sz="1600" dirty="0" err="1"/>
              <a:t>get_text</a:t>
            </a:r>
            <a:r>
              <a:rPr lang="en-US" altLang="ko-KR" sz="1600" dirty="0"/>
              <a:t>()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작성한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프로그램을 실행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10450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089"/>
          <a:stretch/>
        </p:blipFill>
        <p:spPr>
          <a:xfrm>
            <a:off x="1375072" y="2557894"/>
            <a:ext cx="6941344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121"/>
          <a:stretch/>
        </p:blipFill>
        <p:spPr>
          <a:xfrm>
            <a:off x="1413172" y="4008055"/>
            <a:ext cx="6903244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86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작성한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프로그램을 실행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라이브러리를 </a:t>
            </a:r>
            <a:r>
              <a:rPr lang="en-US" altLang="ko-KR" sz="1600" dirty="0"/>
              <a:t>import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영화 사이트에 접속 </a:t>
            </a:r>
            <a:r>
              <a:rPr lang="en-US" altLang="ko-KR" sz="1600" dirty="0"/>
              <a:t>→ </a:t>
            </a:r>
            <a:r>
              <a:rPr lang="ko-KR" altLang="en-US" sz="1600" dirty="0"/>
              <a:t>연결한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구문 분석한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(title)</a:t>
            </a:r>
            <a:r>
              <a:rPr lang="ko-KR" altLang="en-US" sz="1600" dirty="0"/>
              <a:t>을 출력 </a:t>
            </a:r>
            <a:r>
              <a:rPr lang="en-US" altLang="ko-KR" sz="1600" dirty="0"/>
              <a:t>→ </a:t>
            </a:r>
            <a:r>
              <a:rPr lang="ko-KR" altLang="en-US" sz="1600" dirty="0"/>
              <a:t>링크는 </a:t>
            </a:r>
            <a:r>
              <a:rPr lang="en-US" altLang="ko-KR" sz="1600" dirty="0"/>
              <a:t>http://www.cgv.co.kr/movies</a:t>
            </a:r>
            <a:r>
              <a:rPr lang="ko-KR" altLang="en-US" sz="1600" dirty="0"/>
              <a:t>를 사용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10450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089"/>
          <a:stretch/>
        </p:blipFill>
        <p:spPr>
          <a:xfrm>
            <a:off x="1375072" y="2602284"/>
            <a:ext cx="6941344" cy="809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555318"/>
            <a:ext cx="7372350" cy="428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6217"/>
          <a:stretch/>
        </p:blipFill>
        <p:spPr>
          <a:xfrm>
            <a:off x="1401707" y="4823972"/>
            <a:ext cx="6869336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웹브라우저의 개발자 도구</a:t>
            </a:r>
            <a:r>
              <a:rPr lang="en-US" altLang="ko-KR" sz="1600" dirty="0"/>
              <a:t>(F12)</a:t>
            </a:r>
            <a:r>
              <a:rPr lang="ko-KR" altLang="en-US" sz="1600" dirty="0"/>
              <a:t>로 영화 제목의 태그 정보를 확인하고 </a:t>
            </a:r>
            <a:r>
              <a:rPr lang="en-US" altLang="ko-KR" sz="1600" dirty="0"/>
              <a:t>select( )</a:t>
            </a:r>
            <a:r>
              <a:rPr lang="ko-KR" altLang="en-US" sz="1600" dirty="0"/>
              <a:t>의 인수로 사용</a:t>
            </a:r>
            <a:r>
              <a:rPr lang="en-US" altLang="ko-KR" sz="1600" dirty="0"/>
              <a:t>→ </a:t>
            </a:r>
            <a:r>
              <a:rPr lang="ko-KR" altLang="en-US" sz="1600" dirty="0"/>
              <a:t>영화 제목을 모두 가져와 리스트로 저장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4231"/>
            <a:ext cx="7372350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-1" r="6144" b="-4999"/>
          <a:stretch/>
        </p:blipFill>
        <p:spPr>
          <a:xfrm>
            <a:off x="1441747" y="2996952"/>
            <a:ext cx="687466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86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웹브라우저의 개발자 도구</a:t>
            </a:r>
            <a:r>
              <a:rPr lang="en-US" altLang="ko-KR" sz="1600" dirty="0"/>
              <a:t>(F12)</a:t>
            </a:r>
            <a:r>
              <a:rPr lang="ko-KR" altLang="en-US" sz="1600" dirty="0"/>
              <a:t>로 영화 제목의 태그 정보를 확인하고 </a:t>
            </a:r>
            <a:r>
              <a:rPr lang="en-US" altLang="ko-KR" sz="1600" dirty="0"/>
              <a:t>select( )</a:t>
            </a:r>
            <a:r>
              <a:rPr lang="ko-KR" altLang="en-US" sz="1600" dirty="0"/>
              <a:t>의 인수로 사용</a:t>
            </a:r>
            <a:r>
              <a:rPr lang="en-US" altLang="ko-KR" sz="1600" dirty="0"/>
              <a:t>→ </a:t>
            </a:r>
            <a:r>
              <a:rPr lang="ko-KR" altLang="en-US" sz="1600" dirty="0"/>
              <a:t>영화 제목을 모두 가져와 리스트로 저장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4231"/>
            <a:ext cx="737235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0" y="2927467"/>
            <a:ext cx="4527501" cy="39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2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웹 브라우저에서 </a:t>
            </a:r>
            <a:r>
              <a:rPr lang="ko-KR" altLang="en-US" sz="1600" dirty="0" err="1"/>
              <a:t>예매율에</a:t>
            </a:r>
            <a:r>
              <a:rPr lang="ko-KR" altLang="en-US" sz="1600" dirty="0"/>
              <a:t> 대한 태그도 확인하고 데이터를 추출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600" dirty="0">
                <a:latin typeface="+mj-lt"/>
              </a:rPr>
              <a:t>&lt;strong&gt;</a:t>
            </a:r>
            <a:r>
              <a:rPr lang="ko-KR" altLang="en-US" sz="1600" dirty="0">
                <a:latin typeface="+mj-lt"/>
              </a:rPr>
              <a:t>의 ‘</a:t>
            </a:r>
            <a:r>
              <a:rPr lang="en-US" altLang="ko-KR" sz="1600" dirty="0">
                <a:latin typeface="+mj-lt"/>
              </a:rPr>
              <a:t>percent’ </a:t>
            </a:r>
            <a:r>
              <a:rPr lang="ko-KR" altLang="en-US" sz="1600" dirty="0">
                <a:latin typeface="+mj-lt"/>
              </a:rPr>
              <a:t>하위에 있는 태그의 내용</a:t>
            </a:r>
            <a:r>
              <a:rPr lang="en-US" altLang="ko-KR" sz="1600" dirty="0">
                <a:latin typeface="+mj-lt"/>
              </a:rPr>
              <a:t>(‘18.6%’)</a:t>
            </a:r>
            <a:r>
              <a:rPr lang="ko-KR" altLang="en-US" sz="1600" dirty="0">
                <a:latin typeface="+mj-lt"/>
              </a:rPr>
              <a:t>이 필요하기 때문에</a:t>
            </a:r>
            <a:r>
              <a:rPr lang="en-US" altLang="ko-KR" sz="1600" dirty="0">
                <a:latin typeface="+mj-lt"/>
              </a:rPr>
              <a:t>, select( )</a:t>
            </a:r>
            <a:r>
              <a:rPr lang="ko-KR" altLang="en-US" sz="1600" dirty="0">
                <a:latin typeface="+mj-lt"/>
              </a:rPr>
              <a:t>의 인수를 다음과 같이 설정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4231"/>
            <a:ext cx="737235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113" b="527"/>
          <a:stretch/>
        </p:blipFill>
        <p:spPr>
          <a:xfrm>
            <a:off x="1403647" y="3429000"/>
            <a:ext cx="6912769" cy="360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68383"/>
            <a:ext cx="6510824" cy="25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리스트 </a:t>
            </a:r>
            <a:r>
              <a:rPr lang="en-US" altLang="ko-KR" sz="1600" dirty="0"/>
              <a:t>movies</a:t>
            </a:r>
            <a:r>
              <a:rPr lang="ko-KR" altLang="en-US" sz="1600" dirty="0"/>
              <a:t>와 </a:t>
            </a:r>
            <a:r>
              <a:rPr lang="en-US" altLang="ko-KR" sz="1600" dirty="0"/>
              <a:t>rates</a:t>
            </a:r>
            <a:r>
              <a:rPr lang="ko-KR" altLang="en-US" sz="1600" dirty="0"/>
              <a:t>에 저장해 놓은 값들을 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함수로 묶어서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050" dirty="0"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400" dirty="0"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파일로 저장하고 실행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4231"/>
            <a:ext cx="7372350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097"/>
          <a:stretch/>
        </p:blipFill>
        <p:spPr>
          <a:xfrm>
            <a:off x="1384597" y="2596182"/>
            <a:ext cx="6931819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241"/>
          <a:stretch/>
        </p:blipFill>
        <p:spPr>
          <a:xfrm>
            <a:off x="1422043" y="4646276"/>
            <a:ext cx="6894373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53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웹 데이터 수집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1" y="1196751"/>
            <a:ext cx="822692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dirty="0" err="1"/>
              <a:t>BeautifulSoup</a:t>
            </a:r>
            <a:r>
              <a:rPr lang="ko-KR" altLang="en-US" sz="2000" dirty="0"/>
              <a:t>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400" dirty="0">
              <a:latin typeface="+mj-lt"/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파일로 저장하고 실행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4231"/>
            <a:ext cx="7372350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814"/>
          <a:stretch/>
        </p:blipFill>
        <p:spPr>
          <a:xfrm>
            <a:off x="1347783" y="2492896"/>
            <a:ext cx="68966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라이브러리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라이브러리 설치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필요한 외부 라이브러리를 설치하려면 </a:t>
            </a:r>
            <a:r>
              <a:rPr lang="en-US" altLang="ko-KR" sz="1600" dirty="0"/>
              <a:t>pip</a:t>
            </a:r>
            <a:r>
              <a:rPr lang="ko-KR" altLang="en-US" sz="1600" dirty="0"/>
              <a:t>라는 도구를 사용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윈도우의 명령 프롬프트를 실행한 후에 ‘</a:t>
            </a:r>
            <a:r>
              <a:rPr lang="en-US" altLang="ko-KR" sz="1600" dirty="0"/>
              <a:t>pip’</a:t>
            </a:r>
            <a:r>
              <a:rPr lang="ko-KR" altLang="en-US" sz="1600" dirty="0"/>
              <a:t>를 입력했을 때 다음과 같이 표시되면 사용 가능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76238"/>
            <a:ext cx="5384888" cy="2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라이브러리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라이브러리 설치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‘</a:t>
            </a:r>
            <a:r>
              <a:rPr lang="en-US" altLang="ko-KR" sz="1600" dirty="0"/>
              <a:t>pip list’ </a:t>
            </a:r>
            <a:r>
              <a:rPr lang="ko-KR" altLang="en-US" sz="1600" dirty="0"/>
              <a:t>라고 입력하면 표준 라이브러리를 제외하고 설치되어 있는 라이브러리들을 보여줌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8" y="1700808"/>
            <a:ext cx="739140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43015"/>
            <a:ext cx="5500052" cy="19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라이브러리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라이브러리 설치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 err="1"/>
              <a:t>matplotlib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라이브러리를 설치하기 위해 ‘</a:t>
            </a:r>
            <a:r>
              <a:rPr lang="en-US" altLang="ko-KR" sz="1600" dirty="0"/>
              <a:t>pip install </a:t>
            </a:r>
            <a:r>
              <a:rPr lang="en-US" altLang="ko-KR" sz="1600" dirty="0" err="1"/>
              <a:t>matplotlib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입력</a:t>
            </a:r>
            <a:endParaRPr lang="en-US" altLang="ko-KR" sz="1600" dirty="0"/>
          </a:p>
          <a:p>
            <a:pPr marL="809625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/>
              <a:t>‘</a:t>
            </a:r>
            <a:r>
              <a:rPr lang="en-US" altLang="ko-KR" sz="1600" dirty="0"/>
              <a:t>Successfully installed~’ </a:t>
            </a:r>
            <a:r>
              <a:rPr lang="ko-KR" altLang="en-US" sz="1600" dirty="0"/>
              <a:t>메시지가 나타나면 라이브러리 설치가 완료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8" y="1700808"/>
            <a:ext cx="7391400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44" y="3068960"/>
            <a:ext cx="6739788" cy="35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라이브러리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라이브러리 설치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설치가 끝나면 ‘</a:t>
            </a:r>
            <a:r>
              <a:rPr lang="en-US" altLang="ko-KR" sz="1600" dirty="0"/>
              <a:t>pip show </a:t>
            </a:r>
            <a:r>
              <a:rPr lang="en-US" altLang="ko-KR" sz="1600" dirty="0" err="1"/>
              <a:t>matplotlib</a:t>
            </a:r>
            <a:r>
              <a:rPr lang="en-US" altLang="ko-KR" sz="1600" dirty="0"/>
              <a:t>’</a:t>
            </a:r>
            <a:r>
              <a:rPr lang="ko-KR" altLang="en-US" sz="1600" dirty="0"/>
              <a:t>으로 </a:t>
            </a:r>
            <a:r>
              <a:rPr lang="en-US" altLang="ko-KR" sz="1600" dirty="0" err="1"/>
              <a:t>matplot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라이브러리가 설치된 곳을 확인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8" y="1700808"/>
            <a:ext cx="7391400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93652"/>
            <a:ext cx="6480720" cy="2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데이터 시각화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98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11449</TotalTime>
  <Words>1418</Words>
  <Application>Microsoft Office PowerPoint</Application>
  <PresentationFormat>화면 슬라이드 쇼(4:3)</PresentationFormat>
  <Paragraphs>270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01. 라이브러리 개념</vt:lpstr>
      <vt:lpstr>01. 라이브러리 개념</vt:lpstr>
      <vt:lpstr>01. 라이브러리 개념</vt:lpstr>
      <vt:lpstr>01. 라이브러리 개념</vt:lpstr>
      <vt:lpstr>01. 라이브러리 개념</vt:lpstr>
      <vt:lpstr>01. 라이브러리 개념</vt:lpstr>
      <vt:lpstr>PowerPoint 프레젠테이션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02. 데이터 시각화</vt:lpstr>
      <vt:lpstr>PowerPoint 프레젠테이션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  <vt:lpstr>03. 웹 데이터 수집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1189</cp:revision>
  <dcterms:created xsi:type="dcterms:W3CDTF">2012-07-11T10:23:22Z</dcterms:created>
  <dcterms:modified xsi:type="dcterms:W3CDTF">2021-09-06T11:51:29Z</dcterms:modified>
</cp:coreProperties>
</file>