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702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1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4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110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33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7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75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1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2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BAF36E-0BB2-4A6D-B49F-7D7FA507782C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8ADB13-91D6-4F1E-AD78-D36A265F5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9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microsoft.com/office/2007/relationships/hdphoto" Target="../media/hdphoto1.wdp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image" Target="../media/image1.png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681B2-E677-4081-9844-C4F375AC9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контроля версий -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8377E-CD49-42C1-AEF6-AFD7C67B7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Выполнила: Мисник Е.А</a:t>
            </a:r>
          </a:p>
          <a:p>
            <a:r>
              <a:rPr lang="ru-RU" dirty="0"/>
              <a:t>Группа: ИС-402</a:t>
            </a:r>
          </a:p>
        </p:txBody>
      </p:sp>
    </p:spTree>
    <p:extLst>
      <p:ext uri="{BB962C8B-B14F-4D97-AF65-F5344CB8AC3E}">
        <p14:creationId xmlns:p14="http://schemas.microsoft.com/office/powerpoint/2010/main" val="395464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132F5-ED2E-42AA-B335-A77FEB45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760"/>
            <a:ext cx="10383012" cy="81534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 </a:t>
            </a:r>
            <a:r>
              <a:rPr lang="ru-RU" dirty="0"/>
              <a:t>на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47545-22FF-4606-9F74-66E852F1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8276"/>
            <a:ext cx="9285732" cy="3371849"/>
          </a:xfrm>
        </p:spPr>
        <p:txBody>
          <a:bodyPr/>
          <a:lstStyle/>
          <a:p>
            <a:r>
              <a:rPr lang="ru-RU" dirty="0"/>
              <a:t>Загрузите последнюю версию </a:t>
            </a:r>
            <a:r>
              <a:rPr lang="ru-RU" u="sng" dirty="0">
                <a:hlinkClick r:id="rId2"/>
              </a:rPr>
              <a:t>программы установки </a:t>
            </a:r>
            <a:r>
              <a:rPr lang="ru-RU" u="sng" dirty="0" err="1">
                <a:hlinkClick r:id="rId2"/>
              </a:rPr>
              <a:t>Git</a:t>
            </a:r>
            <a:r>
              <a:rPr lang="ru-RU" u="sng" dirty="0">
                <a:hlinkClick r:id="rId2"/>
              </a:rPr>
              <a:t> для </a:t>
            </a:r>
            <a:r>
              <a:rPr lang="ru-RU" u="sng" dirty="0" err="1">
                <a:hlinkClick r:id="rId2"/>
              </a:rPr>
              <a:t>Windows</a:t>
            </a:r>
            <a:endParaRPr lang="ru-RU" u="sng" dirty="0"/>
          </a:p>
          <a:p>
            <a:r>
              <a:rPr lang="ru-RU" dirty="0"/>
              <a:t>После успешного запуска программы установки вы увидите экран мастера </a:t>
            </a:r>
            <a:r>
              <a:rPr lang="ru-RU" b="1" dirty="0"/>
              <a:t>установки </a:t>
            </a:r>
            <a:r>
              <a:rPr lang="ru-RU" b="1" dirty="0" err="1"/>
              <a:t>Git</a:t>
            </a:r>
            <a:r>
              <a:rPr lang="ru-RU" dirty="0"/>
              <a:t>. Для завершения установки следуйте инструкциям, нажимая кнопки </a:t>
            </a:r>
            <a:r>
              <a:rPr lang="ru-RU" b="1" dirty="0" err="1"/>
              <a:t>Next</a:t>
            </a:r>
            <a:r>
              <a:rPr lang="ru-RU" dirty="0"/>
              <a:t> (Далее) и </a:t>
            </a:r>
            <a:r>
              <a:rPr lang="ru-RU" b="1" dirty="0" err="1"/>
              <a:t>Finish</a:t>
            </a:r>
            <a:r>
              <a:rPr lang="ru-RU" dirty="0"/>
              <a:t> (Готово). Параметры по умолчанию достаточно хорошо подходят для большинства пользователей.</a:t>
            </a:r>
          </a:p>
          <a:p>
            <a:r>
              <a:rPr lang="ru-RU" dirty="0"/>
              <a:t>Откройте командную строку (или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Bash</a:t>
            </a:r>
            <a:r>
              <a:rPr lang="ru-RU" dirty="0"/>
              <a:t>, если во время установки вы указали, что не будете использовать </a:t>
            </a:r>
            <a:r>
              <a:rPr lang="ru-RU" dirty="0" err="1"/>
              <a:t>Git</a:t>
            </a:r>
            <a:r>
              <a:rPr lang="ru-RU" dirty="0"/>
              <a:t> в командной строке </a:t>
            </a:r>
            <a:r>
              <a:rPr lang="ru-RU" dirty="0" err="1"/>
              <a:t>Windows</a:t>
            </a:r>
            <a:r>
              <a:rPr lang="ru-RU" dirty="0"/>
              <a:t>).</a:t>
            </a:r>
          </a:p>
          <a:p>
            <a:r>
              <a:rPr lang="ru-RU" dirty="0"/>
              <a:t>Настройте для </a:t>
            </a:r>
            <a:r>
              <a:rPr lang="ru-RU" dirty="0" err="1"/>
              <a:t>Git</a:t>
            </a:r>
            <a:r>
              <a:rPr lang="ru-RU" dirty="0"/>
              <a:t> имя пользователя и адрес электронной почты с помощью следующих команд (замените имя Эммы своим; эта информация будет связана со всеми созданными вами </a:t>
            </a:r>
            <a:r>
              <a:rPr lang="ru-RU" dirty="0" err="1"/>
              <a:t>коммитами</a:t>
            </a:r>
            <a:r>
              <a:rPr lang="ru-RU" dirty="0"/>
              <a:t>):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E7CDF6-F26F-45FD-BA51-E09BF1AA8C1B}"/>
              </a:ext>
            </a:extLst>
          </p:cNvPr>
          <p:cNvSpPr/>
          <p:nvPr/>
        </p:nvSpPr>
        <p:spPr>
          <a:xfrm>
            <a:off x="571499" y="5067301"/>
            <a:ext cx="928573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$ git config --global user.name "Emma Paris" </a:t>
            </a:r>
            <a:endParaRPr lang="ru-RU" dirty="0"/>
          </a:p>
          <a:p>
            <a:pPr algn="ctr"/>
            <a:r>
              <a:rPr lang="en-US" dirty="0"/>
              <a:t>$ git config --global </a:t>
            </a:r>
            <a:r>
              <a:rPr lang="en-US" dirty="0" err="1"/>
              <a:t>user.email</a:t>
            </a:r>
            <a:r>
              <a:rPr lang="en-US" dirty="0"/>
              <a:t> "eparis@atlassian.com"</a:t>
            </a:r>
            <a:endParaRPr lang="ru-RU" dirty="0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5BC36F-FECC-4997-9906-5892CC13DDD7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перед&quot; или &quot;Следующий&quot;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F6F2B47-E7C6-453D-AE46-9C7F299889EB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54E355A-8AFD-4560-BC76-3893FD277464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В начало&quot;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6E8E811-0547-49FB-95A3-0FE1A78F04B5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9EAEDD3-435D-4A10-854F-07BAEBE91EE7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5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1D65C-4911-49AE-86C6-BFDE29F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760"/>
            <a:ext cx="10449687" cy="901065"/>
          </a:xfrm>
        </p:spPr>
        <p:txBody>
          <a:bodyPr/>
          <a:lstStyle/>
          <a:p>
            <a:r>
              <a:rPr lang="ru-RU" dirty="0"/>
              <a:t>Использование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D4D80-EADC-43A5-86C3-253B54E2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495426"/>
            <a:ext cx="9153525" cy="419099"/>
          </a:xfrm>
        </p:spPr>
        <p:txBody>
          <a:bodyPr/>
          <a:lstStyle/>
          <a:p>
            <a:r>
              <a:rPr lang="ru-RU" dirty="0"/>
              <a:t>Для полного перечня команд нужно ввести: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2D966F4-06B8-46EE-81D0-428D4F8D2543}"/>
              </a:ext>
            </a:extLst>
          </p:cNvPr>
          <p:cNvSpPr txBox="1">
            <a:spLocks/>
          </p:cNvSpPr>
          <p:nvPr/>
        </p:nvSpPr>
        <p:spPr>
          <a:xfrm>
            <a:off x="504825" y="1962150"/>
            <a:ext cx="10239375" cy="419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help -a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E45CC6C-CD8B-4FD7-9258-79E8E3C07A87}"/>
              </a:ext>
            </a:extLst>
          </p:cNvPr>
          <p:cNvSpPr txBox="1">
            <a:spLocks/>
          </p:cNvSpPr>
          <p:nvPr/>
        </p:nvSpPr>
        <p:spPr>
          <a:xfrm>
            <a:off x="504825" y="2609851"/>
            <a:ext cx="10525125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Отправить все изменения в репозиторий. Это самая часто используемая связка команд </a:t>
            </a:r>
            <a:r>
              <a:rPr lang="ru-RU" dirty="0" err="1"/>
              <a:t>git</a:t>
            </a:r>
            <a:r>
              <a:rPr lang="ru-RU" dirty="0"/>
              <a:t>: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353F1C2-A661-46E1-9581-C05C71A6930D}"/>
              </a:ext>
            </a:extLst>
          </p:cNvPr>
          <p:cNvSpPr txBox="1">
            <a:spLocks/>
          </p:cNvSpPr>
          <p:nvPr/>
        </p:nvSpPr>
        <p:spPr>
          <a:xfrm>
            <a:off x="504825" y="3076574"/>
            <a:ext cx="10239375" cy="419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add.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2A5CEA3-DAC2-4498-8CE8-1F093DD582AC}"/>
              </a:ext>
            </a:extLst>
          </p:cNvPr>
          <p:cNvSpPr txBox="1">
            <a:spLocks/>
          </p:cNvSpPr>
          <p:nvPr/>
        </p:nvSpPr>
        <p:spPr>
          <a:xfrm>
            <a:off x="504824" y="3543296"/>
            <a:ext cx="10239375" cy="419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commit –m “</a:t>
            </a:r>
            <a:r>
              <a:rPr lang="en-US" dirty="0" err="1"/>
              <a:t>MyCommit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B76C552-6A46-4C4F-B946-00CAF76B22BC}"/>
              </a:ext>
            </a:extLst>
          </p:cNvPr>
          <p:cNvSpPr txBox="1">
            <a:spLocks/>
          </p:cNvSpPr>
          <p:nvPr/>
        </p:nvSpPr>
        <p:spPr>
          <a:xfrm>
            <a:off x="504824" y="4010018"/>
            <a:ext cx="10239375" cy="419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push</a:t>
            </a: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91DE8FA-B96E-4694-B6EA-97007EBDEF53}"/>
              </a:ext>
            </a:extLst>
          </p:cNvPr>
          <p:cNvSpPr txBox="1">
            <a:spLocks/>
          </p:cNvSpPr>
          <p:nvPr/>
        </p:nvSpPr>
        <p:spPr>
          <a:xfrm>
            <a:off x="504825" y="4657720"/>
            <a:ext cx="10525125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Клонировать с мастер-ветки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2EE996D7-4856-400F-805F-297546366AF8}"/>
              </a:ext>
            </a:extLst>
          </p:cNvPr>
          <p:cNvSpPr txBox="1">
            <a:spLocks/>
          </p:cNvSpPr>
          <p:nvPr/>
        </p:nvSpPr>
        <p:spPr>
          <a:xfrm>
            <a:off x="504824" y="5124442"/>
            <a:ext cx="10239375" cy="419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clone &lt;</a:t>
            </a:r>
            <a:r>
              <a:rPr lang="ru-RU" dirty="0"/>
              <a:t>ссылка до репозитория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184B326-A6D2-49E2-97C8-708E339ABBD3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перед&quot; или &quot;Следующий&quot;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24C4FA-7B62-46E8-B562-D0ADB5C16205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На главную&quot;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3E7C706-3F24-4492-A270-5FC3803BF14A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&quot;В начало&quot;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E289D87-2B2D-4AF5-9B33-59A81E70E4B7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&quot;В конец&quot;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BB5162B-CD78-4866-BE3D-5E66CB58F575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8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70DF4-1846-41B0-96E0-0959B0B3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47" y="904874"/>
            <a:ext cx="8425053" cy="942976"/>
          </a:xfrm>
        </p:spPr>
        <p:txBody>
          <a:bodyPr>
            <a:noAutofit/>
          </a:bodyPr>
          <a:lstStyle/>
          <a:p>
            <a:r>
              <a:rPr lang="ru-RU" sz="6000" i="1" dirty="0"/>
              <a:t>Спасибо за внимание</a:t>
            </a:r>
          </a:p>
        </p:txBody>
      </p:sp>
      <p:pic>
        <p:nvPicPr>
          <p:cNvPr id="7170" name="Picture 2" descr="Kitten Cat Dog Pet Ветеринар, котенок, млекопитающее, кошка, как  млекопитающее png | PNGWing">
            <a:extLst>
              <a:ext uri="{FF2B5EF4-FFF2-40B4-BE49-F238E27FC236}">
                <a16:creationId xmlns:a16="http://schemas.microsoft.com/office/drawing/2014/main" id="{CFEDC0DB-3ED3-4A6C-A6FB-1905EE19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371256"/>
            <a:ext cx="6500813" cy="51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правляющая кнопка: &quot;Назад&quot; или &quot;Предыдущий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40733A0-8AB0-4459-813D-D65F30946FB8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C6005E-F632-4338-A2BF-EE4FC7D65F4A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 главную&quot;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CB0FDC1-48F7-41C4-BFD5-DF2E35DBB590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начало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CDD7D84-6006-4999-8E10-2C35B3C5A9BF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 конец&quot;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C9AF20A-211F-465F-87B6-E167C2FEB4F0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9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6EE0A-6AA7-4DEF-84FB-4A80C125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63702"/>
            <a:ext cx="9418320" cy="1096481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5F2960-7760-47E9-B030-CE130529D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2006353"/>
            <a:ext cx="9418320" cy="4485887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Что такое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Что такое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коммит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 —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это не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Преимущества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Недостатки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Виды команд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Основные команды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Установка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Примеры использования команд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194" name="Picture 2" descr="Содержание – Бесплатные иконки: файлы и папки">
            <a:extLst>
              <a:ext uri="{FF2B5EF4-FFF2-40B4-BE49-F238E27FC236}">
                <a16:creationId xmlns:a16="http://schemas.microsoft.com/office/drawing/2014/main" id="{F4003C8B-CC63-4F46-8479-39F2C4E32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-25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678" y="1760183"/>
            <a:ext cx="36004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A5DC5FE-E993-4220-8407-A173FEFF1165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перед&quot; или &quot;Следующий&quot;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EADE8D6-186B-46F1-957E-114EEB34F94A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9E62673-B56F-429C-B46A-4E14BFEFBE72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В начало&quot;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EEAC53D-080B-475B-BB1A-0B7DB54A36A4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798631C-6D1C-4B07-81D5-3855EA9CF076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2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10452-9F8E-43B9-B98B-1A8CB05D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365760"/>
            <a:ext cx="10199910" cy="885991"/>
          </a:xfrm>
        </p:spPr>
        <p:txBody>
          <a:bodyPr/>
          <a:lstStyle/>
          <a:p>
            <a:r>
              <a:rPr lang="ru-RU" dirty="0"/>
              <a:t>Что такое СКВ </a:t>
            </a:r>
            <a:r>
              <a:rPr lang="en-US" dirty="0"/>
              <a:t>Git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D47D9-AE3F-4B4C-B264-AF79C1BC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482571"/>
            <a:ext cx="9996256" cy="134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— это специальная программа, которая позволяет отслеживать любые изменения в файлах, хранить их версии и оперативно возвращаться в любое сохранённое состояние. </a:t>
            </a:r>
          </a:p>
          <a:p>
            <a:pPr marL="0" indent="0">
              <a:buNone/>
            </a:pPr>
            <a:r>
              <a:rPr lang="ru-RU" dirty="0"/>
              <a:t>Большинство других систем контроля версий хранят информацию в виде списка изменений в файлах.</a:t>
            </a:r>
          </a:p>
        </p:txBody>
      </p:sp>
      <p:pic>
        <p:nvPicPr>
          <p:cNvPr id="1026" name="Picture 2" descr="Система контроля версий Git - База Знаний Timeweb Community">
            <a:extLst>
              <a:ext uri="{FF2B5EF4-FFF2-40B4-BE49-F238E27FC236}">
                <a16:creationId xmlns:a16="http://schemas.microsoft.com/office/drawing/2014/main" id="{CED79066-572C-44D1-A4D8-AF62F28D5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" y="3224696"/>
            <a:ext cx="7670307" cy="363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Управляющая кнопка: &quot;Назад&quot; или &quot;Предыдущий&quot;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C85DE6C-6918-4D07-A251-92CDD5B3D08E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Вперед&quot; или &quot;Следующий&quot;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6BF92DD-DB8D-4C09-81C9-206313F93240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 главную&quot;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402A065-0FDB-4240-AEC6-DBDCCA7AD577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В начало&quot;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B31057C-025D-4F28-8385-2267AA10A7EE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825DB40-8122-4730-AB02-15354A28D3BC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74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7742E-5C4D-4C96-9AAB-C5E8BA11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365760"/>
            <a:ext cx="10315320" cy="850481"/>
          </a:xfrm>
        </p:spPr>
        <p:txBody>
          <a:bodyPr/>
          <a:lstStyle/>
          <a:p>
            <a:r>
              <a:rPr lang="ru-RU" dirty="0" err="1"/>
              <a:t>Коммит</a:t>
            </a:r>
            <a:r>
              <a:rPr lang="ru-RU" dirty="0"/>
              <a:t> это-…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BA832-1560-43CE-9533-1C829922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1455938"/>
            <a:ext cx="6356412" cy="5166804"/>
          </a:xfrm>
        </p:spPr>
        <p:txBody>
          <a:bodyPr>
            <a:normAutofit/>
          </a:bodyPr>
          <a:lstStyle/>
          <a:p>
            <a:r>
              <a:rPr lang="ru-RU" dirty="0"/>
              <a:t>В программировании за сохранение кода в контрольных точках отвечает система контроля версий — специальная технология, которую можно подключить к любому проекту. Система контроля версий страхует от ошибок и возвращает код в то состояние, когда всё работало.</a:t>
            </a:r>
          </a:p>
          <a:p>
            <a:r>
              <a:rPr lang="ru-RU" dirty="0">
                <a:solidFill>
                  <a:srgbClr val="0070C0"/>
                </a:solidFill>
              </a:rPr>
              <a:t>Контрольные точки </a:t>
            </a:r>
            <a:r>
              <a:rPr lang="ru-RU" dirty="0"/>
              <a:t>называются </a:t>
            </a:r>
            <a:r>
              <a:rPr lang="ru-RU" dirty="0" err="1"/>
              <a:t>коммитами</a:t>
            </a:r>
            <a:r>
              <a:rPr lang="ru-RU" dirty="0"/>
              <a:t>. </a:t>
            </a:r>
          </a:p>
          <a:p>
            <a:r>
              <a:rPr lang="ru-RU" dirty="0"/>
              <a:t>Один </a:t>
            </a:r>
            <a:r>
              <a:rPr lang="ru-RU" dirty="0" err="1"/>
              <a:t>коммит</a:t>
            </a:r>
            <a:r>
              <a:rPr lang="ru-RU" dirty="0"/>
              <a:t> — это пакет изменений, хранящий информацию с добавленными, отредактированными или удалёнными файлами кода. </a:t>
            </a:r>
          </a:p>
          <a:p>
            <a:r>
              <a:rPr lang="ru-RU" dirty="0"/>
              <a:t>В один </a:t>
            </a:r>
            <a:r>
              <a:rPr lang="ru-RU" dirty="0" err="1"/>
              <a:t>коммит</a:t>
            </a:r>
            <a:r>
              <a:rPr lang="ru-RU" dirty="0"/>
              <a:t> принято добавлять </a:t>
            </a:r>
            <a:r>
              <a:rPr lang="ru-RU" dirty="0">
                <a:solidFill>
                  <a:srgbClr val="FF0000"/>
                </a:solidFill>
              </a:rPr>
              <a:t>не более десяти изменений</a:t>
            </a:r>
            <a:r>
              <a:rPr lang="ru-RU" dirty="0"/>
              <a:t> — так получается длинная история версий, которая позволяет в случае ошибки откатиться с минимальной потерей работоспособного кода.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04E67B3-BA7F-4EB7-91BF-FABD03BD03FF}"/>
              </a:ext>
            </a:extLst>
          </p:cNvPr>
          <p:cNvSpPr/>
          <p:nvPr/>
        </p:nvSpPr>
        <p:spPr>
          <a:xfrm>
            <a:off x="10572772" y="365760"/>
            <a:ext cx="381740" cy="3817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ED0EC0E-9177-4DB1-84E7-52459811CF6D}"/>
              </a:ext>
            </a:extLst>
          </p:cNvPr>
          <p:cNvSpPr/>
          <p:nvPr/>
        </p:nvSpPr>
        <p:spPr>
          <a:xfrm>
            <a:off x="9874275" y="1216241"/>
            <a:ext cx="381740" cy="3817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AD3E294-E92A-4972-AE8D-6E44B021FA95}"/>
              </a:ext>
            </a:extLst>
          </p:cNvPr>
          <p:cNvSpPr/>
          <p:nvPr/>
        </p:nvSpPr>
        <p:spPr>
          <a:xfrm>
            <a:off x="8372590" y="1610113"/>
            <a:ext cx="381740" cy="3817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0283D84-39BB-44A2-8243-F4A1410F5E79}"/>
              </a:ext>
            </a:extLst>
          </p:cNvPr>
          <p:cNvSpPr/>
          <p:nvPr/>
        </p:nvSpPr>
        <p:spPr>
          <a:xfrm>
            <a:off x="9233724" y="2693189"/>
            <a:ext cx="381740" cy="3817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7A1D765-2340-4777-9DF5-F413DAB0619C}"/>
              </a:ext>
            </a:extLst>
          </p:cNvPr>
          <p:cNvSpPr/>
          <p:nvPr/>
        </p:nvSpPr>
        <p:spPr>
          <a:xfrm>
            <a:off x="8563460" y="3848470"/>
            <a:ext cx="381740" cy="3817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A160926-7D32-45FF-BAD2-3D27FA332CCA}"/>
              </a:ext>
            </a:extLst>
          </p:cNvPr>
          <p:cNvSpPr/>
          <p:nvPr/>
        </p:nvSpPr>
        <p:spPr>
          <a:xfrm>
            <a:off x="10117465" y="4631481"/>
            <a:ext cx="381740" cy="3817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E36D1C-EDDA-4D02-BA99-776AB095B37E}"/>
              </a:ext>
            </a:extLst>
          </p:cNvPr>
          <p:cNvSpPr/>
          <p:nvPr/>
        </p:nvSpPr>
        <p:spPr>
          <a:xfrm>
            <a:off x="9233724" y="5809251"/>
            <a:ext cx="381740" cy="3817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C4603EBE-501E-4F81-821C-EDE0A2E826E3}"/>
              </a:ext>
            </a:extLst>
          </p:cNvPr>
          <p:cNvCxnSpPr>
            <a:stCxn id="2" idx="3"/>
          </p:cNvCxnSpPr>
          <p:nvPr/>
        </p:nvCxnSpPr>
        <p:spPr>
          <a:xfrm flipH="1">
            <a:off x="10308335" y="791001"/>
            <a:ext cx="646177" cy="522894"/>
          </a:xfrm>
          <a:prstGeom prst="curvedConnector3">
            <a:avLst>
              <a:gd name="adj1" fmla="val -35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2B543C87-13EB-4F68-A228-164FE76E2D7C}"/>
              </a:ext>
            </a:extLst>
          </p:cNvPr>
          <p:cNvCxnSpPr>
            <a:stCxn id="5" idx="2"/>
            <a:endCxn id="6" idx="6"/>
          </p:cNvCxnSpPr>
          <p:nvPr/>
        </p:nvCxnSpPr>
        <p:spPr>
          <a:xfrm rot="10800000" flipV="1">
            <a:off x="8754331" y="1407111"/>
            <a:ext cx="1119945" cy="3938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9C8E8786-DDF4-4A93-8BA2-43F6281DF3EF}"/>
              </a:ext>
            </a:extLst>
          </p:cNvPr>
          <p:cNvCxnSpPr>
            <a:stCxn id="6" idx="4"/>
            <a:endCxn id="7" idx="0"/>
          </p:cNvCxnSpPr>
          <p:nvPr/>
        </p:nvCxnSpPr>
        <p:spPr>
          <a:xfrm rot="16200000" flipH="1">
            <a:off x="8643359" y="1911954"/>
            <a:ext cx="701336" cy="8611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63ABB742-59B8-4102-B0C1-C8E1DF487D5D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8702692" y="3126567"/>
            <a:ext cx="773541" cy="6702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18B27602-9440-4F5A-9E5C-E0327CE3AE11}"/>
              </a:ext>
            </a:extLst>
          </p:cNvPr>
          <p:cNvCxnSpPr>
            <a:stCxn id="8" idx="6"/>
            <a:endCxn id="9" idx="0"/>
          </p:cNvCxnSpPr>
          <p:nvPr/>
        </p:nvCxnSpPr>
        <p:spPr>
          <a:xfrm>
            <a:off x="8945200" y="4039340"/>
            <a:ext cx="1363135" cy="592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65869282-1CFC-47E8-9A37-F2EDC30F263C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rot="5400000">
            <a:off x="9468450" y="5160236"/>
            <a:ext cx="986900" cy="692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8739E77A-1BBE-48DC-B8F2-CCA407067E2A}"/>
              </a:ext>
            </a:extLst>
          </p:cNvPr>
          <p:cNvSpPr/>
          <p:nvPr/>
        </p:nvSpPr>
        <p:spPr>
          <a:xfrm>
            <a:off x="7248884" y="4866148"/>
            <a:ext cx="1505446" cy="1505446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64FA035F-0949-4EEF-86D0-48B72FCCC259}"/>
              </a:ext>
            </a:extLst>
          </p:cNvPr>
          <p:cNvCxnSpPr>
            <a:stCxn id="10" idx="4"/>
            <a:endCxn id="23" idx="3"/>
          </p:cNvCxnSpPr>
          <p:nvPr/>
        </p:nvCxnSpPr>
        <p:spPr>
          <a:xfrm rot="5400000">
            <a:off x="8855405" y="5802400"/>
            <a:ext cx="180599" cy="957780"/>
          </a:xfrm>
          <a:prstGeom prst="curvedConnector3">
            <a:avLst>
              <a:gd name="adj1" fmla="val 2265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Управляющая кнопка: &quot;Назад&quot; или &quot;Предыдущий&quot;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84A3E8A-DA3C-47B0-90D9-3B582FEDB4B8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&quot;Вперед&quot; или &quot;Следующий&quot;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E6F3EA2-725C-4031-91D1-B3379864B173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Управляющая кнопка: &quot;На главную&quot; 2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6701CBC-225A-4480-8187-32CC9689BCF6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Управляющая кнопка: &quot;В начало&quot; 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1A3BC5C-0DDB-46BD-A90E-0952166707B6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Управляющая кнопка: &quot;В конец&quot; 2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EAAB7D8-9D25-4454-B4B3-2FEA4E80F655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2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68617-3657-42A0-8C13-6514C7F1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365760"/>
            <a:ext cx="10208788" cy="1010279"/>
          </a:xfrm>
        </p:spPr>
        <p:txBody>
          <a:bodyPr/>
          <a:lstStyle/>
          <a:p>
            <a:r>
              <a:rPr lang="en-US" dirty="0"/>
              <a:t>Git — </a:t>
            </a:r>
            <a:r>
              <a:rPr lang="ru-RU" dirty="0"/>
              <a:t>это не 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FD77C1-47DF-46F9-A86E-0830DB94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" y="1677880"/>
            <a:ext cx="4456591" cy="1961965"/>
          </a:xfrm>
        </p:spPr>
        <p:txBody>
          <a:bodyPr/>
          <a:lstStyle/>
          <a:p>
            <a:pPr fontAlgn="base"/>
            <a:r>
              <a:rPr lang="ru-RU" dirty="0" err="1"/>
              <a:t>Git</a:t>
            </a:r>
            <a:r>
              <a:rPr lang="ru-RU" dirty="0"/>
              <a:t> — это программа, которую нужно установить и подключить к проекту для управления системой контроля версий.</a:t>
            </a:r>
          </a:p>
          <a:p>
            <a:pPr fontAlgn="base"/>
            <a:r>
              <a:rPr lang="ru-RU" dirty="0" err="1"/>
              <a:t>Git</a:t>
            </a:r>
            <a:r>
              <a:rPr lang="ru-RU" dirty="0"/>
              <a:t> — это самая популярная система контроля версий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55EF07C-8B47-49A2-B51E-1B5D8D36C6E7}"/>
              </a:ext>
            </a:extLst>
          </p:cNvPr>
          <p:cNvSpPr txBox="1">
            <a:spLocks/>
          </p:cNvSpPr>
          <p:nvPr/>
        </p:nvSpPr>
        <p:spPr>
          <a:xfrm>
            <a:off x="5629922" y="1677880"/>
            <a:ext cx="5049915" cy="196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dirty="0" err="1"/>
              <a:t>GitHub</a:t>
            </a:r>
            <a:r>
              <a:rPr lang="ru-RU" dirty="0"/>
              <a:t> — это сайт-хранилище для историй версий проектов: вы подключаете </a:t>
            </a:r>
            <a:r>
              <a:rPr lang="ru-RU" dirty="0" err="1"/>
              <a:t>Git</a:t>
            </a:r>
            <a:r>
              <a:rPr lang="ru-RU" dirty="0"/>
              <a:t>, регистрируетесь на </a:t>
            </a:r>
            <a:r>
              <a:rPr lang="ru-RU" dirty="0" err="1"/>
              <a:t>GitHub</a:t>
            </a:r>
            <a:r>
              <a:rPr lang="ru-RU" dirty="0"/>
              <a:t>, создаёте онлайн-репозиторий и переносите файлы с </a:t>
            </a:r>
            <a:r>
              <a:rPr lang="ru-RU" dirty="0" err="1"/>
              <a:t>Git</a:t>
            </a:r>
            <a:r>
              <a:rPr lang="ru-RU" dirty="0"/>
              <a:t> на </a:t>
            </a:r>
            <a:r>
              <a:rPr lang="ru-RU" dirty="0" err="1"/>
              <a:t>GitHub</a:t>
            </a:r>
            <a:r>
              <a:rPr lang="ru-RU" dirty="0"/>
              <a:t>.</a:t>
            </a:r>
          </a:p>
          <a:p>
            <a:pPr fontAlgn="base"/>
            <a:r>
              <a:rPr lang="ru-RU" dirty="0" err="1"/>
              <a:t>GitHub</a:t>
            </a:r>
            <a:r>
              <a:rPr lang="ru-RU" dirty="0"/>
              <a:t> — онлайн-хранилище кода.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0F1F69-59DD-498D-BB9A-203317520338}"/>
              </a:ext>
            </a:extLst>
          </p:cNvPr>
          <p:cNvSpPr/>
          <p:nvPr/>
        </p:nvSpPr>
        <p:spPr>
          <a:xfrm>
            <a:off x="1279257" y="6036791"/>
            <a:ext cx="870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dirty="0" err="1"/>
              <a:t>Git</a:t>
            </a:r>
            <a:r>
              <a:rPr lang="ru-RU" dirty="0"/>
              <a:t> и </a:t>
            </a:r>
            <a:r>
              <a:rPr lang="ru-RU" dirty="0" err="1"/>
              <a:t>GitHub</a:t>
            </a:r>
            <a:r>
              <a:rPr lang="ru-RU" dirty="0"/>
              <a:t> настроены на взаимодействие и поэтому часто используются как единый механизм работы с проектом.</a:t>
            </a:r>
          </a:p>
        </p:txBody>
      </p:sp>
      <p:pic>
        <p:nvPicPr>
          <p:cNvPr id="2050" name="Picture 2" descr="Git — Википедия">
            <a:extLst>
              <a:ext uri="{FF2B5EF4-FFF2-40B4-BE49-F238E27FC236}">
                <a16:creationId xmlns:a16="http://schemas.microsoft.com/office/drawing/2014/main" id="{A7B8E126-74F4-42F6-8FC9-5F18F1A7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4" y="4215733"/>
            <a:ext cx="3386358" cy="141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Файл:GitHub Logo.png — Википедия">
            <a:extLst>
              <a:ext uri="{FF2B5EF4-FFF2-40B4-BE49-F238E27FC236}">
                <a16:creationId xmlns:a16="http://schemas.microsoft.com/office/drawing/2014/main" id="{1DA0C47B-3BCD-4632-BF20-7B98A153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61" y="4199141"/>
            <a:ext cx="3753776" cy="134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е равно 5">
            <a:extLst>
              <a:ext uri="{FF2B5EF4-FFF2-40B4-BE49-F238E27FC236}">
                <a16:creationId xmlns:a16="http://schemas.microsoft.com/office/drawing/2014/main" id="{DB0D0392-CB8C-4014-A5DB-FE69DC8C67D3}"/>
              </a:ext>
            </a:extLst>
          </p:cNvPr>
          <p:cNvSpPr/>
          <p:nvPr/>
        </p:nvSpPr>
        <p:spPr>
          <a:xfrm>
            <a:off x="5202315" y="4571182"/>
            <a:ext cx="914400" cy="702906"/>
          </a:xfrm>
          <a:prstGeom prst="mathNotEqual">
            <a:avLst>
              <a:gd name="adj1" fmla="val 23520"/>
              <a:gd name="adj2" fmla="val 6600000"/>
              <a:gd name="adj3" fmla="val 82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Управляющая кнопка: &quot;Назад&quot; или &quot;Предыдущий&quot;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3F3384B-6DF5-4B35-9CC6-0787AF75A24B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Вперед&quot; или &quot;Следующий&quot;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5B216D2-9F82-49D1-80B8-B0EF51F7855B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85CEC1C-15A5-449E-8E3A-9C98F7FCDDBD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 начало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84182BC-5933-4F11-9CCC-1D9D93FBDF86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В конец&quot; 1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079D229-1758-4D36-A1D6-1113D2119346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2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F2364-0416-44E4-BC4F-769D9AC2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68" y="365761"/>
            <a:ext cx="10146644" cy="710213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1D7AA-973D-4734-BFE9-92D65BF3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66" y="1216237"/>
            <a:ext cx="4358937" cy="71021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ru-RU" sz="2400" dirty="0"/>
              <a:t>Рабочий процесс с функциональными ветками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D0DE719-3AC5-4F17-AEDB-9B559DA83D3A}"/>
              </a:ext>
            </a:extLst>
          </p:cNvPr>
          <p:cNvSpPr txBox="1">
            <a:spLocks/>
          </p:cNvSpPr>
          <p:nvPr/>
        </p:nvSpPr>
        <p:spPr>
          <a:xfrm>
            <a:off x="655465" y="1926450"/>
            <a:ext cx="4358937" cy="1129683"/>
          </a:xfrm>
          <a:prstGeom prst="rect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r>
              <a:rPr lang="ru-RU" sz="1600" dirty="0"/>
              <a:t>Одно из главных преимуществ – возможность ветвления. </a:t>
            </a:r>
          </a:p>
          <a:p>
            <a:pPr marL="0" indent="0" fontAlgn="base">
              <a:spcBef>
                <a:spcPts val="600"/>
              </a:spcBef>
              <a:buFont typeface="Arial" pitchFamily="34" charset="0"/>
              <a:buNone/>
            </a:pPr>
            <a:r>
              <a:rPr lang="ru-RU" sz="1600" dirty="0"/>
              <a:t>Ветки не требуют много ресурсов и легко объединяются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93F20727-525C-466F-9FED-0353B409140F}"/>
              </a:ext>
            </a:extLst>
          </p:cNvPr>
          <p:cNvSpPr txBox="1">
            <a:spLocks/>
          </p:cNvSpPr>
          <p:nvPr/>
        </p:nvSpPr>
        <p:spPr>
          <a:xfrm>
            <a:off x="6095997" y="5332595"/>
            <a:ext cx="4358937" cy="470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itchFamily="34" charset="0"/>
              <a:buNone/>
            </a:pPr>
            <a:r>
              <a:rPr lang="ru-RU" sz="2400" dirty="0"/>
              <a:t>Сообщество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A5C451B7-72D2-497F-95B0-D48085F7423F}"/>
              </a:ext>
            </a:extLst>
          </p:cNvPr>
          <p:cNvSpPr txBox="1">
            <a:spLocks/>
          </p:cNvSpPr>
          <p:nvPr/>
        </p:nvSpPr>
        <p:spPr>
          <a:xfrm>
            <a:off x="6095996" y="5803111"/>
            <a:ext cx="4358937" cy="372864"/>
          </a:xfrm>
          <a:prstGeom prst="rect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r>
              <a:rPr lang="ru-RU" sz="1600" dirty="0"/>
              <a:t>Имеет большое сообщество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CA03AA2F-193E-44DA-9AC8-FAB42D1034CD}"/>
              </a:ext>
            </a:extLst>
          </p:cNvPr>
          <p:cNvSpPr txBox="1">
            <a:spLocks/>
          </p:cNvSpPr>
          <p:nvPr/>
        </p:nvSpPr>
        <p:spPr>
          <a:xfrm>
            <a:off x="6095998" y="1216237"/>
            <a:ext cx="4358937" cy="469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itchFamily="34" charset="0"/>
              <a:buNone/>
            </a:pPr>
            <a:r>
              <a:rPr lang="ru-RU" sz="2400" dirty="0"/>
              <a:t>Ускоренный цикл релизов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88E5352B-6EBF-4B48-822E-E2702D01C1FE}"/>
              </a:ext>
            </a:extLst>
          </p:cNvPr>
          <p:cNvSpPr txBox="1">
            <a:spLocks/>
          </p:cNvSpPr>
          <p:nvPr/>
        </p:nvSpPr>
        <p:spPr>
          <a:xfrm>
            <a:off x="6095997" y="1685646"/>
            <a:ext cx="4358937" cy="3410137"/>
          </a:xfrm>
          <a:prstGeom prst="rect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ru-RU" sz="1600" dirty="0"/>
              <a:t>Функциональные ветки, распределенная разработка, запросы </a:t>
            </a:r>
            <a:r>
              <a:rPr lang="ru-RU" sz="1600" dirty="0" err="1"/>
              <a:t>pull</a:t>
            </a:r>
            <a:r>
              <a:rPr lang="ru-RU" sz="1600" dirty="0"/>
              <a:t> и стабильное сообщество в конечном счете ускоряют цикл релизов. Все эти возможности способствуют работе по методологии </a:t>
            </a:r>
            <a:r>
              <a:rPr lang="ru-RU" sz="1600" dirty="0" err="1"/>
              <a:t>agile</a:t>
            </a:r>
            <a:r>
              <a:rPr lang="ru-RU" sz="1600" dirty="0"/>
              <a:t>, в рамках которой разработчикам рекомендуется делиться часто небольшими изменениями. </a:t>
            </a:r>
          </a:p>
          <a:p>
            <a:pPr marL="0" indent="0" fontAlgn="base">
              <a:buNone/>
            </a:pPr>
            <a:r>
              <a:rPr lang="ru-RU" sz="1600" dirty="0"/>
              <a:t>Такие изменения продвигаются по конвейеру развертывания быстрее, чем монолитные релизы, которые характерны для централизованных систем управления версиями.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AF1BFF8-3058-4C5D-A05D-F19802F1F8A1}"/>
              </a:ext>
            </a:extLst>
          </p:cNvPr>
          <p:cNvSpPr txBox="1">
            <a:spLocks/>
          </p:cNvSpPr>
          <p:nvPr/>
        </p:nvSpPr>
        <p:spPr>
          <a:xfrm>
            <a:off x="655465" y="3350656"/>
            <a:ext cx="4358937" cy="506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itchFamily="34" charset="0"/>
              <a:buNone/>
            </a:pPr>
            <a:r>
              <a:rPr lang="ru-RU" sz="2400" dirty="0"/>
              <a:t>Распределенная разработка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840BDBFD-026D-411D-8799-B5351D41981E}"/>
              </a:ext>
            </a:extLst>
          </p:cNvPr>
          <p:cNvSpPr txBox="1">
            <a:spLocks/>
          </p:cNvSpPr>
          <p:nvPr/>
        </p:nvSpPr>
        <p:spPr>
          <a:xfrm>
            <a:off x="655464" y="3856685"/>
            <a:ext cx="4358937" cy="1129683"/>
          </a:xfrm>
          <a:prstGeom prst="rect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ru-RU" sz="1600" dirty="0"/>
              <a:t>Вместо рабочей копии каждый разработчик получает свой локальный репозиторий с полной историей </a:t>
            </a:r>
            <a:r>
              <a:rPr lang="ru-RU" sz="1600" dirty="0" err="1"/>
              <a:t>коммитов</a:t>
            </a:r>
            <a:r>
              <a:rPr lang="ru-RU" sz="1600" dirty="0"/>
              <a:t>.</a:t>
            </a:r>
            <a:endParaRPr lang="ru-RU" sz="1400" dirty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56F5E1B6-22E8-4C7B-931B-4160F90BF3B1}"/>
              </a:ext>
            </a:extLst>
          </p:cNvPr>
          <p:cNvSpPr txBox="1">
            <a:spLocks/>
          </p:cNvSpPr>
          <p:nvPr/>
        </p:nvSpPr>
        <p:spPr>
          <a:xfrm>
            <a:off x="655464" y="5242928"/>
            <a:ext cx="4358937" cy="469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ru-RU" sz="2400" dirty="0"/>
              <a:t>Запросы </a:t>
            </a:r>
            <a:r>
              <a:rPr lang="en-US" sz="2400" dirty="0"/>
              <a:t>pull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2EE792DA-CB97-47FD-A3AE-461858D95FDB}"/>
              </a:ext>
            </a:extLst>
          </p:cNvPr>
          <p:cNvSpPr txBox="1">
            <a:spLocks/>
          </p:cNvSpPr>
          <p:nvPr/>
        </p:nvSpPr>
        <p:spPr>
          <a:xfrm>
            <a:off x="655463" y="5712337"/>
            <a:ext cx="4358937" cy="853365"/>
          </a:xfrm>
          <a:prstGeom prst="rect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ru-RU" sz="1600" dirty="0"/>
              <a:t>С помощью запроса </a:t>
            </a:r>
            <a:r>
              <a:rPr lang="ru-RU" sz="1600" dirty="0" err="1"/>
              <a:t>pull</a:t>
            </a:r>
            <a:r>
              <a:rPr lang="ru-RU" sz="1600" dirty="0"/>
              <a:t> можно попросить другого разработчика объединить одну из ваших веток со своим репозиторием</a:t>
            </a:r>
            <a:endParaRPr lang="ru-RU" sz="1400" dirty="0"/>
          </a:p>
        </p:txBody>
      </p:sp>
      <p:sp>
        <p:nvSpPr>
          <p:cNvPr id="19" name="Управляющая кнопка: &quot;Назад&quot; или &quot;Предыдущий&quot;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05A1AB1-F498-45A3-9900-A07955AF9E3B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&quot;Вперед&quot; или &quot;Следующий&quot;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6EEA107-9208-4F7B-B8CA-E5ED4AC21A00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&quot;На главную&quot; 2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A3F49C6-CED5-48AE-B4B7-D08FDF139B7D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Управляющая кнопка: &quot;В начало&quot; 2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B756EC6-C7A0-4F0B-B56E-BFDA5E16546B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Управляющая кнопка: &quot;В конец&quot; 2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C6D17C4-B191-4B27-9E11-6F64E819D19D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9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37B0B-A7F1-4AB2-AB2E-11A22BE7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2" y="1573123"/>
            <a:ext cx="3781888" cy="752826"/>
          </a:xfrm>
        </p:spPr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12B27-37F0-4C57-8839-497AF528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2" y="2574525"/>
            <a:ext cx="3923930" cy="3098306"/>
          </a:xfrm>
        </p:spPr>
        <p:txBody>
          <a:bodyPr/>
          <a:lstStyle/>
          <a:p>
            <a:r>
              <a:rPr lang="ru-RU" dirty="0"/>
              <a:t>Плохо работает с большими двоичными файлами</a:t>
            </a:r>
          </a:p>
          <a:p>
            <a:r>
              <a:rPr lang="ru-RU" dirty="0"/>
              <a:t>Репозитории очень большого размера с объемной историей могут замедлять взаимодействие</a:t>
            </a:r>
          </a:p>
          <a:p>
            <a:r>
              <a:rPr lang="ru-RU" dirty="0"/>
              <a:t>Требуется длительное обучение, команды интуитивно не понятны</a:t>
            </a:r>
          </a:p>
        </p:txBody>
      </p:sp>
      <p:pic>
        <p:nvPicPr>
          <p:cNvPr id="3076" name="Picture 4" descr="Недостаток – Бесплатные иконки: разнообразный">
            <a:extLst>
              <a:ext uri="{FF2B5EF4-FFF2-40B4-BE49-F238E27FC236}">
                <a16:creationId xmlns:a16="http://schemas.microsoft.com/office/drawing/2014/main" id="{864FE1B2-1766-4612-9D36-265C07D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86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Управляющая кнопка: &quot;Назад&quot; или &quot;Предыдущий&quot;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A7FAE8F-3556-45B1-A470-CEE35C3DB217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Вперед&quot; или &quot;Следующий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51B88AB-3E74-4515-9665-4CAE0AE1730F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B5AD1BD-18EC-4600-AE96-3C0CF1659EE4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 начало&quot;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FE663F3-AD88-42A5-84BB-34689488DFEA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В конец&quot;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DAEB91B-7D73-4801-8A20-54C2C12CBC43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14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оманды Линукс терминала: шпаргалка основных команд | Vpsville">
            <a:extLst>
              <a:ext uri="{FF2B5EF4-FFF2-40B4-BE49-F238E27FC236}">
                <a16:creationId xmlns:a16="http://schemas.microsoft.com/office/drawing/2014/main" id="{823CF782-DFAD-4404-BD27-7DCBE6A4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99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8712540-5195-4404-BB75-71B176564F62}"/>
              </a:ext>
            </a:extLst>
          </p:cNvPr>
          <p:cNvSpPr/>
          <p:nvPr/>
        </p:nvSpPr>
        <p:spPr>
          <a:xfrm>
            <a:off x="0" y="0"/>
            <a:ext cx="734377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F1F93-525A-4AC4-A808-EA2BA592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65760"/>
            <a:ext cx="10459212" cy="767715"/>
          </a:xfrm>
        </p:spPr>
        <p:txBody>
          <a:bodyPr/>
          <a:lstStyle/>
          <a:p>
            <a:r>
              <a:rPr lang="ru-RU" dirty="0"/>
              <a:t>Виды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230E3-A4BC-42BE-9A77-80CE9EE7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314452"/>
            <a:ext cx="4181475" cy="381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HIGH-LEVEL COMMANDS</a:t>
            </a:r>
            <a:endParaRPr lang="ru-RU" sz="24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90B2518-760F-42A0-9F87-75279F88AAC6}"/>
              </a:ext>
            </a:extLst>
          </p:cNvPr>
          <p:cNvSpPr txBox="1">
            <a:spLocks/>
          </p:cNvSpPr>
          <p:nvPr/>
        </p:nvSpPr>
        <p:spPr>
          <a:xfrm>
            <a:off x="581026" y="4057655"/>
            <a:ext cx="4276725" cy="485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LOW-LEVEL COMMANDS</a:t>
            </a:r>
            <a:endParaRPr lang="ru-RU" sz="22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BB2B6B2-CDAA-45B2-92ED-CD685214FA1A}"/>
              </a:ext>
            </a:extLst>
          </p:cNvPr>
          <p:cNvSpPr txBox="1">
            <a:spLocks/>
          </p:cNvSpPr>
          <p:nvPr/>
        </p:nvSpPr>
        <p:spPr>
          <a:xfrm>
            <a:off x="581026" y="1847854"/>
            <a:ext cx="6762749" cy="1981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основные.</a:t>
            </a:r>
          </a:p>
          <a:p>
            <a:r>
              <a:rPr lang="ru-RU" dirty="0"/>
              <a:t>вспомогательные:</a:t>
            </a:r>
          </a:p>
          <a:p>
            <a:pPr lvl="1"/>
            <a:r>
              <a:rPr lang="ru-RU" dirty="0"/>
              <a:t>команды управления.</a:t>
            </a:r>
          </a:p>
          <a:p>
            <a:pPr lvl="1"/>
            <a:r>
              <a:rPr lang="ru-RU" dirty="0"/>
              <a:t>команды опроса.</a:t>
            </a:r>
          </a:p>
          <a:p>
            <a:r>
              <a:rPr lang="ru-RU" dirty="0"/>
              <a:t>команды взаимодействия (экспорт, импорт, конвертация)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FCC8216-723D-4C9B-B044-AA72D28178E4}"/>
              </a:ext>
            </a:extLst>
          </p:cNvPr>
          <p:cNvSpPr txBox="1">
            <a:spLocks/>
          </p:cNvSpPr>
          <p:nvPr/>
        </p:nvSpPr>
        <p:spPr>
          <a:xfrm>
            <a:off x="667132" y="4610102"/>
            <a:ext cx="4733544" cy="18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команды управления.</a:t>
            </a:r>
          </a:p>
          <a:p>
            <a:r>
              <a:rPr lang="ru-RU" dirty="0"/>
              <a:t>команды опроса.</a:t>
            </a:r>
          </a:p>
          <a:p>
            <a:r>
              <a:rPr lang="ru-RU" dirty="0"/>
              <a:t>синхронизации репозиториев.</a:t>
            </a:r>
          </a:p>
          <a:p>
            <a:r>
              <a:rPr lang="ru-RU" dirty="0"/>
              <a:t>внутренние вспомогательные команды</a:t>
            </a:r>
          </a:p>
        </p:txBody>
      </p:sp>
      <p:sp>
        <p:nvSpPr>
          <p:cNvPr id="9" name="Управляющая кнопка: &quot;Назад&quot; или &quot;Предыдущий&quot;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0CEC3BC-3E4C-4C21-B583-92C1A2BFCFE0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Вперед&quot; или &quot;Следующий&quot;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3E7AE0-6B2C-4945-8939-373291B1A427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84CF8F9-069F-4EDB-AE04-405A9D7830FC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 начало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2D6ED9A-F9F8-4312-A098-F94979B60A55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В конец&quot; 1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A3367B5-9CE4-42AB-B7BF-D4DD7577D815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7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4D53-62AB-4E3F-B4E3-739EF94B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07" y="365761"/>
            <a:ext cx="10182155" cy="777240"/>
          </a:xfrm>
        </p:spPr>
        <p:txBody>
          <a:bodyPr/>
          <a:lstStyle/>
          <a:p>
            <a:r>
              <a:rPr lang="ru-RU" dirty="0"/>
              <a:t>Основные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E80EC-577D-40E3-B86B-8EBA6D66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31" y="1384918"/>
            <a:ext cx="3456744" cy="559291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Git add</a:t>
            </a:r>
            <a:endParaRPr lang="ru-RU" sz="24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51CBCB5-BC3D-479C-BE4A-5DC3E8908B6B}"/>
              </a:ext>
            </a:extLst>
          </p:cNvPr>
          <p:cNvSpPr txBox="1">
            <a:spLocks/>
          </p:cNvSpPr>
          <p:nvPr/>
        </p:nvSpPr>
        <p:spPr>
          <a:xfrm>
            <a:off x="229430" y="1944208"/>
            <a:ext cx="3456743" cy="96091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добавляет содержимое рабочего каталога в индекс для последующего </a:t>
            </a:r>
            <a:r>
              <a:rPr lang="ru-RU" sz="1600" dirty="0" err="1"/>
              <a:t>коммита</a:t>
            </a:r>
            <a:endParaRPr lang="ru-RU" sz="1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41C771-996E-4D67-AB4A-FDEF2C36DF80}"/>
              </a:ext>
            </a:extLst>
          </p:cNvPr>
          <p:cNvSpPr txBox="1">
            <a:spLocks/>
          </p:cNvSpPr>
          <p:nvPr/>
        </p:nvSpPr>
        <p:spPr>
          <a:xfrm>
            <a:off x="229431" y="3147042"/>
            <a:ext cx="3456744" cy="559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Git status</a:t>
            </a:r>
            <a:endParaRPr lang="ru-RU" sz="24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153C08-801E-48C0-8C09-1E5AD61E8360}"/>
              </a:ext>
            </a:extLst>
          </p:cNvPr>
          <p:cNvSpPr txBox="1">
            <a:spLocks/>
          </p:cNvSpPr>
          <p:nvPr/>
        </p:nvSpPr>
        <p:spPr>
          <a:xfrm>
            <a:off x="229430" y="3706333"/>
            <a:ext cx="3456743" cy="69421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показывает состояния файлов в рабочем каталоге и индексе</a:t>
            </a:r>
            <a:endParaRPr lang="ru-RU" sz="1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17E63CB-274F-4AFB-97E4-996104E97F32}"/>
              </a:ext>
            </a:extLst>
          </p:cNvPr>
          <p:cNvSpPr txBox="1">
            <a:spLocks/>
          </p:cNvSpPr>
          <p:nvPr/>
        </p:nvSpPr>
        <p:spPr>
          <a:xfrm>
            <a:off x="229431" y="4642468"/>
            <a:ext cx="3456744" cy="559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Git diff</a:t>
            </a:r>
            <a:endParaRPr lang="ru-RU" sz="24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62D02F46-19D5-497F-A91B-9C5058B2D765}"/>
              </a:ext>
            </a:extLst>
          </p:cNvPr>
          <p:cNvSpPr txBox="1">
            <a:spLocks/>
          </p:cNvSpPr>
          <p:nvPr/>
        </p:nvSpPr>
        <p:spPr>
          <a:xfrm>
            <a:off x="229430" y="5201758"/>
            <a:ext cx="3456743" cy="93613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используется для вычисления разницы между любыми двумя </a:t>
            </a:r>
            <a:r>
              <a:rPr lang="ru-RU" sz="1600" dirty="0" err="1"/>
              <a:t>Git</a:t>
            </a:r>
            <a:r>
              <a:rPr lang="ru-RU" sz="1600" dirty="0"/>
              <a:t> деревьями</a:t>
            </a:r>
            <a:endParaRPr lang="ru-RU" sz="12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F9F8585-DA3E-446E-9DB3-614EB86A0814}"/>
              </a:ext>
            </a:extLst>
          </p:cNvPr>
          <p:cNvSpPr txBox="1">
            <a:spLocks/>
          </p:cNvSpPr>
          <p:nvPr/>
        </p:nvSpPr>
        <p:spPr>
          <a:xfrm>
            <a:off x="3963235" y="1384918"/>
            <a:ext cx="3456744" cy="559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Git </a:t>
            </a:r>
            <a:r>
              <a:rPr lang="en-US" sz="2400" dirty="0" err="1"/>
              <a:t>difftool</a:t>
            </a:r>
            <a:endParaRPr lang="ru-RU" sz="24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71E76C09-7389-4F33-809A-466EAE2F9CA9}"/>
              </a:ext>
            </a:extLst>
          </p:cNvPr>
          <p:cNvSpPr txBox="1">
            <a:spLocks/>
          </p:cNvSpPr>
          <p:nvPr/>
        </p:nvSpPr>
        <p:spPr>
          <a:xfrm>
            <a:off x="3963234" y="1944208"/>
            <a:ext cx="3456743" cy="93613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запускает внешнюю утилиту сравнения для показа различий в двух деревьях</a:t>
            </a:r>
            <a:endParaRPr lang="ru-RU" sz="12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5095B0C-37BD-4547-A918-3849E9183A04}"/>
              </a:ext>
            </a:extLst>
          </p:cNvPr>
          <p:cNvSpPr txBox="1">
            <a:spLocks/>
          </p:cNvSpPr>
          <p:nvPr/>
        </p:nvSpPr>
        <p:spPr>
          <a:xfrm>
            <a:off x="3963233" y="3122260"/>
            <a:ext cx="3456744" cy="559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Git commit</a:t>
            </a:r>
            <a:endParaRPr lang="ru-RU" sz="2400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5D9AFAF-2609-4BAB-9B21-52A905BAF069}"/>
              </a:ext>
            </a:extLst>
          </p:cNvPr>
          <p:cNvSpPr txBox="1">
            <a:spLocks/>
          </p:cNvSpPr>
          <p:nvPr/>
        </p:nvSpPr>
        <p:spPr>
          <a:xfrm>
            <a:off x="3963232" y="3681550"/>
            <a:ext cx="3456743" cy="93613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берет все данные и сохраняет их слепок во внутренней базе данных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6E2FFE9D-8B9A-4308-A8D6-F71047BAC821}"/>
              </a:ext>
            </a:extLst>
          </p:cNvPr>
          <p:cNvSpPr txBox="1">
            <a:spLocks/>
          </p:cNvSpPr>
          <p:nvPr/>
        </p:nvSpPr>
        <p:spPr>
          <a:xfrm>
            <a:off x="3963231" y="4859601"/>
            <a:ext cx="3456744" cy="559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Git reset</a:t>
            </a:r>
            <a:endParaRPr lang="ru-RU" sz="2400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28417351-6B37-4EB8-B30E-617721FD2FE1}"/>
              </a:ext>
            </a:extLst>
          </p:cNvPr>
          <p:cNvSpPr txBox="1">
            <a:spLocks/>
          </p:cNvSpPr>
          <p:nvPr/>
        </p:nvSpPr>
        <p:spPr>
          <a:xfrm>
            <a:off x="3963230" y="5418892"/>
            <a:ext cx="3456743" cy="71900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используется в основном для отмены изменений</a:t>
            </a:r>
            <a:endParaRPr lang="ru-RU" sz="1400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A98BD4A8-5EEC-4D89-82D1-138C774F88A3}"/>
              </a:ext>
            </a:extLst>
          </p:cNvPr>
          <p:cNvSpPr txBox="1">
            <a:spLocks/>
          </p:cNvSpPr>
          <p:nvPr/>
        </p:nvSpPr>
        <p:spPr>
          <a:xfrm>
            <a:off x="7697036" y="1384918"/>
            <a:ext cx="3456744" cy="559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Git rm</a:t>
            </a:r>
            <a:endParaRPr lang="ru-RU" sz="2400" dirty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EC21A56A-E4BE-49DD-9835-6AA80CC0EC04}"/>
              </a:ext>
            </a:extLst>
          </p:cNvPr>
          <p:cNvSpPr txBox="1">
            <a:spLocks/>
          </p:cNvSpPr>
          <p:nvPr/>
        </p:nvSpPr>
        <p:spPr>
          <a:xfrm>
            <a:off x="7697035" y="1944209"/>
            <a:ext cx="3456743" cy="71900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/>
              <a:t>удалени</a:t>
            </a:r>
            <a:r>
              <a:rPr lang="en-US" sz="1600" dirty="0"/>
              <a:t>e</a:t>
            </a:r>
            <a:r>
              <a:rPr lang="ru-RU" sz="1600" dirty="0"/>
              <a:t> файлов из индекса и рабочей копии</a:t>
            </a:r>
            <a:endParaRPr lang="ru-RU" sz="1200" dirty="0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70BFB57C-4DD8-4C0C-A74B-CB0125D8A980}"/>
              </a:ext>
            </a:extLst>
          </p:cNvPr>
          <p:cNvSpPr txBox="1">
            <a:spLocks/>
          </p:cNvSpPr>
          <p:nvPr/>
        </p:nvSpPr>
        <p:spPr>
          <a:xfrm>
            <a:off x="7697036" y="3110052"/>
            <a:ext cx="3456744" cy="559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Git mv</a:t>
            </a:r>
            <a:endParaRPr lang="ru-RU" sz="2400" dirty="0"/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7F077FC1-1B01-4B71-AE89-8DEC4AC80E8E}"/>
              </a:ext>
            </a:extLst>
          </p:cNvPr>
          <p:cNvSpPr txBox="1">
            <a:spLocks/>
          </p:cNvSpPr>
          <p:nvPr/>
        </p:nvSpPr>
        <p:spPr>
          <a:xfrm>
            <a:off x="7697035" y="3669343"/>
            <a:ext cx="3456743" cy="71900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всего лишь удобный способ переместить файл</a:t>
            </a:r>
            <a:endParaRPr lang="ru-RU" sz="1100" dirty="0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6C05593-94DA-4D6D-B7AF-6EE5850E5797}"/>
              </a:ext>
            </a:extLst>
          </p:cNvPr>
          <p:cNvSpPr txBox="1">
            <a:spLocks/>
          </p:cNvSpPr>
          <p:nvPr/>
        </p:nvSpPr>
        <p:spPr>
          <a:xfrm>
            <a:off x="7697036" y="4859601"/>
            <a:ext cx="3456744" cy="559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Git clean</a:t>
            </a:r>
            <a:endParaRPr lang="ru-RU" sz="24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07F19971-B3B9-41A6-AA06-5DD51F013906}"/>
              </a:ext>
            </a:extLst>
          </p:cNvPr>
          <p:cNvSpPr txBox="1">
            <a:spLocks/>
          </p:cNvSpPr>
          <p:nvPr/>
        </p:nvSpPr>
        <p:spPr>
          <a:xfrm>
            <a:off x="7697035" y="5418892"/>
            <a:ext cx="3456743" cy="71900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используется для удаления мусора из рабочего каталога</a:t>
            </a:r>
            <a:endParaRPr lang="ru-RU" sz="1050" dirty="0"/>
          </a:p>
        </p:txBody>
      </p:sp>
      <p:sp>
        <p:nvSpPr>
          <p:cNvPr id="25" name="Управляющая кнопка: &quot;Назад&quot; или &quot;Предыдущий&quot;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FDC3BE-B4BC-4898-838E-6A8BE818D046}"/>
              </a:ext>
            </a:extLst>
          </p:cNvPr>
          <p:cNvSpPr/>
          <p:nvPr/>
        </p:nvSpPr>
        <p:spPr>
          <a:xfrm>
            <a:off x="11525250" y="219075"/>
            <a:ext cx="463027" cy="46302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&quot;Вперед&quot; или &quot;Следующий&quot;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D11C457-11D5-494C-8B4B-B0EBA3267C1D}"/>
              </a:ext>
            </a:extLst>
          </p:cNvPr>
          <p:cNvSpPr/>
          <p:nvPr/>
        </p:nvSpPr>
        <p:spPr>
          <a:xfrm>
            <a:off x="11525250" y="850823"/>
            <a:ext cx="463027" cy="46302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&quot;На главную&quot; 2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709F1AE-332F-462B-B525-F428216629D1}"/>
              </a:ext>
            </a:extLst>
          </p:cNvPr>
          <p:cNvSpPr/>
          <p:nvPr/>
        </p:nvSpPr>
        <p:spPr>
          <a:xfrm>
            <a:off x="11437398" y="6105525"/>
            <a:ext cx="615315" cy="61531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Управляющая кнопка: &quot;В начало&quot; 2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9321994-ADEE-45B0-9463-079D48DDC635}"/>
              </a:ext>
            </a:extLst>
          </p:cNvPr>
          <p:cNvSpPr/>
          <p:nvPr/>
        </p:nvSpPr>
        <p:spPr>
          <a:xfrm>
            <a:off x="11525250" y="1552575"/>
            <a:ext cx="463027" cy="463027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Управляющая кнопка: &quot;В конец&quot; 2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7E1593F0-9214-4418-9272-0006BE422FF1}"/>
              </a:ext>
            </a:extLst>
          </p:cNvPr>
          <p:cNvSpPr/>
          <p:nvPr/>
        </p:nvSpPr>
        <p:spPr>
          <a:xfrm>
            <a:off x="11525250" y="2254327"/>
            <a:ext cx="463027" cy="46302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2039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175</TotalTime>
  <Words>342</Words>
  <Application>Microsoft Office PowerPoint</Application>
  <PresentationFormat>Широкоэкранный</PresentationFormat>
  <Paragraphs>92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Вид</vt:lpstr>
      <vt:lpstr>Система контроля версий - Git</vt:lpstr>
      <vt:lpstr>Содержание</vt:lpstr>
      <vt:lpstr>Что такое СКВ Git?</vt:lpstr>
      <vt:lpstr>Коммит это-…</vt:lpstr>
      <vt:lpstr>Git — это не GitHub</vt:lpstr>
      <vt:lpstr>Преимущества</vt:lpstr>
      <vt:lpstr>Недостатки</vt:lpstr>
      <vt:lpstr>Виды команд</vt:lpstr>
      <vt:lpstr>Основные команды</vt:lpstr>
      <vt:lpstr>Установка Git на Windows</vt:lpstr>
      <vt:lpstr>Использование команд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Мисник Елена Андреевна</dc:creator>
  <cp:lastModifiedBy>Мисник Елена Андреевна</cp:lastModifiedBy>
  <cp:revision>68</cp:revision>
  <dcterms:created xsi:type="dcterms:W3CDTF">2024-03-22T07:18:27Z</dcterms:created>
  <dcterms:modified xsi:type="dcterms:W3CDTF">2024-03-22T10:14:10Z</dcterms:modified>
</cp:coreProperties>
</file>