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FFFE"/>
    <a:srgbClr val="FFF234"/>
    <a:srgbClr val="410F77"/>
    <a:srgbClr val="6217B5"/>
    <a:srgbClr val="1A062F"/>
    <a:srgbClr val="B43AF9"/>
    <a:srgbClr val="AD2E25"/>
    <a:srgbClr val="FF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3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38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0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7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2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5DED-BFFD-4069-8850-D595515FB61E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70D2-9FC7-416A-9E36-7648E1A81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zilla выпустила браузер Firefox 94 с рядом новых функций - Info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80069" y="321695"/>
            <a:ext cx="5033554" cy="1872866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Браузер </a:t>
            </a:r>
            <a:r>
              <a:rPr lang="en-US" sz="4800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Mozilla Firefox</a:t>
            </a:r>
            <a:endParaRPr lang="ru-RU" sz="4800" dirty="0">
              <a:solidFill>
                <a:srgbClr val="FFF234"/>
              </a:solidFill>
              <a:latin typeface="Aznauri Square" panose="02000803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9829" y="5895701"/>
            <a:ext cx="4598125" cy="8098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>
                <a:solidFill>
                  <a:srgbClr val="FF3940"/>
                </a:solidFill>
                <a:latin typeface="Candara" panose="020E0502030303020204" pitchFamily="34" charset="0"/>
              </a:rPr>
              <a:t>Выполнила: Мисник Е.А</a:t>
            </a:r>
          </a:p>
          <a:p>
            <a:pPr algn="l"/>
            <a:r>
              <a:rPr lang="ru-RU" dirty="0" smtClean="0">
                <a:solidFill>
                  <a:srgbClr val="FF3940"/>
                </a:solidFill>
                <a:latin typeface="Candara" panose="020E0502030303020204" pitchFamily="34" charset="0"/>
              </a:rPr>
              <a:t>Группа: ИС-402</a:t>
            </a:r>
            <a:endParaRPr lang="ru-RU" dirty="0">
              <a:solidFill>
                <a:srgbClr val="FF394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70754" y="476672"/>
            <a:ext cx="10809822" cy="118793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Защита данных и конфиденциальность </a:t>
            </a:r>
            <a:endParaRPr lang="ru-RU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4" y="1898323"/>
            <a:ext cx="444341" cy="4443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83432" y="1946900"/>
            <a:ext cx="2857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Локальное хранение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0754" y="2636912"/>
            <a:ext cx="3369821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 Mozilla Firefox предоставляет возможность локального хранения данных, что позволяет пользователю контролировать доступ к их личной информации. Это обеспечивает уровень конфиденциальности, недоступный в некоторых других браузерах.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15" y="1898323"/>
            <a:ext cx="444341" cy="4443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871864" y="1946900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Шифрование данных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4354215" y="2624962"/>
            <a:ext cx="3428489" cy="39213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Важным аспектом является шифрование передаваемых данных, что гарантирует безопасность при использовании браузера. Mozilla Firefox активно использует шифрование для защиты конфиденциальной информации пользователей.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1898323"/>
            <a:ext cx="444341" cy="4443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76320" y="19469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Режим приватности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8544273" y="2576384"/>
            <a:ext cx="3209538" cy="3614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Приватный режим браузера помогает предотвратить сбор и хранение данных, таких как история посещений и информация о пользователях. Это способствует защите личной информации и ограничивает доступ третьих лиц к данным.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2962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513168" cy="89576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Дополнения и расширения</a:t>
            </a:r>
            <a:endParaRPr lang="ru-RU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68760"/>
            <a:ext cx="3088958" cy="19090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7408" y="3455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Adblock Plus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767408" y="3935879"/>
            <a:ext cx="308895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Adblock Plus - одно из самых популярных дополнений для Mozilla Firefox. Оно блокирует назойливую рекламу, что делает веб-серфинг более приятным и эффективным.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8" y="1268760"/>
            <a:ext cx="3088958" cy="19090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91218" y="3455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LastPass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4591218" y="3935879"/>
            <a:ext cx="308895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Дополнение LastPass обеспечивает безопасное хранение паролей, автозаполнение форм и генерацию надежных паролей для пользователей Mozilla Firefox.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523" y="1268760"/>
            <a:ext cx="3089077" cy="190916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407523" y="34555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Pocket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8407523" y="3935998"/>
            <a:ext cx="308907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Pocket - удобное дополнение для сохранения статей, видеороликов и другого контента из интернета, чтобы потом прочитать или посмотреть в удобное время.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910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513168" cy="89576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Совместимость с ОС</a:t>
            </a:r>
            <a:endParaRPr lang="ru-RU" dirty="0"/>
          </a:p>
        </p:txBody>
      </p:sp>
      <p:sp>
        <p:nvSpPr>
          <p:cNvPr id="6" name="Text 3"/>
          <p:cNvSpPr/>
          <p:nvPr/>
        </p:nvSpPr>
        <p:spPr>
          <a:xfrm>
            <a:off x="839416" y="1543769"/>
            <a:ext cx="1654135" cy="276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Windows</a:t>
            </a:r>
            <a:endParaRPr lang="en-US" sz="1742" dirty="0"/>
          </a:p>
        </p:txBody>
      </p:sp>
      <p:sp>
        <p:nvSpPr>
          <p:cNvPr id="7" name="Text 4"/>
          <p:cNvSpPr/>
          <p:nvPr/>
        </p:nvSpPr>
        <p:spPr>
          <a:xfrm>
            <a:off x="839416" y="1997159"/>
            <a:ext cx="2232248" cy="4227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Mozilla Firefox является полностью совместимым с операционной системой Windows. </a:t>
            </a:r>
            <a:endParaRPr lang="ru-RU" sz="1393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endParaRPr lang="ru-RU" sz="1393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r>
              <a:rPr lang="en-US" sz="1393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Пользователи</a:t>
            </a:r>
            <a:r>
              <a:rPr lang="en-US" sz="1393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Windows могут наслаждаться всеми возможностями браузера Firefox, включая высокую производительность, удобный интерфейс и безопасность.</a:t>
            </a:r>
            <a:endParaRPr lang="en-US" sz="1393" dirty="0"/>
          </a:p>
        </p:txBody>
      </p:sp>
      <p:sp>
        <p:nvSpPr>
          <p:cNvPr id="8" name="Text 5"/>
          <p:cNvSpPr/>
          <p:nvPr/>
        </p:nvSpPr>
        <p:spPr>
          <a:xfrm>
            <a:off x="4007768" y="1543769"/>
            <a:ext cx="1654135" cy="276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MacOS</a:t>
            </a:r>
            <a:endParaRPr lang="en-US" sz="1742" dirty="0"/>
          </a:p>
        </p:txBody>
      </p:sp>
      <p:sp>
        <p:nvSpPr>
          <p:cNvPr id="9" name="Text 6"/>
          <p:cNvSpPr/>
          <p:nvPr/>
        </p:nvSpPr>
        <p:spPr>
          <a:xfrm>
            <a:off x="4007768" y="1997159"/>
            <a:ext cx="2082988" cy="367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Пользователи MacOS также могут воспользоваться браузером Mozilla Firefox. </a:t>
            </a:r>
            <a:endParaRPr lang="ru-RU" sz="1393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endParaRPr lang="ru-RU" sz="1393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r>
              <a:rPr lang="en-US" sz="1393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Он</a:t>
            </a:r>
            <a:r>
              <a:rPr lang="en-US" sz="1393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интегрируется отлично с MacOS, обеспечивая плавную и удобную работу в этой операционной системе.</a:t>
            </a:r>
            <a:endParaRPr lang="en-US" sz="1393" dirty="0"/>
          </a:p>
        </p:txBody>
      </p:sp>
      <p:sp>
        <p:nvSpPr>
          <p:cNvPr id="10" name="Text 7"/>
          <p:cNvSpPr/>
          <p:nvPr/>
        </p:nvSpPr>
        <p:spPr>
          <a:xfrm>
            <a:off x="6884893" y="1543769"/>
            <a:ext cx="1654135" cy="276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Linux</a:t>
            </a:r>
            <a:endParaRPr lang="en-US" sz="1742" dirty="0"/>
          </a:p>
        </p:txBody>
      </p:sp>
      <p:sp>
        <p:nvSpPr>
          <p:cNvPr id="11" name="Text 8"/>
          <p:cNvSpPr/>
          <p:nvPr/>
        </p:nvSpPr>
        <p:spPr>
          <a:xfrm>
            <a:off x="6884893" y="1997159"/>
            <a:ext cx="2091427" cy="4528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Для пользователей Linux браузер Mozilla Firefox также предоставляет все необходимые возможности. </a:t>
            </a:r>
            <a:endParaRPr lang="ru-RU" sz="1393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endParaRPr lang="ru-RU" sz="1393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r>
              <a:rPr lang="en-US" sz="1393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Он</a:t>
            </a:r>
            <a:r>
              <a:rPr lang="en-US" sz="1393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совместим с различными дистрибутивами Linux и обеспечивает отличную производительность.</a:t>
            </a:r>
            <a:endParaRPr lang="en-US" sz="1393" dirty="0"/>
          </a:p>
        </p:txBody>
      </p:sp>
      <p:sp>
        <p:nvSpPr>
          <p:cNvPr id="12" name="Text 9"/>
          <p:cNvSpPr/>
          <p:nvPr/>
        </p:nvSpPr>
        <p:spPr>
          <a:xfrm>
            <a:off x="9770457" y="1543769"/>
            <a:ext cx="1654135" cy="552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Мобильные устройства</a:t>
            </a:r>
            <a:endParaRPr lang="en-US" sz="1742" dirty="0"/>
          </a:p>
        </p:txBody>
      </p:sp>
      <p:sp>
        <p:nvSpPr>
          <p:cNvPr id="13" name="Text 10"/>
          <p:cNvSpPr/>
          <p:nvPr/>
        </p:nvSpPr>
        <p:spPr>
          <a:xfrm>
            <a:off x="9624393" y="2273622"/>
            <a:ext cx="2232248" cy="39506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 Mozilla Firefox также доступен для мобильных устройств, работающих под управлением операционных систем Android и iOS. </a:t>
            </a:r>
            <a:endParaRPr lang="ru-RU" sz="1393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endParaRPr lang="ru-RU" sz="1393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230"/>
              </a:lnSpc>
              <a:buNone/>
            </a:pPr>
            <a:r>
              <a:rPr lang="en-US" sz="1393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Это</a:t>
            </a:r>
            <a:r>
              <a:rPr lang="en-US" sz="1393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39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обеспечивает единый интерфейс и возможность синхронизации данных между устройствами.</a:t>
            </a:r>
            <a:endParaRPr lang="en-US" sz="1393" dirty="0"/>
          </a:p>
        </p:txBody>
      </p:sp>
    </p:spTree>
    <p:extLst>
      <p:ext uri="{BB962C8B-B14F-4D97-AF65-F5344CB8AC3E}">
        <p14:creationId xmlns:p14="http://schemas.microsoft.com/office/powerpoint/2010/main" val="34567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945216" cy="129614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Производительность и скорость загрузки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581373" y="1891879"/>
            <a:ext cx="372070" cy="372070"/>
            <a:chOff x="4406984" y="1705844"/>
            <a:chExt cx="372070" cy="372070"/>
          </a:xfrm>
        </p:grpSpPr>
        <p:sp>
          <p:nvSpPr>
            <p:cNvPr id="14" name="Shape 3"/>
            <p:cNvSpPr/>
            <p:nvPr/>
          </p:nvSpPr>
          <p:spPr>
            <a:xfrm>
              <a:off x="4406984" y="1705844"/>
              <a:ext cx="372070" cy="372070"/>
            </a:xfrm>
            <a:prstGeom prst="roundRect">
              <a:avLst>
                <a:gd name="adj" fmla="val 13335"/>
              </a:avLst>
            </a:prstGeom>
            <a:solidFill>
              <a:srgbClr val="69FFFE"/>
            </a:solidFill>
            <a:ln/>
          </p:spPr>
        </p:sp>
        <p:sp>
          <p:nvSpPr>
            <p:cNvPr id="15" name="Text 4"/>
            <p:cNvSpPr/>
            <p:nvPr/>
          </p:nvSpPr>
          <p:spPr>
            <a:xfrm>
              <a:off x="4549026" y="1736800"/>
              <a:ext cx="87868" cy="3101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42"/>
                </a:lnSpc>
                <a:buNone/>
              </a:pPr>
              <a:r>
                <a:rPr lang="en-US" sz="1953" dirty="0">
                  <a:latin typeface="Quattrocento" pitchFamily="34" charset="0"/>
                  <a:ea typeface="Quattrocento" pitchFamily="34" charset="-122"/>
                  <a:cs typeface="Quattrocento" pitchFamily="34" charset="-120"/>
                </a:rPr>
                <a:t>1</a:t>
              </a:r>
              <a:endParaRPr lang="en-US" sz="1953" dirty="0"/>
            </a:p>
          </p:txBody>
        </p:sp>
      </p:grpSp>
      <p:sp>
        <p:nvSpPr>
          <p:cNvPr id="16" name="Text 5"/>
          <p:cNvSpPr/>
          <p:nvPr/>
        </p:nvSpPr>
        <p:spPr>
          <a:xfrm>
            <a:off x="1118822" y="1948672"/>
            <a:ext cx="1816894" cy="516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5"/>
              </a:lnSpc>
              <a:buNone/>
            </a:pPr>
            <a:r>
              <a:rPr lang="en-US" sz="162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Быстрая загрузка страниц</a:t>
            </a:r>
            <a:endParaRPr lang="en-US" sz="1628" dirty="0"/>
          </a:p>
        </p:txBody>
      </p:sp>
      <p:sp>
        <p:nvSpPr>
          <p:cNvPr id="17" name="Text 6"/>
          <p:cNvSpPr/>
          <p:nvPr/>
        </p:nvSpPr>
        <p:spPr>
          <a:xfrm>
            <a:off x="581373" y="2708920"/>
            <a:ext cx="2354343" cy="276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4"/>
              </a:lnSpc>
              <a:buNone/>
            </a:pPr>
            <a:r>
              <a:rPr lang="en-US" sz="130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 Mozilla Firefox имеет оптимизированный и эффективный механизм загрузки веб-страниц, что обеспечивает минимальное время ожидания при открытии новых сайтов.</a:t>
            </a:r>
            <a:endParaRPr lang="en-US" sz="1302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326194" y="1898071"/>
            <a:ext cx="372070" cy="372070"/>
            <a:chOff x="6926704" y="1705844"/>
            <a:chExt cx="372070" cy="372070"/>
          </a:xfrm>
        </p:grpSpPr>
        <p:sp>
          <p:nvSpPr>
            <p:cNvPr id="18" name="Shape 7"/>
            <p:cNvSpPr/>
            <p:nvPr/>
          </p:nvSpPr>
          <p:spPr>
            <a:xfrm>
              <a:off x="6926704" y="1705844"/>
              <a:ext cx="372070" cy="372070"/>
            </a:xfrm>
            <a:prstGeom prst="roundRect">
              <a:avLst>
                <a:gd name="adj" fmla="val 13335"/>
              </a:avLst>
            </a:prstGeom>
            <a:solidFill>
              <a:srgbClr val="69FFFE"/>
            </a:solidFill>
            <a:ln/>
          </p:spPr>
        </p:sp>
        <p:sp>
          <p:nvSpPr>
            <p:cNvPr id="19" name="Text 8"/>
            <p:cNvSpPr/>
            <p:nvPr/>
          </p:nvSpPr>
          <p:spPr>
            <a:xfrm>
              <a:off x="7046243" y="1736800"/>
              <a:ext cx="132993" cy="3101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42"/>
                </a:lnSpc>
                <a:buNone/>
              </a:pPr>
              <a:r>
                <a:rPr lang="en-US" sz="1953" dirty="0">
                  <a:latin typeface="Quattrocento" pitchFamily="34" charset="0"/>
                  <a:ea typeface="Quattrocento" pitchFamily="34" charset="-122"/>
                  <a:cs typeface="Quattrocento" pitchFamily="34" charset="-120"/>
                </a:rPr>
                <a:t>2</a:t>
              </a:r>
              <a:endParaRPr lang="en-US" sz="1953" dirty="0"/>
            </a:p>
          </p:txBody>
        </p:sp>
      </p:grpSp>
      <p:sp>
        <p:nvSpPr>
          <p:cNvPr id="20" name="Text 9"/>
          <p:cNvSpPr/>
          <p:nvPr/>
        </p:nvSpPr>
        <p:spPr>
          <a:xfrm>
            <a:off x="4863642" y="1954864"/>
            <a:ext cx="1880430" cy="775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5"/>
              </a:lnSpc>
              <a:buNone/>
            </a:pPr>
            <a:r>
              <a:rPr lang="en-US" sz="162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Обработка мультимедийных элементов</a:t>
            </a:r>
            <a:endParaRPr lang="en-US" sz="1628" dirty="0"/>
          </a:p>
        </p:txBody>
      </p:sp>
      <p:sp>
        <p:nvSpPr>
          <p:cNvPr id="21" name="Text 10"/>
          <p:cNvSpPr/>
          <p:nvPr/>
        </p:nvSpPr>
        <p:spPr>
          <a:xfrm>
            <a:off x="4326194" y="2924944"/>
            <a:ext cx="2354342" cy="25497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4"/>
              </a:lnSpc>
              <a:buNone/>
            </a:pPr>
            <a:r>
              <a:rPr lang="en-US" sz="130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Firefox обладает высокой производительностью при воспроизведении видео и аудио материалов, обеспечивая плавное воспроизведение без задержек.</a:t>
            </a:r>
            <a:endParaRPr lang="en-US" sz="1302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8319710" y="1922589"/>
            <a:ext cx="372070" cy="372070"/>
            <a:chOff x="9446424" y="1705844"/>
            <a:chExt cx="372070" cy="372070"/>
          </a:xfrm>
        </p:grpSpPr>
        <p:sp>
          <p:nvSpPr>
            <p:cNvPr id="22" name="Shape 11"/>
            <p:cNvSpPr/>
            <p:nvPr/>
          </p:nvSpPr>
          <p:spPr>
            <a:xfrm>
              <a:off x="9446424" y="1705844"/>
              <a:ext cx="372070" cy="372070"/>
            </a:xfrm>
            <a:prstGeom prst="roundRect">
              <a:avLst>
                <a:gd name="adj" fmla="val 13335"/>
              </a:avLst>
            </a:prstGeom>
            <a:solidFill>
              <a:srgbClr val="69FFFE"/>
            </a:solidFill>
            <a:ln/>
          </p:spPr>
        </p:sp>
        <p:sp>
          <p:nvSpPr>
            <p:cNvPr id="23" name="Text 12"/>
            <p:cNvSpPr/>
            <p:nvPr/>
          </p:nvSpPr>
          <p:spPr>
            <a:xfrm>
              <a:off x="9564891" y="1736800"/>
              <a:ext cx="135017" cy="3101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42"/>
                </a:lnSpc>
                <a:buNone/>
              </a:pPr>
              <a:r>
                <a:rPr lang="en-US" sz="1953" dirty="0">
                  <a:latin typeface="Quattrocento" pitchFamily="34" charset="0"/>
                  <a:ea typeface="Quattrocento" pitchFamily="34" charset="-122"/>
                  <a:cs typeface="Quattrocento" pitchFamily="34" charset="-120"/>
                </a:rPr>
                <a:t>3</a:t>
              </a:r>
              <a:endParaRPr lang="en-US" sz="1953" dirty="0"/>
            </a:p>
          </p:txBody>
        </p:sp>
      </p:grpSp>
      <p:sp>
        <p:nvSpPr>
          <p:cNvPr id="24" name="Text 13"/>
          <p:cNvSpPr/>
          <p:nvPr/>
        </p:nvSpPr>
        <p:spPr>
          <a:xfrm>
            <a:off x="8857158" y="1979382"/>
            <a:ext cx="1816894" cy="775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5"/>
              </a:lnSpc>
              <a:buNone/>
            </a:pPr>
            <a:r>
              <a:rPr lang="en-US" sz="162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Оптимизация работы с графикой</a:t>
            </a:r>
            <a:endParaRPr lang="en-US" sz="1628" dirty="0"/>
          </a:p>
        </p:txBody>
      </p:sp>
      <p:sp>
        <p:nvSpPr>
          <p:cNvPr id="25" name="Text 14"/>
          <p:cNvSpPr/>
          <p:nvPr/>
        </p:nvSpPr>
        <p:spPr>
          <a:xfrm>
            <a:off x="8256240" y="2924943"/>
            <a:ext cx="2417812" cy="2838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4"/>
              </a:lnSpc>
              <a:buNone/>
            </a:pPr>
            <a:r>
              <a:rPr lang="en-US" sz="130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Благодаря улучшенной обработке графических элементов, загрузка и отображение изображений на веб-страницах происходит быстро и без снижения производительности.</a:t>
            </a:r>
            <a:endParaRPr lang="en-US" sz="1302" dirty="0"/>
          </a:p>
        </p:txBody>
      </p:sp>
      <p:pic>
        <p:nvPicPr>
          <p:cNvPr id="10242" name="Picture 2" descr="Компьютерная Иконка Производительность труда Инфографика, юрист, разное,  синий, текст png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44348" y1="32000" x2="48696" y2="53000"/>
                        <a14:foregroundMark x1="30217" y1="35167" x2="55978" y2="73500"/>
                        <a14:foregroundMark x1="69022" y1="17333" x2="29457" y2="56667"/>
                        <a14:foregroundMark x1="72500" y1="58000" x2="29891" y2="76167"/>
                        <a14:foregroundMark x1="31522" y1="78500" x2="65326" y2="78000"/>
                        <a14:foregroundMark x1="63913" y1="87500" x2="61957" y2="47167"/>
                        <a14:foregroundMark x1="53043" y1="90667" x2="53587" y2="5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113"/>
          <a:stretch/>
        </p:blipFill>
        <p:spPr bwMode="auto">
          <a:xfrm>
            <a:off x="10467336" y="634051"/>
            <a:ext cx="1405657" cy="13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значок измерителя скорости PNG , значки скорости, значки счетчика,  ускорение PNG картинки и пнг рисунок для бесплатной загрузк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250" r="95833">
                        <a14:foregroundMark x1="42500" y1="41750" x2="42250" y2="45167"/>
                        <a14:foregroundMark x1="28000" y1="41000" x2="31583" y2="41417"/>
                        <a14:foregroundMark x1="17250" y1="51083" x2="22917" y2="50917"/>
                        <a14:foregroundMark x1="22333" y1="60000" x2="27417" y2="60583"/>
                        <a14:foregroundMark x1="21750" y1="70833" x2="35000" y2="69917"/>
                        <a14:foregroundMark x1="42917" y1="53083" x2="42333" y2="58083"/>
                        <a14:foregroundMark x1="48333" y1="65417" x2="51000" y2="70250"/>
                        <a14:foregroundMark x1="56000" y1="71833" x2="60250" y2="75333"/>
                        <a14:foregroundMark x1="71417" y1="72833" x2="71417" y2="72833"/>
                        <a14:foregroundMark x1="83500" y1="67250" x2="83500" y2="67250"/>
                        <a14:foregroundMark x1="90417" y1="55667" x2="90417" y2="55667"/>
                        <a14:foregroundMark x1="90750" y1="46583" x2="90750" y2="46583"/>
                        <a14:foregroundMark x1="84500" y1="33083" x2="84500" y2="33083"/>
                        <a14:foregroundMark x1="71000" y1="27250" x2="71000" y2="27250"/>
                        <a14:foregroundMark x1="60917" y1="26417" x2="60917" y2="26417"/>
                        <a14:foregroundMark x1="60500" y1="45667" x2="60500" y2="4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7" t="21447" r="5025" b="20915"/>
          <a:stretch/>
        </p:blipFill>
        <p:spPr bwMode="auto">
          <a:xfrm>
            <a:off x="953444" y="4848470"/>
            <a:ext cx="3017744" cy="18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945216" cy="129614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Вывод</a:t>
            </a:r>
            <a:endParaRPr lang="ru-RU" dirty="0"/>
          </a:p>
        </p:txBody>
      </p:sp>
      <p:sp>
        <p:nvSpPr>
          <p:cNvPr id="6" name="Text 3"/>
          <p:cNvSpPr/>
          <p:nvPr/>
        </p:nvSpPr>
        <p:spPr>
          <a:xfrm>
            <a:off x="767408" y="1627768"/>
            <a:ext cx="10513168" cy="2377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5"/>
              </a:lnSpc>
              <a:buNone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Mozilla Firefox - это превосходный выбор благодаря своему открытому исходному коду, что делает его более прозрачным и безопасным. Кроме того, браузер обеспечивает высокую степень персонализации благодаря разнообразным дополнениям и расширениям, которые позволяют пользователям модифицировать его под свои потребности. </a:t>
            </a:r>
            <a:endParaRPr lang="ru-RU" sz="240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405"/>
              </a:lnSpc>
              <a:buNone/>
            </a:pPr>
            <a:r>
              <a:rPr lang="en-US" sz="240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Firefox </a:t>
            </a: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доступен для широкого </a:t>
            </a:r>
            <a:r>
              <a:rPr lang="en-US" sz="240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круга</a:t>
            </a: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2400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пользователей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67408" y="4005064"/>
            <a:ext cx="10369152" cy="223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5"/>
              </a:lnSpc>
              <a:buNone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Кроме того, браузер обеспечивает надежную защиту данных и конфиденциальность, что становится все более важным в современном цифровом мире. И, наконец, приверженность команды Mozilla к принципам открытости, прозрачности и независимости делает Firefox важным инструментом для тех, кто ценит свободу в интернете.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refox улучшает производительность для Vue.js в предстоящем обновлен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3168352" cy="208823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4306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В адресной строке Mozilla Firefox 70 появятся новые индикаторы безопасност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9"/>
          <a:stretch/>
        </p:blipFill>
        <p:spPr bwMode="auto">
          <a:xfrm>
            <a:off x="6103666" y="-1651"/>
            <a:ext cx="6113014" cy="685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История создания браузера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Особенности интерфейса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Основные возможности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Преимущества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Недостатки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Защита данных и конфиденциальность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Дополнения и расширения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Совместимость с ОС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Вывод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Содержание</a:t>
            </a:r>
            <a:endParaRPr lang="ru-RU" sz="4800" dirty="0">
              <a:solidFill>
                <a:srgbClr val="FFF234"/>
              </a:solidFill>
              <a:latin typeface="Aznauri Square" panose="020008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38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История создания браузера</a:t>
            </a:r>
            <a:endParaRPr lang="ru-RU" sz="4800" dirty="0">
              <a:solidFill>
                <a:srgbClr val="FFF234"/>
              </a:solidFill>
              <a:latin typeface="Aznauri Square" panose="020008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1497" y="1825624"/>
            <a:ext cx="5730239" cy="47754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Mozilla Firefox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был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создан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в 2002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году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компанией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Mozilla Foundation и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стал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конкурентом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для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браузера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Internet Explorer,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который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до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этого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времени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являлся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одним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из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самых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популярных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браузеров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. </a:t>
            </a:r>
            <a:endParaRPr lang="ru-RU" dirty="0" smtClean="0">
              <a:solidFill>
                <a:schemeClr val="bg1"/>
              </a:solidFill>
              <a:latin typeface="Candara" panose="020E0502030303020204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ru-RU" dirty="0" smtClean="0">
              <a:solidFill>
                <a:schemeClr val="bg1"/>
              </a:solidFill>
              <a:latin typeface="Candara" panose="020E0502030303020204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История</a:t>
            </a:r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его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связана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с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неудовлетворенностью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пользователями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IE и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желанием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создать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более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удобный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и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безопасный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054" name="Picture 6" descr="Продукты Firefox разработаны для защиты вашей приватност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0" t="12054" r="20808" b="17076"/>
          <a:stretch/>
        </p:blipFill>
        <p:spPr bwMode="auto">
          <a:xfrm>
            <a:off x="563194" y="1988840"/>
            <a:ext cx="495882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9603"/>
            <a:ext cx="6442166" cy="1115922"/>
          </a:xfrm>
        </p:spPr>
        <p:txBody>
          <a:bodyPr/>
          <a:lstStyle/>
          <a:p>
            <a:r>
              <a:rPr lang="ru-RU" b="1" dirty="0">
                <a:solidFill>
                  <a:srgbClr val="FFF234"/>
                </a:solidFill>
                <a:latin typeface="Aznauri Square" panose="02000803000000000000" pitchFamily="2" charset="-52"/>
              </a:rPr>
              <a:t>История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6094"/>
            <a:ext cx="6442166" cy="4351338"/>
          </a:xfrm>
        </p:spPr>
        <p:txBody>
          <a:bodyPr/>
          <a:lstStyle/>
          <a:p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Процесс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разработки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Firefox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начался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в 2002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году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когда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Mozilla Foundation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решила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написать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с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открытым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исходным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кодом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.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Это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позволило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разработчикам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по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всему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миру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вносить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свой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вклад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в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улучшение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браузера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что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было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крайне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важно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для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его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успешного</a:t>
            </a:r>
            <a:r>
              <a:rPr lang="en-US" dirty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развития</a:t>
            </a:r>
            <a:r>
              <a:rPr lang="en-US" dirty="0" smtClean="0">
                <a:solidFill>
                  <a:srgbClr val="F9EEE7"/>
                </a:solidFill>
                <a:latin typeface="Candara" panose="020E0502030303020204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098" name="Picture 2" descr="Mozilla Firefox | Wallpapers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0" y="0"/>
            <a:ext cx="457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4514" y="1880417"/>
            <a:ext cx="6548846" cy="775697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Пользовательский интерфейс</a:t>
            </a:r>
            <a:endParaRPr lang="ru-RU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074" name="Picture 2" descr="Логотип mozilla firefox, обои с высоким разрешением, изображение, созданное  искусственным интеллектом | Премиум Фот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r="46445"/>
          <a:stretch/>
        </p:blipFill>
        <p:spPr bwMode="auto">
          <a:xfrm>
            <a:off x="0" y="0"/>
            <a:ext cx="48459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94514" y="536392"/>
            <a:ext cx="6259286" cy="111592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F234"/>
                </a:solidFill>
                <a:latin typeface="Aznauri Square" panose="02000803000000000000" pitchFamily="2" charset="-52"/>
              </a:rPr>
              <a:t>Интерейс</a:t>
            </a:r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 особенности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114528" y="2585664"/>
            <a:ext cx="6528832" cy="1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Mozilla Firefox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имеет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интуитивно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понятный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пользовательский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интерфейс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который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делает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навигацию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веб-страницам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удобной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и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эффективной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094514" y="4237479"/>
            <a:ext cx="6548846" cy="77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Управление вкладками</a:t>
            </a:r>
            <a:endParaRPr lang="ru-RU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5114528" y="4937620"/>
            <a:ext cx="6528832" cy="1400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Интерфейс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браузера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предоставляет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удобное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управление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вкладками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позволяя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открывать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закрывать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перемещать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и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переупорядочивать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их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с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минимальными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усилиями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Логотип mozilla firefox, обои с высоким разрешением, изображение, созданное  искусственным интеллектом | Премиум Фот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1" r="7887"/>
          <a:stretch/>
        </p:blipFill>
        <p:spPr bwMode="auto">
          <a:xfrm>
            <a:off x="7450289" y="0"/>
            <a:ext cx="47417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551384" y="1892705"/>
            <a:ext cx="6548846" cy="775697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Панель инструментов</a:t>
            </a:r>
            <a:endParaRPr lang="ru-RU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51384" y="548680"/>
            <a:ext cx="6259286" cy="111592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Интерфейс </a:t>
            </a:r>
            <a:r>
              <a:rPr lang="ru-RU" b="1" dirty="0" err="1" smtClean="0">
                <a:solidFill>
                  <a:srgbClr val="FFF234"/>
                </a:solidFill>
                <a:latin typeface="Aznauri Square" panose="02000803000000000000" pitchFamily="2" charset="-52"/>
              </a:rPr>
              <a:t>особнности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71398" y="2597952"/>
            <a:ext cx="6528832" cy="1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Firefox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предлагает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возможность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настройки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панели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инструментов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что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позволяет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пользователям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удобно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размещать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нужные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кнопки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и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элементы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управления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51384" y="4249767"/>
            <a:ext cx="6548846" cy="77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Интерактивные возможности</a:t>
            </a:r>
            <a:endParaRPr lang="ru-RU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71398" y="4949908"/>
            <a:ext cx="6528832" cy="1400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Браузер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предлагает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широкий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спектр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интерактивных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возможностей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таких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как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встроенные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инструменты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для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работы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с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закладками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интеграция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с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облачными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сервисами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7850088" cy="1115922"/>
          </a:xfrm>
        </p:spPr>
        <p:txBody>
          <a:bodyPr/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Основные возможности</a:t>
            </a:r>
            <a:endParaRPr lang="ru-RU" dirty="0"/>
          </a:p>
        </p:txBody>
      </p:sp>
      <p:sp>
        <p:nvSpPr>
          <p:cNvPr id="7" name="Text 4"/>
          <p:cNvSpPr/>
          <p:nvPr/>
        </p:nvSpPr>
        <p:spPr>
          <a:xfrm>
            <a:off x="823000" y="1700808"/>
            <a:ext cx="7433240" cy="1368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Кроссплатформенность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endParaRPr lang="ru-RU" sz="17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Mozilla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Firefox поддерживает работу на различных операционных системах, включая Windows, MacOS, и Linux.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23000" y="3068960"/>
            <a:ext cx="9578102" cy="1440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Настройка интерфейса: </a:t>
            </a:r>
            <a:endParaRPr lang="ru-RU" sz="17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Пользователи</a:t>
            </a:r>
            <a:r>
              <a:rPr lang="en-US" sz="175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могут персонализировать свой интерфейс, добавляя расширения, темы и настраивая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различные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750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параметры</a:t>
            </a:r>
            <a:r>
              <a:rPr lang="ru-RU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23000" y="4671690"/>
            <a:ext cx="9578102" cy="17816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Возможности безопасности: </a:t>
            </a:r>
            <a:endParaRPr lang="ru-RU" sz="17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Firefox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предлагает сильные функции защиты приватности и безопасности, включая защиту от слежения, блокировку нежелательных рекламных баннеров и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вредоносных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750" dirty="0" err="1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сайтов</a:t>
            </a:r>
            <a:r>
              <a:rPr lang="en-US" sz="175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Picture 4" descr="Mozilla Foundation Firefox для Android Веб-браузер Компьютерные иконки,  Firefox, оранжевый, компьютерные обои png | PNGEg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90000" l="7111" r="95333">
                        <a14:foregroundMark x1="76333" y1="43889" x2="72556" y2="1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43" t="6165" r="6143" b="10636"/>
          <a:stretch/>
        </p:blipFill>
        <p:spPr bwMode="auto">
          <a:xfrm>
            <a:off x="9079240" y="210494"/>
            <a:ext cx="2930176" cy="28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1278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83432" y="2475713"/>
            <a:ext cx="648072" cy="648072"/>
          </a:xfrm>
          <a:prstGeom prst="ellipse">
            <a:avLst/>
          </a:prstGeom>
          <a:solidFill>
            <a:srgbClr val="FFF234"/>
          </a:solidFill>
          <a:ln>
            <a:solidFill>
              <a:srgbClr val="FFF234"/>
            </a:solidFill>
          </a:ln>
          <a:effectLst>
            <a:glow rad="1473200">
              <a:srgbClr val="FFF234"/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506507" y="484293"/>
            <a:ext cx="4533709" cy="1115922"/>
          </a:xfrm>
        </p:spPr>
        <p:txBody>
          <a:bodyPr/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Преимущества</a:t>
            </a:r>
            <a:endParaRPr lang="ru-RU" dirty="0"/>
          </a:p>
        </p:txBody>
      </p:sp>
      <p:pic>
        <p:nvPicPr>
          <p:cNvPr id="8194" name="Picture 2" descr="Функция – Бесплатные иконки: строительство и инструмент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20671" r="20469" b="20266"/>
          <a:stretch/>
        </p:blipFill>
        <p:spPr bwMode="auto">
          <a:xfrm rot="12197488">
            <a:off x="9422480" y="925305"/>
            <a:ext cx="1549687" cy="15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7016461" y="2650609"/>
            <a:ext cx="4176464" cy="54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Многофункциональность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196" name="Picture 4" descr="эту команду настройки - Социальные медиа и логотипы Иконк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78904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7644172" y="5262665"/>
            <a:ext cx="4176464" cy="980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Настройка браузера под свои потребности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198" name="Picture 6" descr="Предварительный просмотр – Бесплатные иконки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" y="2128333"/>
            <a:ext cx="1441376" cy="14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2194233" y="2499938"/>
            <a:ext cx="3312368" cy="912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Удобный просмотр страниц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200" name="Picture 8" descr="Безопасность – Бесплатные иконки: безопасност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928995"/>
            <a:ext cx="252028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4395611" y="5638199"/>
            <a:ext cx="4176464" cy="547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Безопасность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933"/>
            <a:ext cx="12192000" cy="6848067"/>
          </a:xfrm>
          <a:prstGeom prst="rect">
            <a:avLst/>
          </a:prstGeom>
          <a:gradFill>
            <a:gsLst>
              <a:gs pos="0">
                <a:srgbClr val="B43AF9"/>
              </a:gs>
              <a:gs pos="27000">
                <a:srgbClr val="410F77"/>
              </a:gs>
              <a:gs pos="100000">
                <a:srgbClr val="1A062F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7850088" cy="1115922"/>
          </a:xfrm>
        </p:spPr>
        <p:txBody>
          <a:bodyPr/>
          <a:lstStyle/>
          <a:p>
            <a:r>
              <a:rPr lang="ru-RU" b="1" dirty="0" smtClean="0">
                <a:solidFill>
                  <a:srgbClr val="FFF234"/>
                </a:solidFill>
                <a:latin typeface="Aznauri Square" panose="02000803000000000000" pitchFamily="2" charset="-52"/>
              </a:rPr>
              <a:t>Недостатки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0226588" y="1022412"/>
            <a:ext cx="648072" cy="648072"/>
          </a:xfrm>
          <a:prstGeom prst="ellipse">
            <a:avLst/>
          </a:prstGeom>
          <a:solidFill>
            <a:srgbClr val="FFF234"/>
          </a:solidFill>
          <a:ln>
            <a:solidFill>
              <a:srgbClr val="FFF234"/>
            </a:solidFill>
          </a:ln>
          <a:effectLst>
            <a:glow rad="1473200">
              <a:srgbClr val="FFF234"/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Оперативная память – Бесплатные иконки: технолог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636240"/>
            <a:ext cx="1420416" cy="14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7176120" y="2679974"/>
            <a:ext cx="4500500" cy="79208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Потребление оперативной памяти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172" name="Picture 4" descr="Оптимизация – Бесплатные иконки: поисковая оптимизация и Интерн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7" y="184482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171166" y="2203349"/>
            <a:ext cx="45005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Менее оптимизирован для некоторых сайтов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52084" y="4487434"/>
            <a:ext cx="648072" cy="648072"/>
          </a:xfrm>
          <a:prstGeom prst="ellipse">
            <a:avLst/>
          </a:prstGeom>
          <a:solidFill>
            <a:srgbClr val="69FFFE"/>
          </a:solidFill>
          <a:ln>
            <a:solidFill>
              <a:srgbClr val="69FFFE"/>
            </a:solidFill>
          </a:ln>
          <a:effectLst>
            <a:glow rad="1473200">
              <a:srgbClr val="69FFFE"/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6" name="Picture 8" descr="Совместимость – Бесплатные иконки: компьюте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8" t="10516" r="10630" b="11012"/>
          <a:stretch/>
        </p:blipFill>
        <p:spPr bwMode="auto">
          <a:xfrm>
            <a:off x="6600056" y="4192923"/>
            <a:ext cx="1180294" cy="11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8400256" y="4150192"/>
            <a:ext cx="3528392" cy="1697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Ограниченная веб-совместимость с некоторыми веб-приложениями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178" name="Picture 10" descr="Цифровой маркетинг Веб-поисковая система Поисковая оптимизация Иконка  пользователя, Индикатор набора, веб-дизайн, мультфильм, инкапсулированный  PostScript png | PNGWi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587" y1="62305" x2="34022" y2="70117"/>
                        <a14:foregroundMark x1="33370" y1="56055" x2="32174" y2="75391"/>
                        <a14:foregroundMark x1="33152" y1="57031" x2="32826" y2="75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7" t="22090" r="25555" b="16907"/>
          <a:stretch/>
        </p:blipFill>
        <p:spPr bwMode="auto">
          <a:xfrm>
            <a:off x="298958" y="4123187"/>
            <a:ext cx="1872208" cy="13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2279576" y="3796878"/>
            <a:ext cx="3456384" cy="1936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Разработчики предпочитают оптимизировать сайты под другие браузеры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763</Words>
  <Application>Microsoft Office PowerPoint</Application>
  <PresentationFormat>Широкоэкранный</PresentationFormat>
  <Paragraphs>92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Aznauri Square</vt:lpstr>
      <vt:lpstr>Calibri</vt:lpstr>
      <vt:lpstr>Calibri Light</vt:lpstr>
      <vt:lpstr>Candara</vt:lpstr>
      <vt:lpstr>Quattrocento</vt:lpstr>
      <vt:lpstr>Тема Office</vt:lpstr>
      <vt:lpstr>Браузер Mozilla Firefox</vt:lpstr>
      <vt:lpstr>Содержание</vt:lpstr>
      <vt:lpstr>История создания браузера</vt:lpstr>
      <vt:lpstr>История создания</vt:lpstr>
      <vt:lpstr>Интерейс особенности</vt:lpstr>
      <vt:lpstr>Интерфейс особнности</vt:lpstr>
      <vt:lpstr>Основные возможности</vt:lpstr>
      <vt:lpstr>Преимущества</vt:lpstr>
      <vt:lpstr>Недостатки</vt:lpstr>
      <vt:lpstr>Защита данных и конфиденциальность </vt:lpstr>
      <vt:lpstr>Дополнения и расширения</vt:lpstr>
      <vt:lpstr>Совместимость с ОС</vt:lpstr>
      <vt:lpstr>Производительность и скорость загрузки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Браузер Mozilla Firefox</dc:title>
  <dc:creator>Лена</dc:creator>
  <cp:lastModifiedBy>Лена</cp:lastModifiedBy>
  <cp:revision>77</cp:revision>
  <dcterms:created xsi:type="dcterms:W3CDTF">2024-03-22T13:36:35Z</dcterms:created>
  <dcterms:modified xsi:type="dcterms:W3CDTF">2024-03-22T15:08:21Z</dcterms:modified>
</cp:coreProperties>
</file>