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74" r:id="rId5"/>
    <p:sldId id="257" r:id="rId6"/>
    <p:sldId id="277" r:id="rId7"/>
    <p:sldId id="27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10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4977-8A34-434C-9927-D76A8949A239}" type="datetimeFigureOut">
              <a:rPr lang="ko-KR" altLang="en-US" smtClean="0"/>
              <a:pPr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46F3-D197-4FEA-B83F-C9CD4DC13D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4977-8A34-434C-9927-D76A8949A239}" type="datetimeFigureOut">
              <a:rPr lang="ko-KR" altLang="en-US" smtClean="0"/>
              <a:pPr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46F3-D197-4FEA-B83F-C9CD4DC13D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4977-8A34-434C-9927-D76A8949A239}" type="datetimeFigureOut">
              <a:rPr lang="ko-KR" altLang="en-US" smtClean="0"/>
              <a:pPr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46F3-D197-4FEA-B83F-C9CD4DC13D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4977-8A34-434C-9927-D76A8949A239}" type="datetimeFigureOut">
              <a:rPr lang="ko-KR" altLang="en-US" smtClean="0"/>
              <a:pPr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46F3-D197-4FEA-B83F-C9CD4DC13D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4977-8A34-434C-9927-D76A8949A239}" type="datetimeFigureOut">
              <a:rPr lang="ko-KR" altLang="en-US" smtClean="0"/>
              <a:pPr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46F3-D197-4FEA-B83F-C9CD4DC13D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4977-8A34-434C-9927-D76A8949A239}" type="datetimeFigureOut">
              <a:rPr lang="ko-KR" altLang="en-US" smtClean="0"/>
              <a:pPr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46F3-D197-4FEA-B83F-C9CD4DC13D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4977-8A34-434C-9927-D76A8949A239}" type="datetimeFigureOut">
              <a:rPr lang="ko-KR" altLang="en-US" smtClean="0"/>
              <a:pPr/>
              <a:t>2021-05-13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46F3-D197-4FEA-B83F-C9CD4DC13D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4977-8A34-434C-9927-D76A8949A239}" type="datetimeFigureOut">
              <a:rPr lang="ko-KR" altLang="en-US" smtClean="0"/>
              <a:pPr/>
              <a:t>2021-05-13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46F3-D197-4FEA-B83F-C9CD4DC13D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4977-8A34-434C-9927-D76A8949A239}" type="datetimeFigureOut">
              <a:rPr lang="ko-KR" altLang="en-US" smtClean="0"/>
              <a:pPr/>
              <a:t>2021-05-13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46F3-D197-4FEA-B83F-C9CD4DC13D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4977-8A34-434C-9927-D76A8949A239}" type="datetimeFigureOut">
              <a:rPr lang="ko-KR" altLang="en-US" smtClean="0"/>
              <a:pPr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46F3-D197-4FEA-B83F-C9CD4DC13D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4977-8A34-434C-9927-D76A8949A239}" type="datetimeFigureOut">
              <a:rPr lang="ko-KR" altLang="en-US" smtClean="0"/>
              <a:pPr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46F3-D197-4FEA-B83F-C9CD4DC13D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E4977-8A34-434C-9927-D76A8949A239}" type="datetimeFigureOut">
              <a:rPr lang="ko-KR" altLang="en-US" smtClean="0"/>
              <a:pPr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C46F3-D197-4FEA-B83F-C9CD4DC13D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552" y="188640"/>
            <a:ext cx="422743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Servlet Program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의 기본적인 동작 과정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2049" name="_x383222024" descr="EMB00015414033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73" y="980728"/>
            <a:ext cx="7257987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95536" y="3212976"/>
            <a:ext cx="7704856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Web Server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HTTP request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Web Container(Servlet Container)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에게 위임한다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620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web.xml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설정에서 어떤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매핑되어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있는지 확인</a:t>
            </a:r>
          </a:p>
          <a:p>
            <a:pPr marL="7620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2)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클라이언트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(browser)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요청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보고 적절한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Servlet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실행</a:t>
            </a:r>
          </a:p>
          <a:p>
            <a:pPr marL="381000" algn="just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Web Container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service()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메서드를 호출하기 전에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Servlet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객체를 메모리에 올린다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620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Web Container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적절한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Servlet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파일을 컴파일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(.class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생성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620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2) .class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파일을 메모리에 올려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Servlet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객체를 만든다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620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3)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메모리에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로드될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때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Servlet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객체를 초기화하는 </a:t>
            </a:r>
            <a:r>
              <a:rPr lang="en-US" altLang="ko-KR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init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메서드가 실행된다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810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Web Container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Request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올 때마다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thread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생성하여 처리한다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thread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Servlet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단일 객체에 대한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service()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메서드를 실행한다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555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24475"/>
            <a:ext cx="367119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웹 프로젝트 개발 환경의 폴더 구조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23528" y="794097"/>
            <a:ext cx="8469473" cy="5587231"/>
            <a:chOff x="323528" y="794097"/>
            <a:chExt cx="8469473" cy="5587231"/>
          </a:xfrm>
        </p:grpSpPr>
        <p:pic>
          <p:nvPicPr>
            <p:cNvPr id="4098" name="Picture 2" descr="https://blog.kakaocdn.net/dn/bNgkl1/btqw1Tn7pPK/zIeDzaFM4ELtHp3YydbGF1/im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196752"/>
              <a:ext cx="3444430" cy="5184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https://blog.kakaocdn.net/dn/uFNen/btqw0Jzx323/i1vmcM3TaCpaOR0ivfkJe0/im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8505" y="1183050"/>
              <a:ext cx="4464496" cy="4224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395536" y="794097"/>
              <a:ext cx="2582758" cy="437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 smtClean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Eclipse </a:t>
              </a:r>
              <a:r>
                <a:rPr lang="ko-KR" altLang="en-US" sz="1400" kern="0" dirty="0" smtClean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개발 환경의 폴더 구조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44008" y="794097"/>
              <a:ext cx="2149948" cy="38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ko-KR" altLang="en-US" sz="1400" kern="0" dirty="0" smtClean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웹 서버의 배포 폴더 구조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4067944" y="794097"/>
              <a:ext cx="0" cy="5587231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117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71566" y="188640"/>
            <a:ext cx="3363421" cy="473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Web.xml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에서 </a:t>
            </a: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servlet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매핑 예제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7584" y="1196752"/>
            <a:ext cx="6912768" cy="26642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0">
            <a:noAutofit/>
          </a:bodyPr>
          <a:lstStyle/>
          <a:p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</a:t>
            </a:r>
            <a:r>
              <a:rPr lang="en-US" altLang="ko-KR" sz="1600" dirty="0">
                <a:solidFill>
                  <a:srgbClr val="E4564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servlet</a:t>
            </a:r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endParaRPr lang="en-US" altLang="ko-KR" sz="1600" dirty="0" smtClean="0">
              <a:solidFill>
                <a:srgbClr val="383A42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&lt;</a:t>
            </a:r>
            <a:r>
              <a:rPr lang="en-US" altLang="ko-KR" sz="1600" dirty="0">
                <a:solidFill>
                  <a:srgbClr val="E4564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servlet-name</a:t>
            </a:r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r>
              <a:rPr lang="ko-KR" altLang="en-US" sz="1600" dirty="0" err="1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서블릿</a:t>
            </a:r>
            <a:r>
              <a:rPr lang="ko-KR" altLang="en-US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이름 </a:t>
            </a:r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&lt;/</a:t>
            </a:r>
            <a:r>
              <a:rPr lang="en-US" altLang="ko-KR" sz="1600" dirty="0">
                <a:solidFill>
                  <a:srgbClr val="E4564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servlet-name</a:t>
            </a:r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endParaRPr lang="en-US" altLang="ko-KR" sz="1600" dirty="0" smtClean="0">
              <a:solidFill>
                <a:srgbClr val="383A42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&lt;</a:t>
            </a:r>
            <a:r>
              <a:rPr lang="en-US" altLang="ko-KR" sz="1600" dirty="0">
                <a:solidFill>
                  <a:srgbClr val="E4564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servlet-class</a:t>
            </a:r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r>
              <a:rPr lang="ko-KR" altLang="en-US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</a:t>
            </a:r>
            <a:r>
              <a:rPr lang="ko-KR" altLang="en-US" sz="1600" dirty="0" smtClean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전체 이름 </a:t>
            </a:r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&lt;/</a:t>
            </a:r>
            <a:r>
              <a:rPr lang="en-US" altLang="ko-KR" sz="1600" dirty="0">
                <a:solidFill>
                  <a:srgbClr val="E4564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servlet-class</a:t>
            </a:r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endParaRPr lang="en-US" altLang="ko-KR" sz="1600" dirty="0" smtClean="0">
              <a:solidFill>
                <a:srgbClr val="383A42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&lt;/</a:t>
            </a:r>
            <a:r>
              <a:rPr lang="en-US" altLang="ko-KR" sz="1600" dirty="0">
                <a:solidFill>
                  <a:srgbClr val="E4564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servlet</a:t>
            </a:r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endParaRPr lang="en-US" altLang="ko-KR" sz="1600" dirty="0" smtClean="0">
              <a:solidFill>
                <a:srgbClr val="383A42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 smtClean="0">
              <a:solidFill>
                <a:srgbClr val="383A42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</a:t>
            </a:r>
            <a:r>
              <a:rPr lang="en-US" altLang="ko-KR" sz="1600" dirty="0">
                <a:solidFill>
                  <a:srgbClr val="E4564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servlet-mapping</a:t>
            </a:r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endParaRPr lang="en-US" altLang="ko-KR" sz="1600" dirty="0" smtClean="0">
              <a:solidFill>
                <a:srgbClr val="383A42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&lt;</a:t>
            </a:r>
            <a:r>
              <a:rPr lang="en-US" altLang="ko-KR" sz="1600" dirty="0">
                <a:solidFill>
                  <a:srgbClr val="E4564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servlet-name</a:t>
            </a:r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r>
              <a:rPr lang="ko-KR" altLang="en-US" sz="1600" dirty="0" err="1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서블릿</a:t>
            </a:r>
            <a:r>
              <a:rPr lang="ko-KR" altLang="en-US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이름 </a:t>
            </a:r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&lt;/</a:t>
            </a:r>
            <a:r>
              <a:rPr lang="en-US" altLang="ko-KR" sz="1600" dirty="0">
                <a:solidFill>
                  <a:srgbClr val="E4564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servlet-name</a:t>
            </a:r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endParaRPr lang="en-US" altLang="ko-KR" sz="1600" dirty="0" smtClean="0">
              <a:solidFill>
                <a:srgbClr val="383A42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&lt;</a:t>
            </a:r>
            <a:r>
              <a:rPr lang="en-US" altLang="ko-KR" sz="1600" dirty="0" err="1">
                <a:solidFill>
                  <a:srgbClr val="E4564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url</a:t>
            </a:r>
            <a:r>
              <a:rPr lang="en-US" altLang="ko-KR" sz="1600" dirty="0">
                <a:solidFill>
                  <a:srgbClr val="E4564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-pattern</a:t>
            </a:r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/</a:t>
            </a:r>
            <a:r>
              <a:rPr lang="ko-KR" altLang="en-US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</a:t>
            </a:r>
            <a:r>
              <a:rPr lang="en-US" altLang="ko-KR" sz="1600" dirty="0" err="1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url</a:t>
            </a:r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&lt;/</a:t>
            </a:r>
            <a:r>
              <a:rPr lang="en-US" altLang="ko-KR" sz="1600" dirty="0" err="1">
                <a:solidFill>
                  <a:srgbClr val="E4564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url</a:t>
            </a:r>
            <a:r>
              <a:rPr lang="en-US" altLang="ko-KR" sz="1600" dirty="0">
                <a:solidFill>
                  <a:srgbClr val="E4564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-pattern</a:t>
            </a:r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endParaRPr lang="en-US" altLang="ko-KR" sz="1600" dirty="0" smtClean="0">
              <a:solidFill>
                <a:srgbClr val="383A42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&lt;/</a:t>
            </a:r>
            <a:r>
              <a:rPr lang="en-US" altLang="ko-KR" sz="1600" dirty="0">
                <a:solidFill>
                  <a:srgbClr val="E4564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servlet-mapping</a:t>
            </a:r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8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383222424" descr="EMB0001541403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08720"/>
            <a:ext cx="6696744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43608" y="260648"/>
            <a:ext cx="3950120" cy="47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Web Service</a:t>
            </a:r>
            <a:r>
              <a:rPr lang="ko-KR" altLang="en-US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기본적인 동작 과정</a:t>
            </a:r>
            <a:endParaRPr lang="ko-KR" altLang="en-US" sz="1000" kern="0" spc="0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3840661"/>
            <a:ext cx="4322017" cy="473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HTML Form -&gt; Servlet -&gt; HTML Page</a:t>
            </a:r>
            <a:endParaRPr lang="en-US" altLang="ko-KR" sz="1100" kern="0" spc="0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4376192"/>
            <a:ext cx="74168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algn="just" fontAlgn="base">
              <a:lnSpc>
                <a:spcPct val="160000"/>
              </a:lnSpc>
            </a:pP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사용자가 웹 페이지 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form(HTML Form)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통해 자신의 정보를 입력한다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 </a:t>
            </a:r>
            <a:r>
              <a:rPr lang="en-US" altLang="ko-KR" sz="1400" b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(Input)</a:t>
            </a:r>
            <a:endParaRPr lang="ko-KR" altLang="en-US" sz="1400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81000" algn="just" fontAlgn="base">
              <a:lnSpc>
                <a:spcPct val="160000"/>
              </a:lnSpc>
            </a:pP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Servlet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lang="en-US" altLang="ko-KR" sz="1400" kern="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doGet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또는 </a:t>
            </a:r>
            <a:r>
              <a:rPr lang="en-US" altLang="ko-KR" sz="1400" kern="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doPost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메서드는 입력한 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form data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맞게 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DB 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또는 다른 소스에서 관련된 정보를 검색한다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400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81000" algn="just" fontAlgn="base">
              <a:lnSpc>
                <a:spcPct val="160000"/>
              </a:lnSpc>
            </a:pP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정보를 이용하여 사용자의 요청에 맞는 적절한 동적 컨텐츠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(HTML Page)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만들어서 제공한다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 </a:t>
            </a:r>
            <a:r>
              <a:rPr lang="en-US" altLang="ko-KR" sz="1400" b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(Output)</a:t>
            </a:r>
            <a:endParaRPr lang="ko-KR" altLang="en-US" sz="1400" kern="0" spc="0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81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5889"/>
            <a:ext cx="177965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en-US" altLang="ko-KR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HTML Form</a:t>
            </a:r>
            <a:endParaRPr lang="en-US" altLang="ko-KR" sz="1000" kern="0" spc="0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11560" y="548680"/>
            <a:ext cx="7849913" cy="2597634"/>
            <a:chOff x="611560" y="548680"/>
            <a:chExt cx="7849913" cy="2597634"/>
          </a:xfrm>
        </p:grpSpPr>
        <p:sp>
          <p:nvSpPr>
            <p:cNvPr id="3" name="직사각형 2"/>
            <p:cNvSpPr/>
            <p:nvPr/>
          </p:nvSpPr>
          <p:spPr>
            <a:xfrm>
              <a:off x="611560" y="548680"/>
              <a:ext cx="3757445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ko-KR" altLang="en-US" kern="0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예</a:t>
              </a:r>
              <a:r>
                <a:rPr lang="en-US" altLang="ko-KR" kern="0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 LoginForm.html</a:t>
              </a:r>
              <a:endParaRPr lang="ko-KR" altLang="en-US" sz="11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84609" y="1084211"/>
              <a:ext cx="7776864" cy="206210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&lt;</a:t>
              </a:r>
              <a:r>
                <a:rPr lang="en-US" altLang="ko-KR" sz="1600" kern="0" dirty="0">
                  <a:solidFill>
                    <a:srgbClr val="F9267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form </a:t>
              </a:r>
              <a:r>
                <a:rPr lang="en-US" altLang="ko-KR" sz="1600" kern="0" dirty="0">
                  <a:solidFill>
                    <a:srgbClr val="A6E22E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name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="</a:t>
              </a:r>
              <a:r>
                <a:rPr lang="en-US" altLang="ko-KR" sz="1600" kern="0" dirty="0" err="1">
                  <a:solidFill>
                    <a:srgbClr val="E6DB74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loginForm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" </a:t>
              </a:r>
              <a:r>
                <a:rPr lang="en-US" altLang="ko-KR" sz="1600" kern="0" dirty="0">
                  <a:solidFill>
                    <a:srgbClr val="A6E22E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method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="</a:t>
              </a:r>
              <a:r>
                <a:rPr lang="en-US" altLang="ko-KR" sz="1600" kern="0" dirty="0">
                  <a:solidFill>
                    <a:srgbClr val="E6DB74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post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" </a:t>
              </a:r>
              <a:r>
                <a:rPr lang="en-US" altLang="ko-KR" sz="1600" kern="0" dirty="0">
                  <a:solidFill>
                    <a:srgbClr val="A6E22E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action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="/</a:t>
              </a:r>
              <a:r>
                <a:rPr lang="en-US" altLang="ko-KR" sz="1600" kern="0" dirty="0" smtClean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login/</a:t>
              </a:r>
              <a:r>
                <a:rPr lang="en-US" altLang="ko-KR" sz="1600" kern="0" dirty="0" smtClean="0">
                  <a:solidFill>
                    <a:srgbClr val="E6DB74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loginServlet.do</a:t>
              </a:r>
              <a:r>
                <a:rPr lang="en-US" altLang="ko-KR" sz="1600" kern="0" dirty="0" smtClean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"&gt;</a:t>
              </a:r>
              <a:endPara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 smtClean="0">
                  <a:solidFill>
                    <a:srgbClr val="FFFFF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Username</a:t>
              </a:r>
              <a:r>
                <a:rPr lang="en-US" altLang="ko-KR" sz="1600" kern="0" dirty="0">
                  <a:solidFill>
                    <a:srgbClr val="FFFFF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&lt;</a:t>
              </a:r>
              <a:r>
                <a:rPr lang="en-US" altLang="ko-KR" sz="1600" kern="0" dirty="0">
                  <a:solidFill>
                    <a:srgbClr val="F9267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input </a:t>
              </a:r>
              <a:r>
                <a:rPr lang="en-US" altLang="ko-KR" sz="1600" kern="0" dirty="0">
                  <a:solidFill>
                    <a:srgbClr val="A6E22E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type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="</a:t>
              </a:r>
              <a:r>
                <a:rPr lang="en-US" altLang="ko-KR" sz="1600" kern="0" dirty="0">
                  <a:solidFill>
                    <a:srgbClr val="E6DB74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text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" </a:t>
              </a:r>
              <a:r>
                <a:rPr lang="en-US" altLang="ko-KR" sz="1600" kern="0" dirty="0">
                  <a:solidFill>
                    <a:srgbClr val="A6E22E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name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="</a:t>
              </a:r>
              <a:r>
                <a:rPr lang="en-US" altLang="ko-KR" sz="1600" kern="0" dirty="0">
                  <a:solidFill>
                    <a:srgbClr val="E6DB74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username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"&gt;&lt;</a:t>
              </a:r>
              <a:r>
                <a:rPr lang="en-US" altLang="ko-KR" sz="1600" kern="0" dirty="0" err="1">
                  <a:solidFill>
                    <a:srgbClr val="F9267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br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&gt;</a:t>
              </a:r>
              <a:endPara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 smtClean="0">
                  <a:solidFill>
                    <a:srgbClr val="FFFFF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Password</a:t>
              </a:r>
              <a:r>
                <a:rPr lang="en-US" altLang="ko-KR" sz="1600" kern="0" dirty="0">
                  <a:solidFill>
                    <a:srgbClr val="FFFFF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&lt;</a:t>
              </a:r>
              <a:r>
                <a:rPr lang="en-US" altLang="ko-KR" sz="1600" kern="0" dirty="0">
                  <a:solidFill>
                    <a:srgbClr val="F9267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input </a:t>
              </a:r>
              <a:r>
                <a:rPr lang="en-US" altLang="ko-KR" sz="1600" kern="0" dirty="0">
                  <a:solidFill>
                    <a:srgbClr val="A6E22E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type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="</a:t>
              </a:r>
              <a:r>
                <a:rPr lang="en-US" altLang="ko-KR" sz="1600" kern="0" dirty="0">
                  <a:solidFill>
                    <a:srgbClr val="E6DB74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password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" </a:t>
              </a:r>
              <a:r>
                <a:rPr lang="en-US" altLang="ko-KR" sz="1600" kern="0" dirty="0">
                  <a:solidFill>
                    <a:srgbClr val="A6E22E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name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="</a:t>
              </a:r>
              <a:r>
                <a:rPr lang="en-US" altLang="ko-KR" sz="1600" kern="0" dirty="0">
                  <a:solidFill>
                    <a:srgbClr val="E6DB74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password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"&gt;&lt;</a:t>
              </a:r>
              <a:r>
                <a:rPr lang="en-US" altLang="ko-KR" sz="1600" kern="0" dirty="0" err="1">
                  <a:solidFill>
                    <a:srgbClr val="F9267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br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&gt;</a:t>
              </a:r>
              <a:endPara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 smtClean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&lt;</a:t>
              </a:r>
              <a:r>
                <a:rPr lang="en-US" altLang="ko-KR" sz="1600" kern="0" dirty="0">
                  <a:solidFill>
                    <a:srgbClr val="F9267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input </a:t>
              </a:r>
              <a:r>
                <a:rPr lang="en-US" altLang="ko-KR" sz="1600" kern="0" dirty="0">
                  <a:solidFill>
                    <a:srgbClr val="A6E22E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type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="</a:t>
              </a:r>
              <a:r>
                <a:rPr lang="en-US" altLang="ko-KR" sz="1600" kern="0" dirty="0">
                  <a:solidFill>
                    <a:srgbClr val="E6DB74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submit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" </a:t>
              </a:r>
              <a:r>
                <a:rPr lang="en-US" altLang="ko-KR" sz="1600" kern="0" dirty="0">
                  <a:solidFill>
                    <a:srgbClr val="A6E22E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value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="</a:t>
              </a:r>
              <a:r>
                <a:rPr lang="en-US" altLang="ko-KR" sz="1600" kern="0" dirty="0">
                  <a:solidFill>
                    <a:srgbClr val="E6DB74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Login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"&gt;</a:t>
              </a:r>
              <a:endPara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&lt;/</a:t>
              </a:r>
              <a:r>
                <a:rPr lang="en-US" altLang="ko-KR" sz="1600" kern="0" dirty="0">
                  <a:solidFill>
                    <a:srgbClr val="F9267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form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&gt;</a:t>
              </a:r>
              <a:endPara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684609" y="3356992"/>
            <a:ext cx="7848872" cy="324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Form Tag </a:t>
            </a:r>
            <a:r>
              <a:rPr lang="ko-KR" altLang="en-US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속성 </a:t>
            </a:r>
            <a:endParaRPr lang="en-US" altLang="ko-KR" sz="1600" kern="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- Form 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Tag 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속성을 이용하여 어디로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어떤 방식으로 전송할지 정한다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400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400" b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- action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form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전송할 서버 쪽 스크립트 파일 지정</a:t>
            </a:r>
          </a:p>
          <a:p>
            <a:pPr lvl="0" algn="just" fontAlgn="base">
              <a:lnSpc>
                <a:spcPct val="160000"/>
              </a:lnSpc>
            </a:pPr>
            <a:r>
              <a:rPr lang="en-US" altLang="ko-KR" sz="1400" b="1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- name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form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식별하기 위한 이름 지정</a:t>
            </a:r>
          </a:p>
          <a:p>
            <a:pPr lvl="0" algn="just" fontAlgn="base">
              <a:lnSpc>
                <a:spcPct val="160000"/>
              </a:lnSpc>
            </a:pPr>
            <a:r>
              <a:rPr lang="en-US" altLang="ko-KR" sz="1400" b="1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lang="en-US" altLang="ko-KR" sz="1400" b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en-US" altLang="ko-KR" sz="1400" b="1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accept-charset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form 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전송에 사용할 문자 </a:t>
            </a:r>
            <a:r>
              <a:rPr lang="ko-KR" altLang="en-US" sz="1400" kern="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인코딩을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지정</a:t>
            </a:r>
          </a:p>
          <a:p>
            <a:pPr lvl="0" algn="just" fontAlgn="base">
              <a:lnSpc>
                <a:spcPct val="160000"/>
              </a:lnSpc>
            </a:pPr>
            <a:r>
              <a:rPr lang="en-US" altLang="ko-KR" sz="1400" b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- target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action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지정한 스크립트 파일을 현재 창이 아닌 다른 위치에서 열리도록 지정</a:t>
            </a:r>
          </a:p>
          <a:p>
            <a:pPr lvl="0" algn="just" fontAlgn="base">
              <a:lnSpc>
                <a:spcPct val="160000"/>
              </a:lnSpc>
            </a:pPr>
            <a:r>
              <a:rPr lang="en-US" altLang="ko-KR" sz="1400" b="1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- method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form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서버에 전송하는 방식으로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HTTP 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메서드 지정 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(GET 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또는 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POST)</a:t>
            </a:r>
            <a:endParaRPr lang="ko-KR" altLang="en-US" sz="1400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400" b="1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- </a:t>
            </a:r>
            <a:r>
              <a:rPr lang="en-US" altLang="ko-KR" sz="1400" b="1" kern="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enctype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넘기는 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Content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Type 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지정 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주로 파일을 넘길 때 사용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sz="1400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4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     type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 </a:t>
            </a:r>
            <a:r>
              <a:rPr lang="en-US" altLang="ko-KR" sz="1400" i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multipart/form-data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로 지정해서 사용</a:t>
            </a:r>
            <a:endParaRPr lang="ko-KR" altLang="en-US" sz="1400" kern="0" spc="0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3528" y="116632"/>
            <a:ext cx="770485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Form 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Methods 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703435"/>
            <a:ext cx="8064896" cy="560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- form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서버에 전송하는 방식으로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두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가지의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HTTP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메서드를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지정할 수 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endParaRPr lang="en-US" altLang="ko-KR" sz="1600" kern="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GET </a:t>
            </a: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Method</a:t>
            </a:r>
            <a:endParaRPr lang="ko-KR" altLang="en-US" sz="1600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ko-KR" altLang="en-US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사용자가 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입력한 내용</a:t>
            </a: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(form data)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</a:t>
            </a: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URL 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뒤에 텍스트 문자열로 추가된다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en-US" altLang="ko-KR" sz="1600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1) </a:t>
            </a:r>
            <a:r>
              <a:rPr lang="ko-KR" altLang="en-US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크기 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제한</a:t>
            </a: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 </a:t>
            </a:r>
            <a:r>
              <a:rPr lang="en-US" altLang="ko-KR" sz="1600" b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1024 </a:t>
            </a:r>
            <a:r>
              <a:rPr lang="en-US" altLang="ko-KR" sz="1600" b="1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characters</a:t>
            </a:r>
            <a:endParaRPr lang="en-US" altLang="ko-KR" sz="1600" kern="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2) data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 </a:t>
            </a:r>
            <a:r>
              <a:rPr lang="en-US" altLang="ko-KR" sz="1600" b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기준으로 </a:t>
            </a: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action URL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분리된다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lvl="0" algn="just" fontAlgn="base">
              <a:lnSpc>
                <a:spcPct val="160000"/>
              </a:lnSpc>
            </a:pP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    </a:t>
            </a:r>
            <a:r>
              <a:rPr lang="ko-KR" altLang="en-US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http://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www.test.com/hello?key1=value1&amp;key2=value2</a:t>
            </a:r>
            <a:endParaRPr lang="en-US" altLang="ko-KR" sz="1600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- </a:t>
            </a:r>
            <a:r>
              <a:rPr lang="ko-KR" altLang="en-US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브라우저에서 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웹 서버로 정보를 전달하는 기본 메서드</a:t>
            </a: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(Default 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Method)</a:t>
            </a:r>
            <a:endParaRPr lang="en-US" altLang="ko-KR" sz="1600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HTTP 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메서드를 지정하지 않으면 </a:t>
            </a: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GET Method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호출한다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lvl="0" algn="just" fontAlgn="base">
              <a:lnSpc>
                <a:spcPct val="160000"/>
              </a:lnSpc>
            </a:pP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- </a:t>
            </a:r>
            <a:r>
              <a:rPr lang="ko-KR" altLang="en-US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암호와 같은 민감한 정보를 서버에 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전달하는 </a:t>
            </a:r>
            <a:r>
              <a:rPr lang="ko-KR" altLang="en-US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경우에는 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GET</a:t>
            </a:r>
            <a:r>
              <a:rPr lang="ko-KR" altLang="en-US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사용하지 않는다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en-US" altLang="ko-KR" sz="1600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1) URL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 모두에게 노출되는 정보이기 때문에 보안상 적절하지 않다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lvl="0" algn="just" fontAlgn="base">
              <a:lnSpc>
                <a:spcPct val="160000"/>
              </a:lnSpc>
            </a:pP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- GET 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메서드의 </a:t>
            </a:r>
            <a:r>
              <a:rPr lang="ko-KR" altLang="en-US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</a:t>
            </a:r>
            <a:endParaRPr lang="en-US" altLang="ko-KR" sz="1600" kern="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DB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영향을 주지 않는 단순히 읽기 위주</a:t>
            </a: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(read operation)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lang="ko-KR" altLang="en-US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작업</a:t>
            </a:r>
            <a:endParaRPr lang="en-US" altLang="ko-KR" sz="1600" kern="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2) </a:t>
            </a:r>
            <a:r>
              <a:rPr lang="ko-KR" altLang="en-US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몇 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번이고 </a:t>
            </a:r>
            <a:r>
              <a:rPr lang="ko-KR" altLang="en-US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반복해서 처리해도 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같은 </a:t>
            </a:r>
            <a:r>
              <a:rPr lang="ko-KR" altLang="en-US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결과가 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나오는 </a:t>
            </a:r>
            <a:r>
              <a:rPr lang="ko-KR" altLang="en-US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작업</a:t>
            </a:r>
            <a:endParaRPr lang="ko-KR" altLang="en-US" sz="1600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03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3528" y="116632"/>
            <a:ext cx="1786066" cy="473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Form Methods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652163"/>
            <a:ext cx="8064896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60000"/>
              </a:lnSpc>
            </a:pP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POST Method</a:t>
            </a:r>
          </a:p>
          <a:p>
            <a:pPr lvl="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-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사용자가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입력한 내용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(form data)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별도의 메시지로 보낸다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lvl="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- Request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Body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추가한다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lvl="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URL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직접적으로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노출되지 않기 때문에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GET Method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보다 보안상으로 조금 더 안전하다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lvl="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- POST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메서드의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</a:t>
            </a:r>
            <a:endParaRPr lang="en-US" altLang="ko-KR" sz="16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DB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영향을 주는 작업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99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/>
      </a:spPr>
      <a:bodyPr rtlCol="0" anchor="ctr"/>
      <a:lstStyle>
        <a:defPPr algn="ctr">
          <a:defRPr sz="10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669</Words>
  <Application>Microsoft Office PowerPoint</Application>
  <PresentationFormat>화면 슬라이드 쇼(4:3)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eXtreme Programming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XP</dc:creator>
  <cp:lastModifiedBy>power</cp:lastModifiedBy>
  <cp:revision>75</cp:revision>
  <dcterms:created xsi:type="dcterms:W3CDTF">2010-04-13T08:57:07Z</dcterms:created>
  <dcterms:modified xsi:type="dcterms:W3CDTF">2021-05-13T01:22:08Z</dcterms:modified>
</cp:coreProperties>
</file>