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7"/>
  </p:notesMasterIdLst>
  <p:sldIdLst>
    <p:sldId id="283" r:id="rId2"/>
    <p:sldId id="262" r:id="rId3"/>
    <p:sldId id="302" r:id="rId4"/>
    <p:sldId id="313" r:id="rId5"/>
    <p:sldId id="303" r:id="rId6"/>
    <p:sldId id="304" r:id="rId7"/>
    <p:sldId id="305" r:id="rId8"/>
    <p:sldId id="284" r:id="rId9"/>
    <p:sldId id="285" r:id="rId10"/>
    <p:sldId id="290" r:id="rId11"/>
    <p:sldId id="291" r:id="rId12"/>
    <p:sldId id="292" r:id="rId13"/>
    <p:sldId id="334" r:id="rId14"/>
    <p:sldId id="320" r:id="rId15"/>
    <p:sldId id="315" r:id="rId16"/>
    <p:sldId id="314" r:id="rId17"/>
    <p:sldId id="308" r:id="rId18"/>
    <p:sldId id="327" r:id="rId19"/>
    <p:sldId id="328" r:id="rId20"/>
    <p:sldId id="311" r:id="rId21"/>
    <p:sldId id="295" r:id="rId22"/>
    <p:sldId id="296" r:id="rId23"/>
    <p:sldId id="297" r:id="rId24"/>
    <p:sldId id="298" r:id="rId25"/>
    <p:sldId id="299" r:id="rId26"/>
    <p:sldId id="312" r:id="rId27"/>
    <p:sldId id="300" r:id="rId28"/>
    <p:sldId id="301" r:id="rId29"/>
    <p:sldId id="286" r:id="rId30"/>
    <p:sldId id="293" r:id="rId31"/>
    <p:sldId id="331" r:id="rId32"/>
    <p:sldId id="321" r:id="rId33"/>
    <p:sldId id="322" r:id="rId34"/>
    <p:sldId id="335" r:id="rId35"/>
    <p:sldId id="336" r:id="rId36"/>
    <p:sldId id="323" r:id="rId37"/>
    <p:sldId id="324" r:id="rId38"/>
    <p:sldId id="325" r:id="rId39"/>
    <p:sldId id="326" r:id="rId40"/>
    <p:sldId id="317" r:id="rId41"/>
    <p:sldId id="329" r:id="rId42"/>
    <p:sldId id="316" r:id="rId43"/>
    <p:sldId id="332" r:id="rId44"/>
    <p:sldId id="318" r:id="rId45"/>
    <p:sldId id="333" r:id="rId4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FDB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34B077-861A-4976-9094-FE3F9125EA60}">
  <a:tblStyle styleId="{B934B077-861A-4976-9094-FE3F9125EA60}" styleName="Table_0">
    <a:wholeTbl>
      <a:tcTxStyle b="off" i="off">
        <a:font>
          <a:latin typeface="Arial Nova"/>
          <a:ea typeface="Arial Nova"/>
          <a:cs typeface="Arial Nova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90" autoAdjust="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2550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9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2107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2107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79" name="Google Shape;179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1543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79" name="Google Shape;179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2990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79" name="Google Shape;179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178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79" name="Google Shape;179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3490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6454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9689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302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4350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4024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53307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30080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2126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36500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49331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03746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89979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021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60793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02147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79" name="Google Shape;179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4550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79" name="Google Shape;179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87004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79" name="Google Shape;179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84863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79" name="Google Shape;179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91537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79" name="Google Shape;179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34999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79" name="Google Shape;179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8279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79" name="Google Shape;179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80999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79" name="Google Shape;179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78393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79" name="Google Shape;179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02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41762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79" name="Google Shape;179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5374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79" name="Google Shape;179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03234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79" name="Google Shape;179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39755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79" name="Google Shape;179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07467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79" name="Google Shape;179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50463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79" name="Google Shape;179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8770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490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6423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7974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2754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2107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>
  <p:cSld name="빈 화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oogle Shape;436;p33"/>
          <p:cNvGrpSpPr/>
          <p:nvPr/>
        </p:nvGrpSpPr>
        <p:grpSpPr>
          <a:xfrm>
            <a:off x="1498829" y="1079058"/>
            <a:ext cx="9194341" cy="3770263"/>
            <a:chOff x="1103979" y="1282258"/>
            <a:chExt cx="9194341" cy="3770263"/>
          </a:xfrm>
        </p:grpSpPr>
        <p:sp>
          <p:nvSpPr>
            <p:cNvPr id="437" name="Google Shape;437;p33"/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endParaRPr sz="23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3"/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3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sz="23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9" name="Google Shape;439;p33"/>
          <p:cNvSpPr txBox="1"/>
          <p:nvPr/>
        </p:nvSpPr>
        <p:spPr>
          <a:xfrm>
            <a:off x="4077658" y="2594735"/>
            <a:ext cx="4036682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i="1" err="1" smtClean="0">
                <a:solidFill>
                  <a:schemeClr val="lt1"/>
                </a:solidFill>
              </a:rPr>
              <a:t>요기어때</a:t>
            </a:r>
            <a:r>
              <a:rPr lang="ko-KR" altLang="en-US" sz="4000" b="1" i="1" err="1">
                <a:solidFill>
                  <a:schemeClr val="lt1"/>
                </a:solidFill>
              </a:rPr>
              <a:t>유</a:t>
            </a:r>
            <a:endParaRPr lang="en-US" altLang="ko-KR" sz="4000" b="1" i="1" smtClean="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i="1" err="1" smtClean="0">
                <a:solidFill>
                  <a:schemeClr val="lt1"/>
                </a:solidFill>
              </a:rPr>
              <a:t>화면정의서</a:t>
            </a:r>
            <a:endParaRPr sz="4000" b="1" i="1">
              <a:solidFill>
                <a:schemeClr val="lt1"/>
              </a:solidFill>
              <a:sym typeface="Arial"/>
            </a:endParaRPr>
          </a:p>
        </p:txBody>
      </p:sp>
      <p:sp>
        <p:nvSpPr>
          <p:cNvPr id="6" name="Google Shape;439;p33"/>
          <p:cNvSpPr txBox="1"/>
          <p:nvPr/>
        </p:nvSpPr>
        <p:spPr>
          <a:xfrm>
            <a:off x="4581238" y="4705243"/>
            <a:ext cx="728749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400" i="1" smtClean="0">
              <a:solidFill>
                <a:schemeClr val="lt1"/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smtClean="0">
                <a:solidFill>
                  <a:schemeClr val="lt1"/>
                </a:solidFill>
              </a:rPr>
              <a:t>3</a:t>
            </a:r>
            <a:r>
              <a:rPr lang="ko-KR" altLang="en-US" sz="2400" i="1" smtClean="0">
                <a:solidFill>
                  <a:schemeClr val="lt1"/>
                </a:solidFill>
              </a:rPr>
              <a:t>조 </a:t>
            </a:r>
            <a:endParaRPr lang="en-US" altLang="ko-KR" sz="2400" i="1" smtClean="0">
              <a:solidFill>
                <a:schemeClr val="lt1"/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i="1" err="1" smtClean="0">
                <a:solidFill>
                  <a:schemeClr val="lt1"/>
                </a:solidFill>
              </a:rPr>
              <a:t>정재균</a:t>
            </a:r>
            <a:r>
              <a:rPr lang="ko-KR" altLang="en-US" sz="2400" i="1" smtClean="0">
                <a:solidFill>
                  <a:schemeClr val="lt1"/>
                </a:solidFill>
              </a:rPr>
              <a:t> </a:t>
            </a:r>
            <a:r>
              <a:rPr lang="ko-KR" altLang="en-US" sz="2400" i="1" err="1" smtClean="0">
                <a:solidFill>
                  <a:schemeClr val="lt1"/>
                </a:solidFill>
              </a:rPr>
              <a:t>고영우</a:t>
            </a:r>
            <a:r>
              <a:rPr lang="ko-KR" altLang="en-US" sz="2400" i="1" smtClean="0">
                <a:solidFill>
                  <a:schemeClr val="lt1"/>
                </a:solidFill>
              </a:rPr>
              <a:t> 김동혁 김민정 </a:t>
            </a:r>
            <a:r>
              <a:rPr lang="ko-KR" altLang="en-US" sz="2400" i="1" err="1" smtClean="0">
                <a:solidFill>
                  <a:schemeClr val="lt1"/>
                </a:solidFill>
              </a:rPr>
              <a:t>박승우</a:t>
            </a:r>
            <a:r>
              <a:rPr lang="ko-KR" altLang="en-US" sz="2400" i="1" smtClean="0">
                <a:solidFill>
                  <a:schemeClr val="lt1"/>
                </a:solidFill>
              </a:rPr>
              <a:t> 황지현</a:t>
            </a:r>
            <a:endParaRPr sz="2400" i="1">
              <a:solidFill>
                <a:schemeClr val="lt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352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7818" y="1035008"/>
            <a:ext cx="8550616" cy="5687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Google Shape;186;p20"/>
          <p:cNvSpPr/>
          <p:nvPr/>
        </p:nvSpPr>
        <p:spPr>
          <a:xfrm>
            <a:off x="571692" y="5449257"/>
            <a:ext cx="4922902" cy="39609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571692" y="3878800"/>
            <a:ext cx="4922902" cy="39609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818" y="1035008"/>
            <a:ext cx="8550616" cy="5687583"/>
          </a:xfrm>
          <a:prstGeom prst="rect">
            <a:avLst/>
          </a:prstGeom>
          <a:solidFill>
            <a:schemeClr val="tx1">
              <a:lumMod val="50000"/>
              <a:lumOff val="50000"/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120692" y="2099837"/>
            <a:ext cx="1139260" cy="378807"/>
          </a:xfrm>
          <a:prstGeom prst="rect">
            <a:avLst/>
          </a:prstGeom>
          <a:solidFill>
            <a:schemeClr val="accent4">
              <a:lumMod val="9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ID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4345" y="1122070"/>
            <a:ext cx="1139260" cy="378807"/>
          </a:xfrm>
          <a:prstGeom prst="rect">
            <a:avLst/>
          </a:prstGeom>
          <a:solidFill>
            <a:schemeClr val="accent4">
              <a:lumMod val="9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ID </a:t>
            </a:r>
            <a:r>
              <a:rPr lang="ko-KR" altLang="en-US" err="1" smtClean="0">
                <a:solidFill>
                  <a:schemeClr val="tx1"/>
                </a:solidFill>
              </a:rPr>
              <a:t>계정찾기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442883" y="2099836"/>
            <a:ext cx="1139260" cy="378807"/>
          </a:xfrm>
          <a:prstGeom prst="rect">
            <a:avLst/>
          </a:prstGeom>
          <a:solidFill>
            <a:schemeClr val="accent4">
              <a:lumMod val="9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PW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04617" y="2836202"/>
            <a:ext cx="5289569" cy="2855441"/>
          </a:xfrm>
          <a:prstGeom prst="rect">
            <a:avLst/>
          </a:prstGeom>
          <a:solidFill>
            <a:schemeClr val="accent4">
              <a:lumMod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36514" y="3420110"/>
            <a:ext cx="1139260" cy="378807"/>
          </a:xfrm>
          <a:prstGeom prst="rect">
            <a:avLst/>
          </a:prstGeom>
          <a:solidFill>
            <a:schemeClr val="lt1">
              <a:alpha val="14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36514" y="3945196"/>
            <a:ext cx="1139260" cy="378807"/>
          </a:xfrm>
          <a:prstGeom prst="rect">
            <a:avLst/>
          </a:prstGeom>
          <a:solidFill>
            <a:schemeClr val="lt1">
              <a:alpha val="14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이메일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702549" y="3420110"/>
            <a:ext cx="2513425" cy="378807"/>
          </a:xfrm>
          <a:prstGeom prst="rect">
            <a:avLst/>
          </a:prstGeom>
          <a:solidFill>
            <a:schemeClr val="lt1">
              <a:alpha val="14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702549" y="3955643"/>
            <a:ext cx="2513425" cy="378807"/>
          </a:xfrm>
          <a:prstGeom prst="rect">
            <a:avLst/>
          </a:prstGeom>
          <a:solidFill>
            <a:schemeClr val="lt1">
              <a:alpha val="14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120692" y="4575978"/>
            <a:ext cx="2513425" cy="378807"/>
          </a:xfrm>
          <a:prstGeom prst="rect">
            <a:avLst/>
          </a:prstGeom>
          <a:solidFill>
            <a:schemeClr val="lt1">
              <a:alpha val="14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계정 찾기</a:t>
            </a: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7818" y="19456"/>
          <a:ext cx="12023388" cy="97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98">
                  <a:extLst>
                    <a:ext uri="{9D8B030D-6E8A-4147-A177-3AD203B41FA5}">
                      <a16:colId xmlns:a16="http://schemas.microsoft.com/office/drawing/2014/main" val="55049728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2145183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84810205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1019809131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77573997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134819085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Page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Title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계정찾기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Screen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ID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Date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2022.04.03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53662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Description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ID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baseline="0" smtClean="0">
                          <a:latin typeface="Arial Black" panose="020B0A04020102020204" pitchFamily="34" charset="0"/>
                        </a:rPr>
                        <a:t>찾기 화면 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1-2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75044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913259"/>
              </p:ext>
            </p:extLst>
          </p:nvPr>
        </p:nvGraphicFramePr>
        <p:xfrm>
          <a:off x="8710207" y="1053686"/>
          <a:ext cx="3391001" cy="568758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Detail</a:t>
                      </a:r>
                      <a:r>
                        <a:rPr lang="en-US" altLang="ko-KR" sz="1400" baseline="0" smtClean="0"/>
                        <a:t> Description</a:t>
                      </a:r>
                      <a:endParaRPr lang="ko-KR" alt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계정 찾기 누르면 아이디 일부 공개 화면</a:t>
                      </a: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3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/>
                        <a:t>화면 설명</a:t>
                      </a:r>
                      <a:endParaRPr lang="ko-KR" altLang="en-US" sz="14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84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이름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baseline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이메일을</a:t>
                      </a:r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 후 계정 찾기를 누르면</a:t>
                      </a:r>
                      <a:endParaRPr lang="en-US" altLang="ko-KR" sz="10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아아디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일부만 보여지도록 함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120692" y="5130005"/>
            <a:ext cx="2513425" cy="3788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ID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en-US" altLang="ko-KR" smtClean="0">
                <a:solidFill>
                  <a:schemeClr val="tx1"/>
                </a:solidFill>
              </a:rPr>
              <a:t>: </a:t>
            </a:r>
            <a:r>
              <a:rPr lang="en-US" altLang="ko-KR" err="1" smtClean="0">
                <a:solidFill>
                  <a:schemeClr val="tx1"/>
                </a:solidFill>
              </a:rPr>
              <a:t>abcd</a:t>
            </a:r>
            <a:r>
              <a:rPr lang="en-US" altLang="ko-KR" smtClean="0">
                <a:solidFill>
                  <a:schemeClr val="tx1"/>
                </a:solidFill>
              </a:rPr>
              <a:t>***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3447177" y="5188010"/>
            <a:ext cx="243145" cy="261610"/>
            <a:chOff x="303517" y="1696587"/>
            <a:chExt cx="188964" cy="221078"/>
          </a:xfrm>
        </p:grpSpPr>
        <p:sp>
          <p:nvSpPr>
            <p:cNvPr id="70" name="타원 6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3075433" y="2057774"/>
            <a:ext cx="1209184" cy="4502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079787" y="5092712"/>
            <a:ext cx="2572076" cy="4459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88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77818" y="1035008"/>
            <a:ext cx="8550616" cy="5687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Google Shape;186;p20"/>
          <p:cNvSpPr/>
          <p:nvPr/>
        </p:nvSpPr>
        <p:spPr>
          <a:xfrm>
            <a:off x="571692" y="5449257"/>
            <a:ext cx="4922902" cy="39609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571692" y="3878800"/>
            <a:ext cx="4922902" cy="39609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83813"/>
              </p:ext>
            </p:extLst>
          </p:nvPr>
        </p:nvGraphicFramePr>
        <p:xfrm>
          <a:off x="77818" y="19456"/>
          <a:ext cx="12023388" cy="97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98">
                  <a:extLst>
                    <a:ext uri="{9D8B030D-6E8A-4147-A177-3AD203B41FA5}">
                      <a16:colId xmlns:a16="http://schemas.microsoft.com/office/drawing/2014/main" val="55049728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2145183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84810205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1019809131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77573997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134819085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Page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Title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계정찾기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Screen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ID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Date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2022.04.03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53662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Description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PW </a:t>
                      </a:r>
                      <a:r>
                        <a:rPr lang="ko-KR" altLang="en-US" baseline="0" smtClean="0">
                          <a:latin typeface="Arial Black" panose="020B0A04020102020204" pitchFamily="34" charset="0"/>
                        </a:rPr>
                        <a:t>찾기 화면 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1-1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75044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987043"/>
              </p:ext>
            </p:extLst>
          </p:nvPr>
        </p:nvGraphicFramePr>
        <p:xfrm>
          <a:off x="8710207" y="1053686"/>
          <a:ext cx="3391001" cy="568758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Detail</a:t>
                      </a:r>
                      <a:r>
                        <a:rPr lang="en-US" altLang="ko-KR" sz="1400" baseline="0" smtClean="0"/>
                        <a:t> Description</a:t>
                      </a:r>
                      <a:endParaRPr lang="ko-KR" alt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PW 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계정 찾기 화면</a:t>
                      </a: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PW </a:t>
                      </a:r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찾기 버튼</a:t>
                      </a:r>
                      <a:endParaRPr lang="en-US" altLang="ko-KR" sz="10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이름 입력 버튼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휴대폰 입력 버튼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</a:t>
                      </a:r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 버튼</a:t>
                      </a: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이메일로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들어온 인증번호 입력 화면</a:t>
                      </a: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3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/>
                        <a:t>화면 설명</a:t>
                      </a:r>
                      <a:endParaRPr lang="ko-KR" altLang="en-US" sz="14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84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PW</a:t>
                      </a:r>
                      <a:r>
                        <a:rPr lang="en-US" altLang="ko-KR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버튼을 누르면  가입 시 등록한 정보를 입력 받아</a:t>
                      </a:r>
                      <a:endParaRPr lang="en-US" altLang="ko-KR" sz="10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정보가 일치하면 </a:t>
                      </a:r>
                      <a:r>
                        <a:rPr lang="ko-KR" altLang="en-US" sz="1000" baseline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이메일로</a:t>
                      </a:r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인증번호를 보내고</a:t>
                      </a:r>
                      <a:endParaRPr lang="en-US" altLang="ko-KR" sz="10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 받아 확인하여 비밀번호 변경 화면을 요청함</a:t>
                      </a:r>
                      <a:endParaRPr lang="en-US" altLang="ko-KR" sz="10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4442883" y="2099836"/>
            <a:ext cx="1139260" cy="378807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PW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120692" y="2099837"/>
            <a:ext cx="1139260" cy="378807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ID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04617" y="2836202"/>
            <a:ext cx="5289569" cy="2855441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27806" y="3298201"/>
            <a:ext cx="1139260" cy="3788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19097" y="4502556"/>
            <a:ext cx="1139260" cy="3788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이메일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693841" y="3298201"/>
            <a:ext cx="2513425" cy="3788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685132" y="4513003"/>
            <a:ext cx="2513425" cy="3788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" name="그룹 53"/>
          <p:cNvGrpSpPr/>
          <p:nvPr/>
        </p:nvGrpSpPr>
        <p:grpSpPr>
          <a:xfrm>
            <a:off x="2121442" y="3358313"/>
            <a:ext cx="243145" cy="261610"/>
            <a:chOff x="303517" y="1696587"/>
            <a:chExt cx="188964" cy="221078"/>
          </a:xfrm>
        </p:grpSpPr>
        <p:sp>
          <p:nvSpPr>
            <p:cNvPr id="56" name="타원 5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" name="그룹 57"/>
          <p:cNvGrpSpPr/>
          <p:nvPr/>
        </p:nvGrpSpPr>
        <p:grpSpPr>
          <a:xfrm>
            <a:off x="2104197" y="3985331"/>
            <a:ext cx="243145" cy="261610"/>
            <a:chOff x="303517" y="1696587"/>
            <a:chExt cx="188964" cy="221078"/>
          </a:xfrm>
        </p:grpSpPr>
        <p:sp>
          <p:nvSpPr>
            <p:cNvPr id="59" name="타원 5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" name="그룹 63"/>
          <p:cNvGrpSpPr/>
          <p:nvPr/>
        </p:nvGrpSpPr>
        <p:grpSpPr>
          <a:xfrm>
            <a:off x="2120038" y="4575431"/>
            <a:ext cx="243145" cy="261610"/>
            <a:chOff x="303517" y="1696587"/>
            <a:chExt cx="188964" cy="221078"/>
          </a:xfrm>
        </p:grpSpPr>
        <p:sp>
          <p:nvSpPr>
            <p:cNvPr id="67" name="타원 6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244344" y="1122070"/>
            <a:ext cx="1497369" cy="378807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PW </a:t>
            </a:r>
            <a:r>
              <a:rPr lang="ko-KR" altLang="en-US" err="1" smtClean="0">
                <a:solidFill>
                  <a:schemeClr val="tx1"/>
                </a:solidFill>
              </a:rPr>
              <a:t>계정찾기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" name="그룹 123"/>
          <p:cNvGrpSpPr/>
          <p:nvPr/>
        </p:nvGrpSpPr>
        <p:grpSpPr>
          <a:xfrm>
            <a:off x="122772" y="1084575"/>
            <a:ext cx="243145" cy="261610"/>
            <a:chOff x="303517" y="1696587"/>
            <a:chExt cx="188964" cy="221078"/>
          </a:xfrm>
        </p:grpSpPr>
        <p:sp>
          <p:nvSpPr>
            <p:cNvPr id="125" name="타원 12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2410389" y="3910374"/>
            <a:ext cx="1139260" cy="3788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76424" y="3920821"/>
            <a:ext cx="2513425" cy="3788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76424" y="5026810"/>
            <a:ext cx="1148125" cy="3788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02926" y="5026810"/>
            <a:ext cx="1262743" cy="3788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인증번호확인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5" name="그룹 63"/>
          <p:cNvGrpSpPr/>
          <p:nvPr/>
        </p:nvGrpSpPr>
        <p:grpSpPr>
          <a:xfrm>
            <a:off x="3369718" y="5093591"/>
            <a:ext cx="243145" cy="261610"/>
            <a:chOff x="303517" y="1696587"/>
            <a:chExt cx="188964" cy="221078"/>
          </a:xfrm>
        </p:grpSpPr>
        <p:sp>
          <p:nvSpPr>
            <p:cNvPr id="36" name="타원 3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9" name="그룹 53"/>
          <p:cNvGrpSpPr/>
          <p:nvPr/>
        </p:nvGrpSpPr>
        <p:grpSpPr>
          <a:xfrm>
            <a:off x="4912539" y="1795125"/>
            <a:ext cx="243145" cy="261610"/>
            <a:chOff x="303517" y="1696587"/>
            <a:chExt cx="188964" cy="221078"/>
          </a:xfrm>
        </p:grpSpPr>
        <p:sp>
          <p:nvSpPr>
            <p:cNvPr id="40" name="타원 3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8" name="모서리가 둥근 직사각형 47"/>
          <p:cNvSpPr/>
          <p:nvPr/>
        </p:nvSpPr>
        <p:spPr>
          <a:xfrm>
            <a:off x="4407844" y="2057773"/>
            <a:ext cx="1209184" cy="4502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00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77818" y="1035008"/>
            <a:ext cx="8550616" cy="5687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Google Shape;186;p20"/>
          <p:cNvSpPr/>
          <p:nvPr/>
        </p:nvSpPr>
        <p:spPr>
          <a:xfrm>
            <a:off x="571692" y="5449257"/>
            <a:ext cx="4922902" cy="39609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571692" y="3878800"/>
            <a:ext cx="4922902" cy="39609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83813"/>
              </p:ext>
            </p:extLst>
          </p:nvPr>
        </p:nvGraphicFramePr>
        <p:xfrm>
          <a:off x="77818" y="19456"/>
          <a:ext cx="12023388" cy="97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98">
                  <a:extLst>
                    <a:ext uri="{9D8B030D-6E8A-4147-A177-3AD203B41FA5}">
                      <a16:colId xmlns:a16="http://schemas.microsoft.com/office/drawing/2014/main" val="55049728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2145183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84810205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1019809131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77573997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134819085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Page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Title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계정찾기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Screen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ID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Date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2022.04.03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53662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Description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PW </a:t>
                      </a:r>
                      <a:r>
                        <a:rPr lang="ko-KR" altLang="en-US" baseline="0" smtClean="0">
                          <a:latin typeface="Arial Black" panose="020B0A04020102020204" pitchFamily="34" charset="0"/>
                        </a:rPr>
                        <a:t>찾기 화면 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1-2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75044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89448"/>
              </p:ext>
            </p:extLst>
          </p:nvPr>
        </p:nvGraphicFramePr>
        <p:xfrm>
          <a:off x="8710207" y="1053686"/>
          <a:ext cx="3391001" cy="568758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Detail</a:t>
                      </a:r>
                      <a:r>
                        <a:rPr lang="en-US" altLang="ko-KR" sz="1400" baseline="0" smtClean="0"/>
                        <a:t> Description</a:t>
                      </a:r>
                      <a:endParaRPr lang="ko-KR" alt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새 비밀번호 설정 화면</a:t>
                      </a: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새 비밀번호 입력</a:t>
                      </a:r>
                      <a:endParaRPr lang="en-US" altLang="ko-KR" sz="10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새 비밀번호 재 확인 입력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변경 확인 버튼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3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/>
                        <a:t>화면 설명</a:t>
                      </a:r>
                      <a:endParaRPr lang="ko-KR" altLang="en-US" sz="14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84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 정보가 확인 되면 새로운 비밀번호를 </a:t>
                      </a:r>
                      <a:r>
                        <a:rPr lang="ko-KR" altLang="en-US" sz="1000" baseline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입력받아</a:t>
                      </a:r>
                      <a:endParaRPr lang="en-US" altLang="ko-KR" sz="10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변경하는 화면</a:t>
                      </a:r>
                      <a:endParaRPr lang="en-US" altLang="ko-KR" sz="10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4442883" y="2099836"/>
            <a:ext cx="1139260" cy="378807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PW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120692" y="2099837"/>
            <a:ext cx="1139260" cy="378807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ID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04617" y="2836202"/>
            <a:ext cx="5289569" cy="2855441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084241" y="3496321"/>
            <a:ext cx="2513425" cy="3788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새 비밀번호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44344" y="1122070"/>
            <a:ext cx="1497369" cy="378807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PW </a:t>
            </a:r>
            <a:r>
              <a:rPr lang="ko-KR" altLang="en-US" err="1" smtClean="0">
                <a:solidFill>
                  <a:schemeClr val="tx1"/>
                </a:solidFill>
              </a:rPr>
              <a:t>계정찾기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077711" y="4088461"/>
            <a:ext cx="2513425" cy="3788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새 비밀번호 확인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752624" y="4691530"/>
            <a:ext cx="1148125" cy="3788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확인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9" name="그룹 123"/>
          <p:cNvGrpSpPr/>
          <p:nvPr/>
        </p:nvGrpSpPr>
        <p:grpSpPr>
          <a:xfrm>
            <a:off x="4337720" y="1284872"/>
            <a:ext cx="243145" cy="261610"/>
            <a:chOff x="303517" y="1696587"/>
            <a:chExt cx="188964" cy="221078"/>
          </a:xfrm>
        </p:grpSpPr>
        <p:sp>
          <p:nvSpPr>
            <p:cNvPr id="52" name="타원 5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4" name="그룹 123"/>
          <p:cNvGrpSpPr/>
          <p:nvPr/>
        </p:nvGrpSpPr>
        <p:grpSpPr>
          <a:xfrm>
            <a:off x="3192543" y="3544746"/>
            <a:ext cx="243145" cy="261610"/>
            <a:chOff x="303517" y="1696587"/>
            <a:chExt cx="188964" cy="221078"/>
          </a:xfrm>
        </p:grpSpPr>
        <p:sp>
          <p:nvSpPr>
            <p:cNvPr id="55" name="타원 5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1" name="그룹 123"/>
          <p:cNvGrpSpPr/>
          <p:nvPr/>
        </p:nvGrpSpPr>
        <p:grpSpPr>
          <a:xfrm>
            <a:off x="3196897" y="4132574"/>
            <a:ext cx="243145" cy="261610"/>
            <a:chOff x="303517" y="1696587"/>
            <a:chExt cx="188964" cy="221078"/>
          </a:xfrm>
        </p:grpSpPr>
        <p:sp>
          <p:nvSpPr>
            <p:cNvPr id="62" name="타원 6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4" name="그룹 123"/>
          <p:cNvGrpSpPr/>
          <p:nvPr/>
        </p:nvGrpSpPr>
        <p:grpSpPr>
          <a:xfrm>
            <a:off x="3802142" y="4746528"/>
            <a:ext cx="243145" cy="261610"/>
            <a:chOff x="303517" y="1696587"/>
            <a:chExt cx="188964" cy="221078"/>
          </a:xfrm>
        </p:grpSpPr>
        <p:sp>
          <p:nvSpPr>
            <p:cNvPr id="65" name="타원 6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4407844" y="2057773"/>
            <a:ext cx="1209184" cy="4502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00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/>
          <p:nvPr/>
        </p:nvSpPr>
        <p:spPr>
          <a:xfrm>
            <a:off x="571692" y="5449257"/>
            <a:ext cx="4922902" cy="39609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571692" y="3878800"/>
            <a:ext cx="4922902" cy="39609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7818" y="19456"/>
          <a:ext cx="12023388" cy="97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Arial Black"/>
                        </a:rPr>
                        <a:t>Page</a:t>
                      </a:r>
                      <a:r>
                        <a:rPr lang="en-US" altLang="ko-KR" baseline="0">
                          <a:latin typeface="Arial Black"/>
                        </a:rPr>
                        <a:t> Title</a:t>
                      </a:r>
                      <a:endParaRPr lang="ko-KR" altLang="en-US">
                        <a:latin typeface="Arial Blac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Arial Black"/>
                        </a:rPr>
                        <a:t>Main</a:t>
                      </a:r>
                      <a:endParaRPr lang="ko-KR" altLang="en-US">
                        <a:latin typeface="Arial Blac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Arial Black"/>
                        </a:rPr>
                        <a:t>Screen</a:t>
                      </a:r>
                      <a:r>
                        <a:rPr lang="en-US" altLang="ko-KR" baseline="0">
                          <a:latin typeface="Arial Black"/>
                        </a:rPr>
                        <a:t> ID</a:t>
                      </a:r>
                      <a:endParaRPr lang="ko-KR" altLang="en-US">
                        <a:latin typeface="Arial Blac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latin typeface="Arial Blac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Arial Black"/>
                        </a:rPr>
                        <a:t>Date</a:t>
                      </a:r>
                      <a:endParaRPr lang="ko-KR" altLang="en-US">
                        <a:latin typeface="Arial Blac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Arial Black"/>
                        </a:rPr>
                        <a:t>2022.04.03</a:t>
                      </a:r>
                      <a:endParaRPr lang="ko-KR" altLang="en-US">
                        <a:latin typeface="Arial Blac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Arial Black"/>
                        </a:rPr>
                        <a:t>Description</a:t>
                      </a:r>
                      <a:endParaRPr lang="ko-KR" altLang="en-US">
                        <a:latin typeface="Arial Black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>
                          <a:latin typeface="Arial Black"/>
                        </a:rPr>
                        <a:t>메인페이지 로그인 완료 화면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710207" y="1053686"/>
          <a:ext cx="3391001" cy="568758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13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Detail</a:t>
                      </a:r>
                      <a:r>
                        <a:rPr lang="en-US" altLang="ko-KR" sz="1400" baseline="0"/>
                        <a:t> Description</a:t>
                      </a:r>
                      <a:endParaRPr lang="ko-KR" alt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/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 완료 시 변경 되는 화면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/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마이페이지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/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로그아웃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/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/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/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/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/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/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/>
                        <a:t>10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391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/>
                        <a:t>화면 설명</a:t>
                      </a:r>
                      <a:endParaRPr lang="ko-KR" altLang="en-US" sz="14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8439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 완료 시 접속 완료 된 아이콘이 표시 되며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아이콘을 클릭했을 때 마이페이지와 로그아웃을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실행할 수 있는 화면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7818" y="1053685"/>
            <a:ext cx="8550616" cy="5687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944" y="1128895"/>
            <a:ext cx="1198745" cy="446986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MAIN</a:t>
            </a: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809706" y="1128895"/>
            <a:ext cx="1198745" cy="446986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카테고리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090224" y="1128895"/>
            <a:ext cx="1198745" cy="446986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예약하기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359329" y="1128895"/>
            <a:ext cx="1198745" cy="446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818" y="1653702"/>
            <a:ext cx="8550616" cy="97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818" y="2870543"/>
            <a:ext cx="8550616" cy="97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332689" y="1733135"/>
            <a:ext cx="6167337" cy="1063396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광고 배너</a:t>
            </a:r>
          </a:p>
        </p:txBody>
      </p:sp>
      <p:sp>
        <p:nvSpPr>
          <p:cNvPr id="9" name="타원 8"/>
          <p:cNvSpPr/>
          <p:nvPr/>
        </p:nvSpPr>
        <p:spPr>
          <a:xfrm>
            <a:off x="4066160" y="2645923"/>
            <a:ext cx="68094" cy="68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4403802" y="2645923"/>
            <a:ext cx="68094" cy="68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4729978" y="2645923"/>
            <a:ext cx="68094" cy="68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3565" y="2968293"/>
            <a:ext cx="3650112" cy="510916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예약하기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415450" y="2961858"/>
            <a:ext cx="3693887" cy="510916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검색하기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685956" y="3673108"/>
            <a:ext cx="1722914" cy="89728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한식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3515083" y="3666673"/>
            <a:ext cx="1722914" cy="89728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일식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344210" y="3666673"/>
            <a:ext cx="1722914" cy="89728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중식</a:t>
            </a:r>
          </a:p>
        </p:txBody>
      </p:sp>
      <p:cxnSp>
        <p:nvCxnSpPr>
          <p:cNvPr id="67" name="직선 연결선 66"/>
          <p:cNvCxnSpPr/>
          <p:nvPr/>
        </p:nvCxnSpPr>
        <p:spPr>
          <a:xfrm>
            <a:off x="77818" y="5846236"/>
            <a:ext cx="8550616" cy="97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1685956" y="4731754"/>
            <a:ext cx="1722914" cy="89728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양식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515083" y="4725319"/>
            <a:ext cx="1722914" cy="89728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오마카세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5344210" y="4725319"/>
            <a:ext cx="1722914" cy="89728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카페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683565" y="5956318"/>
            <a:ext cx="7425772" cy="692039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Footer</a:t>
            </a: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요기어때유 </a:t>
            </a:r>
            <a:r>
              <a:rPr lang="en-US" altLang="ko-KR">
                <a:solidFill>
                  <a:schemeClr val="tx1"/>
                </a:solidFill>
              </a:rPr>
              <a:t>®  123-456-7890</a:t>
            </a:r>
          </a:p>
        </p:txBody>
      </p:sp>
      <p:sp>
        <p:nvSpPr>
          <p:cNvPr id="196" name="직사각형 2"/>
          <p:cNvSpPr/>
          <p:nvPr/>
        </p:nvSpPr>
        <p:spPr>
          <a:xfrm>
            <a:off x="92738" y="1048989"/>
            <a:ext cx="8550616" cy="5687581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8" name="직사각형 42"/>
          <p:cNvSpPr/>
          <p:nvPr/>
        </p:nvSpPr>
        <p:spPr>
          <a:xfrm>
            <a:off x="7366770" y="1128895"/>
            <a:ext cx="1198745" cy="44698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97" name="그림 19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93212" y="1197827"/>
            <a:ext cx="330928" cy="330928"/>
          </a:xfrm>
          <a:prstGeom prst="rect">
            <a:avLst/>
          </a:prstGeom>
        </p:spPr>
      </p:pic>
      <p:sp>
        <p:nvSpPr>
          <p:cNvPr id="199" name="직사각형 42"/>
          <p:cNvSpPr/>
          <p:nvPr/>
        </p:nvSpPr>
        <p:spPr>
          <a:xfrm>
            <a:off x="7366770" y="1600235"/>
            <a:ext cx="1198745" cy="102634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1" name="직사각형 42"/>
          <p:cNvSpPr/>
          <p:nvPr/>
        </p:nvSpPr>
        <p:spPr>
          <a:xfrm>
            <a:off x="7366771" y="1639513"/>
            <a:ext cx="1159467" cy="44698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203" name="직사각형 42"/>
          <p:cNvSpPr/>
          <p:nvPr/>
        </p:nvSpPr>
        <p:spPr>
          <a:xfrm>
            <a:off x="7366771" y="2120673"/>
            <a:ext cx="1139827" cy="44698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로그아웃</a:t>
            </a:r>
          </a:p>
        </p:txBody>
      </p:sp>
      <p:cxnSp>
        <p:nvCxnSpPr>
          <p:cNvPr id="205" name="직선 연결선 204"/>
          <p:cNvCxnSpPr/>
          <p:nvPr/>
        </p:nvCxnSpPr>
        <p:spPr>
          <a:xfrm>
            <a:off x="7372546" y="2101588"/>
            <a:ext cx="1188171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모서리가 둥근 직사각형 25"/>
          <p:cNvSpPr/>
          <p:nvPr/>
        </p:nvSpPr>
        <p:spPr>
          <a:xfrm>
            <a:off x="7294507" y="1046355"/>
            <a:ext cx="1327020" cy="1667922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81" name="그룹 80"/>
          <p:cNvGrpSpPr/>
          <p:nvPr/>
        </p:nvGrpSpPr>
        <p:grpSpPr>
          <a:xfrm>
            <a:off x="7416104" y="1204263"/>
            <a:ext cx="243145" cy="261610"/>
            <a:chOff x="303517" y="1696587"/>
            <a:chExt cx="188964" cy="221078"/>
          </a:xfrm>
        </p:grpSpPr>
        <p:sp>
          <p:nvSpPr>
            <p:cNvPr id="82" name="타원 8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03516" y="1696586"/>
              <a:ext cx="188529" cy="2211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07" name="그룹 80"/>
          <p:cNvGrpSpPr/>
          <p:nvPr/>
        </p:nvGrpSpPr>
        <p:grpSpPr>
          <a:xfrm>
            <a:off x="7255751" y="1717533"/>
            <a:ext cx="243145" cy="261610"/>
            <a:chOff x="303517" y="1696587"/>
            <a:chExt cx="188964" cy="221078"/>
          </a:xfrm>
        </p:grpSpPr>
        <p:sp>
          <p:nvSpPr>
            <p:cNvPr id="208" name="타원 8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209" name="TextBox 82"/>
            <p:cNvSpPr txBox="1"/>
            <p:nvPr/>
          </p:nvSpPr>
          <p:spPr>
            <a:xfrm>
              <a:off x="303516" y="1696585"/>
              <a:ext cx="188529" cy="2221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210" name="그룹 80"/>
          <p:cNvGrpSpPr/>
          <p:nvPr/>
        </p:nvGrpSpPr>
        <p:grpSpPr>
          <a:xfrm>
            <a:off x="7266748" y="2186516"/>
            <a:ext cx="243145" cy="261610"/>
            <a:chOff x="303517" y="1696587"/>
            <a:chExt cx="188964" cy="221078"/>
          </a:xfrm>
        </p:grpSpPr>
        <p:sp>
          <p:nvSpPr>
            <p:cNvPr id="211" name="타원 8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212" name="TextBox 82"/>
            <p:cNvSpPr txBox="1"/>
            <p:nvPr/>
          </p:nvSpPr>
          <p:spPr>
            <a:xfrm>
              <a:off x="303516" y="1696584"/>
              <a:ext cx="188529" cy="2221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407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77818" y="1035008"/>
            <a:ext cx="8550616" cy="5687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707370"/>
              </p:ext>
            </p:extLst>
          </p:nvPr>
        </p:nvGraphicFramePr>
        <p:xfrm>
          <a:off x="77818" y="19456"/>
          <a:ext cx="12023388" cy="97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Page</a:t>
                      </a:r>
                      <a:r>
                        <a:rPr lang="en-US" altLang="ko-KR" baseline="0">
                          <a:latin typeface="맑은 고딕"/>
                        </a:rPr>
                        <a:t> Title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mtClean="0">
                          <a:latin typeface="맑은 고딕"/>
                        </a:rPr>
                        <a:t>메인 검색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Screen</a:t>
                      </a:r>
                      <a:r>
                        <a:rPr lang="en-US" altLang="ko-KR" baseline="0">
                          <a:latin typeface="맑은 고딕"/>
                        </a:rPr>
                        <a:t> ID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Date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2022.04.03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Description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b="1">
                          <a:latin typeface="맑은 고딕"/>
                        </a:rPr>
                        <a:t>검색 </a:t>
                      </a:r>
                      <a:r>
                        <a:rPr lang="ko-KR" altLang="en-US" b="1" smtClean="0">
                          <a:latin typeface="맑은 고딕"/>
                        </a:rPr>
                        <a:t>페이지 </a:t>
                      </a:r>
                      <a:r>
                        <a:rPr lang="en-US" altLang="ko-KR" b="1" smtClean="0">
                          <a:latin typeface="맑은 고딕"/>
                        </a:rPr>
                        <a:t>(</a:t>
                      </a:r>
                      <a:r>
                        <a:rPr lang="ko-KR" altLang="en-US" b="1" smtClean="0">
                          <a:latin typeface="맑은 고딕"/>
                        </a:rPr>
                        <a:t>키워드노출</a:t>
                      </a:r>
                      <a:r>
                        <a:rPr lang="en-US" altLang="ko-KR" b="1" smtClean="0">
                          <a:latin typeface="맑은 고딕"/>
                        </a:rPr>
                        <a:t>)</a:t>
                      </a:r>
                      <a:endParaRPr lang="ko-KR" altLang="en-US" b="1"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710207" y="1053686"/>
          <a:ext cx="3391001" cy="56905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13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Detail</a:t>
                      </a:r>
                      <a:r>
                        <a:rPr lang="en-US" altLang="ko-KR" baseline="0">
                          <a:latin typeface="맑은 고딕"/>
                        </a:rPr>
                        <a:t> Description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1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사용자가 입력하는 내용을 검색한다</a:t>
                      </a:r>
                      <a:r>
                        <a:rPr lang="en-US" altLang="ko-KR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2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사용자들이 많이 찾는 키워드를 보여준다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3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4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5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6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7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8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9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10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391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b="1">
                          <a:latin typeface="맑은 고딕"/>
                        </a:rPr>
                        <a:t>화면 설명</a:t>
                      </a:r>
                      <a:endParaRPr lang="ko-KR" altLang="en-US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843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사용자가 찾기를 원하는 내용을 검색할 수 있는 페이지</a:t>
                      </a:r>
                    </a:p>
                    <a:p>
                      <a:pPr algn="ctr" latinLnBrk="1">
                        <a:defRPr/>
                      </a:pPr>
                      <a:endParaRPr lang="en-US" altLang="ko-KR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288" name="그룹 287"/>
          <p:cNvGrpSpPr/>
          <p:nvPr/>
        </p:nvGrpSpPr>
        <p:grpSpPr>
          <a:xfrm>
            <a:off x="2307166" y="1396999"/>
            <a:ext cx="4180416" cy="444500"/>
            <a:chOff x="2307165" y="1396999"/>
            <a:chExt cx="4180416" cy="444500"/>
          </a:xfrm>
        </p:grpSpPr>
        <p:sp>
          <p:nvSpPr>
            <p:cNvPr id="289" name="직사각형 288"/>
            <p:cNvSpPr/>
            <p:nvPr/>
          </p:nvSpPr>
          <p:spPr>
            <a:xfrm>
              <a:off x="2307166" y="1396999"/>
              <a:ext cx="4180416" cy="44450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b="1">
                  <a:solidFill>
                    <a:schemeClr val="dk1"/>
                  </a:solidFill>
                </a:rPr>
                <a:t>맛집을 찾아보세요</a:t>
              </a:r>
            </a:p>
          </p:txBody>
        </p:sp>
        <p:grpSp>
          <p:nvGrpSpPr>
            <p:cNvPr id="290" name="그룹 289"/>
            <p:cNvGrpSpPr/>
            <p:nvPr/>
          </p:nvGrpSpPr>
          <p:grpSpPr>
            <a:xfrm>
              <a:off x="2397126" y="1445682"/>
              <a:ext cx="296333" cy="378688"/>
              <a:chOff x="-1465791" y="1459440"/>
              <a:chExt cx="1037166" cy="1362939"/>
            </a:xfrm>
          </p:grpSpPr>
          <p:sp>
            <p:nvSpPr>
              <p:cNvPr id="291" name="모서리가 둥근 직사각형 290"/>
              <p:cNvSpPr/>
              <p:nvPr/>
            </p:nvSpPr>
            <p:spPr>
              <a:xfrm rot="18978900">
                <a:off x="-742354" y="1760203"/>
                <a:ext cx="66543" cy="1062177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defRPr/>
                </a:pPr>
                <a:endParaRPr lang="ko-KR" altLang="en-US"/>
              </a:p>
            </p:txBody>
          </p:sp>
          <p:sp>
            <p:nvSpPr>
              <p:cNvPr id="292" name="타원 291"/>
              <p:cNvSpPr/>
              <p:nvPr/>
            </p:nvSpPr>
            <p:spPr>
              <a:xfrm>
                <a:off x="-1465791" y="1459440"/>
                <a:ext cx="1037166" cy="994832"/>
              </a:xfrm>
              <a:prstGeom prst="ellipse">
                <a:avLst/>
              </a:prstGeom>
              <a:solidFill>
                <a:srgbClr val="F2F2F2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sp>
        <p:nvSpPr>
          <p:cNvPr id="304" name="직사각형 303"/>
          <p:cNvSpPr/>
          <p:nvPr/>
        </p:nvSpPr>
        <p:spPr>
          <a:xfrm>
            <a:off x="496989" y="2028518"/>
            <a:ext cx="7771172" cy="4105582"/>
          </a:xfrm>
          <a:prstGeom prst="rect">
            <a:avLst/>
          </a:prstGeom>
          <a:solidFill>
            <a:srgbClr val="BFBFB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solidFill>
                <a:schemeClr val="dk1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302000" y="2097616"/>
            <a:ext cx="2142490" cy="3960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>
                <a:latin typeface="맑은 고딕"/>
                <a:ea typeface="맑은 고딕"/>
              </a:rPr>
              <a:t>많이 찾는 키워드</a:t>
            </a:r>
          </a:p>
        </p:txBody>
      </p:sp>
      <p:sp>
        <p:nvSpPr>
          <p:cNvPr id="305" name="모서리가 둥근 직사각형 304"/>
          <p:cNvSpPr/>
          <p:nvPr/>
        </p:nvSpPr>
        <p:spPr>
          <a:xfrm>
            <a:off x="1702209" y="2579431"/>
            <a:ext cx="2253225" cy="57354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700" b="1" u="sng">
                <a:solidFill>
                  <a:schemeClr val="dk1"/>
                </a:solidFill>
                <a:latin typeface="맑은 고딕"/>
              </a:rPr>
              <a:t>1.</a:t>
            </a:r>
            <a:r>
              <a:rPr lang="ko-KR" altLang="en-US" sz="1700" b="1" u="sng">
                <a:solidFill>
                  <a:schemeClr val="dk1"/>
                </a:solidFill>
                <a:latin typeface="맑은 고딕"/>
              </a:rPr>
              <a:t>한식</a:t>
            </a:r>
          </a:p>
        </p:txBody>
      </p:sp>
      <p:sp>
        <p:nvSpPr>
          <p:cNvPr id="306" name="모서리가 둥근 직사각형 305"/>
          <p:cNvSpPr/>
          <p:nvPr/>
        </p:nvSpPr>
        <p:spPr>
          <a:xfrm>
            <a:off x="1702209" y="3286125"/>
            <a:ext cx="2253225" cy="57354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700" b="1" u="sng">
                <a:solidFill>
                  <a:schemeClr val="dk1"/>
                </a:solidFill>
                <a:latin typeface="맑은 고딕"/>
              </a:rPr>
              <a:t>2.</a:t>
            </a:r>
            <a:r>
              <a:rPr lang="ko-KR" altLang="en-US" sz="1700" b="1" u="sng">
                <a:solidFill>
                  <a:schemeClr val="dk1"/>
                </a:solidFill>
                <a:latin typeface="맑은 고딕"/>
              </a:rPr>
              <a:t>오마카세</a:t>
            </a:r>
          </a:p>
        </p:txBody>
      </p:sp>
      <p:sp>
        <p:nvSpPr>
          <p:cNvPr id="307" name="모서리가 둥근 직사각형 306"/>
          <p:cNvSpPr/>
          <p:nvPr/>
        </p:nvSpPr>
        <p:spPr>
          <a:xfrm>
            <a:off x="1702209" y="4003060"/>
            <a:ext cx="2253225" cy="57354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700" b="1" u="sng">
                <a:solidFill>
                  <a:schemeClr val="dk1"/>
                </a:solidFill>
                <a:latin typeface="맑은 고딕"/>
              </a:rPr>
              <a:t>3.</a:t>
            </a:r>
            <a:r>
              <a:rPr lang="ko-KR" altLang="en-US" sz="1700" b="1" u="sng">
                <a:solidFill>
                  <a:schemeClr val="dk1"/>
                </a:solidFill>
                <a:latin typeface="맑은 고딕"/>
              </a:rPr>
              <a:t>중식</a:t>
            </a:r>
          </a:p>
        </p:txBody>
      </p:sp>
      <p:sp>
        <p:nvSpPr>
          <p:cNvPr id="308" name="모서리가 둥근 직사각형 307"/>
          <p:cNvSpPr/>
          <p:nvPr/>
        </p:nvSpPr>
        <p:spPr>
          <a:xfrm>
            <a:off x="1702209" y="4709754"/>
            <a:ext cx="2253225" cy="57354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700" b="1" u="sng">
                <a:solidFill>
                  <a:schemeClr val="dk1"/>
                </a:solidFill>
                <a:latin typeface="맑은 고딕"/>
              </a:rPr>
              <a:t>4.</a:t>
            </a:r>
            <a:r>
              <a:rPr lang="ko-KR" altLang="en-US" sz="1700" b="1" u="sng">
                <a:solidFill>
                  <a:schemeClr val="dk1"/>
                </a:solidFill>
                <a:latin typeface="맑은 고딕"/>
              </a:rPr>
              <a:t>초밥</a:t>
            </a:r>
          </a:p>
        </p:txBody>
      </p:sp>
      <p:sp>
        <p:nvSpPr>
          <p:cNvPr id="309" name="모서리가 둥근 직사각형 308"/>
          <p:cNvSpPr/>
          <p:nvPr/>
        </p:nvSpPr>
        <p:spPr>
          <a:xfrm>
            <a:off x="1702209" y="5447173"/>
            <a:ext cx="2253225" cy="57354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700" b="1" u="sng">
                <a:solidFill>
                  <a:schemeClr val="dk1"/>
                </a:solidFill>
                <a:latin typeface="맑은 고딕"/>
              </a:rPr>
              <a:t>5.</a:t>
            </a:r>
            <a:r>
              <a:rPr lang="ko-KR" altLang="en-US" sz="1700" b="1" u="sng">
                <a:solidFill>
                  <a:schemeClr val="dk1"/>
                </a:solidFill>
                <a:latin typeface="맑은 고딕"/>
              </a:rPr>
              <a:t>일식</a:t>
            </a:r>
          </a:p>
        </p:txBody>
      </p:sp>
      <p:sp>
        <p:nvSpPr>
          <p:cNvPr id="310" name="모서리가 둥근 직사각형 309"/>
          <p:cNvSpPr/>
          <p:nvPr/>
        </p:nvSpPr>
        <p:spPr>
          <a:xfrm>
            <a:off x="4969387" y="2579431"/>
            <a:ext cx="2253225" cy="57354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700" b="1" u="sng">
                <a:solidFill>
                  <a:schemeClr val="dk1"/>
                </a:solidFill>
                <a:latin typeface="맑은 고딕"/>
              </a:rPr>
              <a:t>6.</a:t>
            </a:r>
            <a:r>
              <a:rPr lang="ko-KR" altLang="en-US" sz="1700" b="1" u="sng">
                <a:solidFill>
                  <a:schemeClr val="dk1"/>
                </a:solidFill>
                <a:latin typeface="맑은 고딕"/>
              </a:rPr>
              <a:t>원테이블</a:t>
            </a:r>
          </a:p>
        </p:txBody>
      </p:sp>
      <p:sp>
        <p:nvSpPr>
          <p:cNvPr id="311" name="모서리가 둥근 직사각형 310"/>
          <p:cNvSpPr/>
          <p:nvPr/>
        </p:nvSpPr>
        <p:spPr>
          <a:xfrm>
            <a:off x="4969387" y="3286125"/>
            <a:ext cx="2253225" cy="57354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700" b="1" u="sng">
                <a:solidFill>
                  <a:schemeClr val="dk1"/>
                </a:solidFill>
                <a:latin typeface="맑은 고딕"/>
              </a:rPr>
              <a:t>7.</a:t>
            </a:r>
            <a:r>
              <a:rPr lang="ko-KR" altLang="en-US" sz="1700" b="1" u="sng">
                <a:solidFill>
                  <a:schemeClr val="dk1"/>
                </a:solidFill>
                <a:latin typeface="맑은 고딕"/>
              </a:rPr>
              <a:t>양식</a:t>
            </a:r>
          </a:p>
        </p:txBody>
      </p:sp>
      <p:sp>
        <p:nvSpPr>
          <p:cNvPr id="312" name="모서리가 둥근 직사각형 311"/>
          <p:cNvSpPr/>
          <p:nvPr/>
        </p:nvSpPr>
        <p:spPr>
          <a:xfrm>
            <a:off x="4969387" y="4003060"/>
            <a:ext cx="2253225" cy="57354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700" b="1" u="sng">
                <a:solidFill>
                  <a:schemeClr val="dk1"/>
                </a:solidFill>
                <a:latin typeface="맑은 고딕"/>
              </a:rPr>
              <a:t>8.</a:t>
            </a:r>
            <a:r>
              <a:rPr lang="ko-KR" altLang="en-US" sz="1700" b="1" u="sng">
                <a:solidFill>
                  <a:schemeClr val="dk1"/>
                </a:solidFill>
                <a:latin typeface="맑은 고딕"/>
              </a:rPr>
              <a:t>삼겹살</a:t>
            </a:r>
          </a:p>
        </p:txBody>
      </p:sp>
      <p:sp>
        <p:nvSpPr>
          <p:cNvPr id="313" name="모서리가 둥근 직사각형 312"/>
          <p:cNvSpPr/>
          <p:nvPr/>
        </p:nvSpPr>
        <p:spPr>
          <a:xfrm>
            <a:off x="4969387" y="4709754"/>
            <a:ext cx="2253225" cy="57354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700" b="1" u="sng">
                <a:solidFill>
                  <a:schemeClr val="dk1"/>
                </a:solidFill>
                <a:latin typeface="맑은 고딕"/>
              </a:rPr>
              <a:t>9.</a:t>
            </a:r>
            <a:r>
              <a:rPr lang="ko-KR" altLang="en-US" sz="1700" b="1" u="sng">
                <a:solidFill>
                  <a:schemeClr val="dk1"/>
                </a:solidFill>
                <a:latin typeface="맑은 고딕"/>
              </a:rPr>
              <a:t>소고기</a:t>
            </a:r>
          </a:p>
        </p:txBody>
      </p:sp>
      <p:sp>
        <p:nvSpPr>
          <p:cNvPr id="314" name="모서리가 둥근 직사각형 313"/>
          <p:cNvSpPr/>
          <p:nvPr/>
        </p:nvSpPr>
        <p:spPr>
          <a:xfrm>
            <a:off x="4969387" y="5447173"/>
            <a:ext cx="2253225" cy="573548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700" b="1" u="sng">
                <a:solidFill>
                  <a:schemeClr val="dk1"/>
                </a:solidFill>
                <a:latin typeface="맑은 고딕"/>
              </a:rPr>
              <a:t>10.</a:t>
            </a:r>
            <a:r>
              <a:rPr lang="ko-KR" altLang="en-US" sz="1700" b="1" u="sng">
                <a:solidFill>
                  <a:schemeClr val="dk1"/>
                </a:solidFill>
                <a:latin typeface="맑은 고딕"/>
              </a:rPr>
              <a:t>와인</a:t>
            </a:r>
          </a:p>
        </p:txBody>
      </p:sp>
      <p:grpSp>
        <p:nvGrpSpPr>
          <p:cNvPr id="22" name="그룹 123"/>
          <p:cNvGrpSpPr/>
          <p:nvPr/>
        </p:nvGrpSpPr>
        <p:grpSpPr>
          <a:xfrm>
            <a:off x="2828821" y="1488444"/>
            <a:ext cx="243145" cy="261610"/>
            <a:chOff x="303517" y="1696587"/>
            <a:chExt cx="188964" cy="221078"/>
          </a:xfrm>
        </p:grpSpPr>
        <p:sp>
          <p:nvSpPr>
            <p:cNvPr id="23" name="타원 2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5" name="그룹 123"/>
          <p:cNvGrpSpPr/>
          <p:nvPr/>
        </p:nvGrpSpPr>
        <p:grpSpPr>
          <a:xfrm>
            <a:off x="3139541" y="2034020"/>
            <a:ext cx="243145" cy="261610"/>
            <a:chOff x="303517" y="1696587"/>
            <a:chExt cx="188964" cy="221078"/>
          </a:xfrm>
        </p:grpSpPr>
        <p:sp>
          <p:nvSpPr>
            <p:cNvPr id="26" name="타원 2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3517" y="1696587"/>
              <a:ext cx="154239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044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77818" y="1035008"/>
            <a:ext cx="8550616" cy="5687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Google Shape;186;p20"/>
          <p:cNvSpPr/>
          <p:nvPr/>
        </p:nvSpPr>
        <p:spPr>
          <a:xfrm>
            <a:off x="571692" y="5449257"/>
            <a:ext cx="4922902" cy="39609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564808"/>
              </p:ext>
            </p:extLst>
          </p:nvPr>
        </p:nvGraphicFramePr>
        <p:xfrm>
          <a:off x="77818" y="19456"/>
          <a:ext cx="12023388" cy="97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Page</a:t>
                      </a:r>
                      <a:r>
                        <a:rPr lang="en-US" altLang="ko-KR" baseline="0">
                          <a:latin typeface="맑은 고딕"/>
                        </a:rPr>
                        <a:t> Title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mtClean="0">
                          <a:latin typeface="맑은 고딕"/>
                        </a:rPr>
                        <a:t>검색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Screen</a:t>
                      </a:r>
                      <a:r>
                        <a:rPr lang="en-US" altLang="ko-KR" baseline="0">
                          <a:latin typeface="맑은 고딕"/>
                        </a:rPr>
                        <a:t> ID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Date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2022.04.03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Description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b="1">
                          <a:latin typeface="맑은 고딕"/>
                        </a:rPr>
                        <a:t>예약 검색 페이지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191544"/>
              </p:ext>
            </p:extLst>
          </p:nvPr>
        </p:nvGraphicFramePr>
        <p:xfrm>
          <a:off x="8710207" y="1053686"/>
          <a:ext cx="3390884" cy="56905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13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Detail</a:t>
                      </a:r>
                      <a:r>
                        <a:rPr lang="en-US" altLang="ko-KR" baseline="0">
                          <a:latin typeface="맑은 고딕"/>
                        </a:rPr>
                        <a:t> Description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1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사용자가 입력한 내용 검색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2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가게에 대한 간략한 정보를 보여준다</a:t>
                      </a:r>
                      <a:r>
                        <a:rPr lang="en-US" altLang="ko-KR" sz="10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3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다른 가게의 정보를 보여준다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4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5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6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7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8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9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10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391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b="1">
                          <a:latin typeface="맑은 고딕"/>
                        </a:rPr>
                        <a:t>화면 설명</a:t>
                      </a:r>
                      <a:endParaRPr lang="ko-KR" altLang="en-US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8439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예약하고 싶으 가게들을 검색하고 검색된 가계들의 정보를 간략하 보여주는 페이지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215" name="그룹 214"/>
          <p:cNvGrpSpPr/>
          <p:nvPr/>
        </p:nvGrpSpPr>
        <p:grpSpPr>
          <a:xfrm>
            <a:off x="1467908" y="2299757"/>
            <a:ext cx="2402415" cy="1456267"/>
            <a:chOff x="588432" y="2120899"/>
            <a:chExt cx="3460749" cy="2080683"/>
          </a:xfrm>
        </p:grpSpPr>
        <p:sp>
          <p:nvSpPr>
            <p:cNvPr id="197" name="직사각형 196"/>
            <p:cNvSpPr/>
            <p:nvPr/>
          </p:nvSpPr>
          <p:spPr>
            <a:xfrm>
              <a:off x="588432" y="2120899"/>
              <a:ext cx="3460748" cy="2080683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658283" y="2233084"/>
              <a:ext cx="1195916" cy="1248832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 b="1">
                  <a:solidFill>
                    <a:schemeClr val="dk1"/>
                  </a:solidFill>
                  <a:latin typeface="맑은 고딕"/>
                </a:rPr>
                <a:t>식당사진</a:t>
              </a: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1938868" y="2226733"/>
              <a:ext cx="2021416" cy="41275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 b="1">
                  <a:solidFill>
                    <a:schemeClr val="dk1"/>
                  </a:solidFill>
                  <a:latin typeface="맑은 고딕"/>
                </a:rPr>
                <a:t>가게명</a:t>
              </a: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1933577" y="2707216"/>
              <a:ext cx="2021416" cy="41275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 b="1">
                  <a:solidFill>
                    <a:schemeClr val="dk1"/>
                  </a:solidFill>
                  <a:latin typeface="맑은 고딕"/>
                </a:rPr>
                <a:t>별점</a:t>
              </a: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1932518" y="3192991"/>
              <a:ext cx="2021416" cy="392112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 b="1">
                  <a:solidFill>
                    <a:schemeClr val="dk1"/>
                  </a:solidFill>
                  <a:latin typeface="맑은 고딕"/>
                </a:rPr>
                <a:t>설명</a:t>
              </a: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1932518" y="3665008"/>
              <a:ext cx="2021416" cy="41275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 b="1">
                  <a:solidFill>
                    <a:schemeClr val="dk1"/>
                  </a:solidFill>
                  <a:latin typeface="맑은 고딕"/>
                </a:rPr>
                <a:t>분류</a:t>
              </a:r>
            </a:p>
          </p:txBody>
        </p:sp>
      </p:grpSp>
      <p:sp>
        <p:nvSpPr>
          <p:cNvPr id="214" name="직사각형 213"/>
          <p:cNvSpPr/>
          <p:nvPr/>
        </p:nvSpPr>
        <p:spPr>
          <a:xfrm>
            <a:off x="1979083" y="5957359"/>
            <a:ext cx="4720168" cy="719666"/>
          </a:xfrm>
          <a:prstGeom prst="rect">
            <a:avLst/>
          </a:prstGeom>
          <a:solidFill>
            <a:srgbClr val="F2F2F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chemeClr val="dk1"/>
                </a:solidFill>
                <a:latin typeface="맑은 고딕"/>
              </a:rPr>
              <a:t>+</a:t>
            </a:r>
            <a:r>
              <a:rPr lang="ko-KR" altLang="en-US" sz="2000" b="1">
                <a:solidFill>
                  <a:schemeClr val="dk1"/>
                </a:solidFill>
                <a:latin typeface="맑은 고딕"/>
              </a:rPr>
              <a:t> 더보기</a:t>
            </a:r>
          </a:p>
        </p:txBody>
      </p:sp>
      <p:grpSp>
        <p:nvGrpSpPr>
          <p:cNvPr id="231" name="그룹 230"/>
          <p:cNvGrpSpPr/>
          <p:nvPr/>
        </p:nvGrpSpPr>
        <p:grpSpPr>
          <a:xfrm>
            <a:off x="1467908" y="4109508"/>
            <a:ext cx="2402415" cy="1456267"/>
            <a:chOff x="588432" y="2120899"/>
            <a:chExt cx="3460749" cy="2080683"/>
          </a:xfrm>
        </p:grpSpPr>
        <p:sp>
          <p:nvSpPr>
            <p:cNvPr id="232" name="직사각형 231"/>
            <p:cNvSpPr/>
            <p:nvPr/>
          </p:nvSpPr>
          <p:spPr>
            <a:xfrm>
              <a:off x="588432" y="2120899"/>
              <a:ext cx="3460748" cy="2080683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658283" y="2233084"/>
              <a:ext cx="1195916" cy="1248832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 b="1">
                  <a:solidFill>
                    <a:schemeClr val="dk1"/>
                  </a:solidFill>
                  <a:latin typeface="맑은 고딕"/>
                </a:rPr>
                <a:t>식당사진</a:t>
              </a:r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1938868" y="2226733"/>
              <a:ext cx="2021416" cy="41275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 b="1">
                  <a:solidFill>
                    <a:schemeClr val="dk1"/>
                  </a:solidFill>
                  <a:latin typeface="맑은 고딕"/>
                </a:rPr>
                <a:t>가게명</a:t>
              </a:r>
            </a:p>
          </p:txBody>
        </p:sp>
        <p:sp>
          <p:nvSpPr>
            <p:cNvPr id="235" name="직사각형 234"/>
            <p:cNvSpPr/>
            <p:nvPr/>
          </p:nvSpPr>
          <p:spPr>
            <a:xfrm>
              <a:off x="1933577" y="2707216"/>
              <a:ext cx="2021416" cy="41275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 b="1">
                  <a:solidFill>
                    <a:schemeClr val="dk1"/>
                  </a:solidFill>
                  <a:latin typeface="맑은 고딕"/>
                </a:rPr>
                <a:t>별점</a:t>
              </a:r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1932518" y="3192991"/>
              <a:ext cx="2021416" cy="392112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 b="1">
                  <a:solidFill>
                    <a:schemeClr val="dk1"/>
                  </a:solidFill>
                  <a:latin typeface="맑은 고딕"/>
                </a:rPr>
                <a:t>설명</a:t>
              </a:r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1932518" y="3665008"/>
              <a:ext cx="2021416" cy="41275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 b="1">
                  <a:solidFill>
                    <a:schemeClr val="dk1"/>
                  </a:solidFill>
                  <a:latin typeface="맑은 고딕"/>
                </a:rPr>
                <a:t>분류</a:t>
              </a:r>
            </a:p>
          </p:txBody>
        </p:sp>
      </p:grpSp>
      <p:grpSp>
        <p:nvGrpSpPr>
          <p:cNvPr id="238" name="그룹 237"/>
          <p:cNvGrpSpPr/>
          <p:nvPr/>
        </p:nvGrpSpPr>
        <p:grpSpPr>
          <a:xfrm>
            <a:off x="4865158" y="4109508"/>
            <a:ext cx="2402415" cy="1456267"/>
            <a:chOff x="588432" y="2120899"/>
            <a:chExt cx="3460749" cy="2080683"/>
          </a:xfrm>
        </p:grpSpPr>
        <p:sp>
          <p:nvSpPr>
            <p:cNvPr id="239" name="직사각형 238"/>
            <p:cNvSpPr/>
            <p:nvPr/>
          </p:nvSpPr>
          <p:spPr>
            <a:xfrm>
              <a:off x="588432" y="2120899"/>
              <a:ext cx="3460748" cy="2080683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658283" y="2233084"/>
              <a:ext cx="1195916" cy="1248832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 b="1">
                  <a:solidFill>
                    <a:schemeClr val="dk1"/>
                  </a:solidFill>
                  <a:latin typeface="맑은 고딕"/>
                </a:rPr>
                <a:t>식당사진</a:t>
              </a:r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1938868" y="2226733"/>
              <a:ext cx="2021416" cy="41275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 b="1">
                  <a:solidFill>
                    <a:schemeClr val="dk1"/>
                  </a:solidFill>
                  <a:latin typeface="맑은 고딕"/>
                </a:rPr>
                <a:t>가게명</a:t>
              </a:r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1933577" y="2707216"/>
              <a:ext cx="2021416" cy="41275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 b="1">
                  <a:solidFill>
                    <a:schemeClr val="dk1"/>
                  </a:solidFill>
                  <a:latin typeface="맑은 고딕"/>
                </a:rPr>
                <a:t>별점</a:t>
              </a:r>
            </a:p>
          </p:txBody>
        </p:sp>
        <p:sp>
          <p:nvSpPr>
            <p:cNvPr id="243" name="직사각형 242"/>
            <p:cNvSpPr/>
            <p:nvPr/>
          </p:nvSpPr>
          <p:spPr>
            <a:xfrm>
              <a:off x="1932518" y="3192991"/>
              <a:ext cx="2021416" cy="392112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 b="1">
                  <a:solidFill>
                    <a:schemeClr val="dk1"/>
                  </a:solidFill>
                  <a:latin typeface="맑은 고딕"/>
                </a:rPr>
                <a:t>설명</a:t>
              </a:r>
            </a:p>
          </p:txBody>
        </p:sp>
        <p:sp>
          <p:nvSpPr>
            <p:cNvPr id="244" name="직사각형 243"/>
            <p:cNvSpPr/>
            <p:nvPr/>
          </p:nvSpPr>
          <p:spPr>
            <a:xfrm>
              <a:off x="1932518" y="3665008"/>
              <a:ext cx="2021416" cy="41275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 b="1">
                  <a:solidFill>
                    <a:schemeClr val="dk1"/>
                  </a:solidFill>
                  <a:latin typeface="맑은 고딕"/>
                </a:rPr>
                <a:t>분류</a:t>
              </a:r>
            </a:p>
          </p:txBody>
        </p:sp>
      </p:grpSp>
      <p:grpSp>
        <p:nvGrpSpPr>
          <p:cNvPr id="246" name="그룹 245"/>
          <p:cNvGrpSpPr/>
          <p:nvPr/>
        </p:nvGrpSpPr>
        <p:grpSpPr>
          <a:xfrm>
            <a:off x="4865158" y="2299758"/>
            <a:ext cx="2402415" cy="1456267"/>
            <a:chOff x="588432" y="2120899"/>
            <a:chExt cx="3460749" cy="2080683"/>
          </a:xfrm>
        </p:grpSpPr>
        <p:sp>
          <p:nvSpPr>
            <p:cNvPr id="247" name="직사각형 246"/>
            <p:cNvSpPr/>
            <p:nvPr/>
          </p:nvSpPr>
          <p:spPr>
            <a:xfrm>
              <a:off x="588432" y="2120899"/>
              <a:ext cx="3460748" cy="2080683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658283" y="2233084"/>
              <a:ext cx="1195916" cy="1248832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 b="1">
                  <a:solidFill>
                    <a:schemeClr val="dk1"/>
                  </a:solidFill>
                  <a:latin typeface="맑은 고딕"/>
                </a:rPr>
                <a:t>식당사진</a:t>
              </a:r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1938868" y="2226733"/>
              <a:ext cx="2021416" cy="41275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 b="1">
                  <a:solidFill>
                    <a:schemeClr val="dk1"/>
                  </a:solidFill>
                  <a:latin typeface="맑은 고딕"/>
                </a:rPr>
                <a:t>가게명</a:t>
              </a:r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1933577" y="2707216"/>
              <a:ext cx="2021416" cy="41275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 b="1">
                  <a:solidFill>
                    <a:schemeClr val="dk1"/>
                  </a:solidFill>
                  <a:latin typeface="맑은 고딕"/>
                </a:rPr>
                <a:t>별점</a:t>
              </a:r>
            </a:p>
          </p:txBody>
        </p:sp>
        <p:sp>
          <p:nvSpPr>
            <p:cNvPr id="251" name="직사각형 250"/>
            <p:cNvSpPr/>
            <p:nvPr/>
          </p:nvSpPr>
          <p:spPr>
            <a:xfrm>
              <a:off x="1932518" y="3192991"/>
              <a:ext cx="2021416" cy="392112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 b="1">
                  <a:solidFill>
                    <a:schemeClr val="dk1"/>
                  </a:solidFill>
                  <a:latin typeface="맑은 고딕"/>
                </a:rPr>
                <a:t>설명</a:t>
              </a:r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1932518" y="3665008"/>
              <a:ext cx="2021416" cy="41275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 b="1">
                  <a:solidFill>
                    <a:schemeClr val="dk1"/>
                  </a:solidFill>
                  <a:latin typeface="맑은 고딕"/>
                </a:rPr>
                <a:t>분류</a:t>
              </a:r>
            </a:p>
          </p:txBody>
        </p:sp>
      </p:grpSp>
      <p:grpSp>
        <p:nvGrpSpPr>
          <p:cNvPr id="288" name="그룹 287"/>
          <p:cNvGrpSpPr/>
          <p:nvPr/>
        </p:nvGrpSpPr>
        <p:grpSpPr>
          <a:xfrm>
            <a:off x="2307166" y="1396999"/>
            <a:ext cx="4180416" cy="444500"/>
            <a:chOff x="2307165" y="1396999"/>
            <a:chExt cx="4180416" cy="444500"/>
          </a:xfrm>
        </p:grpSpPr>
        <p:sp>
          <p:nvSpPr>
            <p:cNvPr id="195" name="직사각형 194"/>
            <p:cNvSpPr/>
            <p:nvPr/>
          </p:nvSpPr>
          <p:spPr>
            <a:xfrm>
              <a:off x="2307165" y="1396999"/>
              <a:ext cx="4180416" cy="44450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b="1">
                  <a:solidFill>
                    <a:schemeClr val="dk1"/>
                  </a:solidFill>
                </a:rPr>
                <a:t>검색</a:t>
              </a:r>
            </a:p>
          </p:txBody>
        </p:sp>
        <p:grpSp>
          <p:nvGrpSpPr>
            <p:cNvPr id="287" name="그룹 286"/>
            <p:cNvGrpSpPr/>
            <p:nvPr/>
          </p:nvGrpSpPr>
          <p:grpSpPr>
            <a:xfrm>
              <a:off x="2397126" y="1445682"/>
              <a:ext cx="296333" cy="378688"/>
              <a:chOff x="-1465791" y="1459440"/>
              <a:chExt cx="1037166" cy="1362939"/>
            </a:xfrm>
          </p:grpSpPr>
          <p:sp>
            <p:nvSpPr>
              <p:cNvPr id="285" name="모서리가 둥근 직사각형 284"/>
              <p:cNvSpPr/>
              <p:nvPr/>
            </p:nvSpPr>
            <p:spPr>
              <a:xfrm rot="18978900">
                <a:off x="-742354" y="1760203"/>
                <a:ext cx="66543" cy="1062177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defRPr/>
                </a:pPr>
                <a:endParaRPr lang="ko-KR" altLang="en-US"/>
              </a:p>
            </p:txBody>
          </p:sp>
          <p:sp>
            <p:nvSpPr>
              <p:cNvPr id="283" name="타원 282"/>
              <p:cNvSpPr/>
              <p:nvPr/>
            </p:nvSpPr>
            <p:spPr>
              <a:xfrm>
                <a:off x="-1465791" y="1459440"/>
                <a:ext cx="1037166" cy="994832"/>
              </a:xfrm>
              <a:prstGeom prst="ellipse">
                <a:avLst/>
              </a:prstGeom>
              <a:solidFill>
                <a:srgbClr val="F2F2F2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grpSp>
        <p:nvGrpSpPr>
          <p:cNvPr id="289" name="그룹 123"/>
          <p:cNvGrpSpPr/>
          <p:nvPr/>
        </p:nvGrpSpPr>
        <p:grpSpPr>
          <a:xfrm>
            <a:off x="3825869" y="1431993"/>
            <a:ext cx="243144" cy="261610"/>
            <a:chOff x="303517" y="1696586"/>
            <a:chExt cx="188963" cy="221078"/>
          </a:xfrm>
        </p:grpSpPr>
        <p:sp>
          <p:nvSpPr>
            <p:cNvPr id="290" name="타원 6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291" name="TextBox 70"/>
            <p:cNvSpPr txBox="1"/>
            <p:nvPr/>
          </p:nvSpPr>
          <p:spPr>
            <a:xfrm>
              <a:off x="303517" y="1696586"/>
              <a:ext cx="188529" cy="2210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92" name="그룹 123"/>
          <p:cNvGrpSpPr/>
          <p:nvPr/>
        </p:nvGrpSpPr>
        <p:grpSpPr>
          <a:xfrm>
            <a:off x="1552159" y="2374250"/>
            <a:ext cx="243144" cy="262270"/>
            <a:chOff x="303517" y="1696586"/>
            <a:chExt cx="188963" cy="221635"/>
          </a:xfrm>
        </p:grpSpPr>
        <p:sp>
          <p:nvSpPr>
            <p:cNvPr id="293" name="타원 6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294" name="TextBox 70"/>
            <p:cNvSpPr txBox="1"/>
            <p:nvPr/>
          </p:nvSpPr>
          <p:spPr>
            <a:xfrm>
              <a:off x="303516" y="1696586"/>
              <a:ext cx="188529" cy="221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295" name="그룹 123"/>
          <p:cNvGrpSpPr/>
          <p:nvPr/>
        </p:nvGrpSpPr>
        <p:grpSpPr>
          <a:xfrm>
            <a:off x="3427149" y="6192342"/>
            <a:ext cx="243145" cy="259811"/>
            <a:chOff x="303517" y="1696587"/>
            <a:chExt cx="188964" cy="219557"/>
          </a:xfrm>
        </p:grpSpPr>
        <p:sp>
          <p:nvSpPr>
            <p:cNvPr id="296" name="타원 6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297" name="TextBox 70"/>
            <p:cNvSpPr txBox="1"/>
            <p:nvPr/>
          </p:nvSpPr>
          <p:spPr>
            <a:xfrm>
              <a:off x="303517" y="1696587"/>
              <a:ext cx="188529" cy="2195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881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직사각형 2"/>
          <p:cNvSpPr/>
          <p:nvPr/>
        </p:nvSpPr>
        <p:spPr>
          <a:xfrm>
            <a:off x="77818" y="1053685"/>
            <a:ext cx="8550616" cy="5687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/>
          </a:p>
        </p:txBody>
      </p:sp>
      <p:sp>
        <p:nvSpPr>
          <p:cNvPr id="186" name="Google Shape;186;p20"/>
          <p:cNvSpPr/>
          <p:nvPr/>
        </p:nvSpPr>
        <p:spPr>
          <a:xfrm>
            <a:off x="571692" y="5449257"/>
            <a:ext cx="4922902" cy="39609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571692" y="3878800"/>
            <a:ext cx="4922902" cy="39609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010661"/>
              </p:ext>
            </p:extLst>
          </p:nvPr>
        </p:nvGraphicFramePr>
        <p:xfrm>
          <a:off x="77818" y="19456"/>
          <a:ext cx="12023388" cy="97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Arial Black"/>
                        </a:rPr>
                        <a:t>Page</a:t>
                      </a:r>
                      <a:r>
                        <a:rPr lang="en-US" altLang="ko-KR" baseline="0">
                          <a:latin typeface="Arial Black"/>
                        </a:rPr>
                        <a:t> Title</a:t>
                      </a:r>
                      <a:endParaRPr lang="ko-KR" altLang="en-US">
                        <a:latin typeface="Arial Blac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mtClean="0">
                          <a:latin typeface="Arial Black"/>
                        </a:rPr>
                        <a:t>Main Detail</a:t>
                      </a:r>
                      <a:endParaRPr lang="ko-KR" altLang="en-US">
                        <a:latin typeface="Arial Blac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Arial Black"/>
                        </a:rPr>
                        <a:t>Screen</a:t>
                      </a:r>
                      <a:r>
                        <a:rPr lang="en-US" altLang="ko-KR" baseline="0">
                          <a:latin typeface="Arial Black"/>
                        </a:rPr>
                        <a:t> ID</a:t>
                      </a:r>
                      <a:endParaRPr lang="ko-KR" altLang="en-US">
                        <a:latin typeface="Arial Blac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latin typeface="Arial Blac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Arial Black"/>
                        </a:rPr>
                        <a:t>Date</a:t>
                      </a:r>
                      <a:endParaRPr lang="ko-KR" altLang="en-US">
                        <a:latin typeface="Arial Blac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2022.04.03</a:t>
                      </a:r>
                      <a:endParaRPr lang="ko-KR" altLang="en-US">
                        <a:latin typeface="Arial Blac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Arial Black"/>
                        </a:rPr>
                        <a:t>Description</a:t>
                      </a:r>
                      <a:endParaRPr lang="ko-KR" altLang="en-US">
                        <a:latin typeface="Arial Black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>
                          <a:latin typeface="Arial Black"/>
                        </a:rPr>
                        <a:t>회원 식당 예약 상세 페이지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120105"/>
              </p:ext>
            </p:extLst>
          </p:nvPr>
        </p:nvGraphicFramePr>
        <p:xfrm>
          <a:off x="8710207" y="1053686"/>
          <a:ext cx="3391001" cy="571832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13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Detail</a:t>
                      </a:r>
                      <a:r>
                        <a:rPr lang="en-US" altLang="ko-KR" sz="1400" baseline="0"/>
                        <a:t> Description</a:t>
                      </a:r>
                      <a:endParaRPr lang="ko-KR" alt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/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식당 대표 이미지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/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식당 위치 지도 표시 화면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/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회원이 등록한 리뷰 사진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또는 사업장에서 등록한 사진 화면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/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예약할 수 있는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/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/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/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/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/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/>
                        <a:t>10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391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/>
                        <a:t>화면 설명</a:t>
                      </a:r>
                      <a:endParaRPr lang="ko-KR" altLang="en-US" sz="14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8439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회원이 식당을 클릭 했을 때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상세정보를 확인하고 예약을 할 수 있는 화면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068405" y="1175982"/>
            <a:ext cx="4775041" cy="5482707"/>
            <a:chOff x="2068405" y="1175982"/>
            <a:chExt cx="4775041" cy="5482707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839062" y="1219540"/>
              <a:ext cx="2982152" cy="214339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식당명</a:t>
              </a:r>
            </a:p>
          </p:txBody>
        </p:sp>
        <p:sp>
          <p:nvSpPr>
            <p:cNvPr id="195" name="모서리가 둥근 직사각형 12"/>
            <p:cNvSpPr/>
            <p:nvPr/>
          </p:nvSpPr>
          <p:spPr>
            <a:xfrm>
              <a:off x="2182116" y="1175982"/>
              <a:ext cx="1517746" cy="1133888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사진</a:t>
              </a:r>
              <a:r>
                <a:rPr lang="en-US" altLang="ko-KR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196" name="모서리가 둥근 직사각형 12"/>
            <p:cNvSpPr/>
            <p:nvPr/>
          </p:nvSpPr>
          <p:spPr>
            <a:xfrm>
              <a:off x="3839062" y="1523267"/>
              <a:ext cx="2982152" cy="197628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간단 식당 소개 </a:t>
              </a:r>
              <a:r>
                <a:rPr lang="en-US" altLang="ko-KR">
                  <a:solidFill>
                    <a:schemeClr val="tx1"/>
                  </a:solidFill>
                </a:rPr>
                <a:t>&amp;</a:t>
              </a:r>
              <a:r>
                <a:rPr lang="ko-KR" altLang="en-US">
                  <a:solidFill>
                    <a:schemeClr val="tx1"/>
                  </a:solidFill>
                </a:rPr>
                <a:t> 메뉴 소개</a:t>
              </a:r>
            </a:p>
          </p:txBody>
        </p:sp>
        <p:sp>
          <p:nvSpPr>
            <p:cNvPr id="197" name="모서리가 둥근 직사각형 12"/>
            <p:cNvSpPr/>
            <p:nvPr/>
          </p:nvSpPr>
          <p:spPr>
            <a:xfrm>
              <a:off x="3839062" y="2086412"/>
              <a:ext cx="2982152" cy="197628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★별점 평균 </a:t>
              </a:r>
              <a:r>
                <a:rPr lang="en-US" altLang="ko-KR">
                  <a:solidFill>
                    <a:schemeClr val="tx1"/>
                  </a:solidFill>
                </a:rPr>
                <a:t>(</a:t>
              </a:r>
              <a:r>
                <a:rPr lang="ko-KR" altLang="en-US">
                  <a:solidFill>
                    <a:schemeClr val="tx1"/>
                  </a:solidFill>
                </a:rPr>
                <a:t>리뷰수</a:t>
              </a:r>
              <a:r>
                <a:rPr lang="en-US" altLang="ko-KR">
                  <a:solidFill>
                    <a:schemeClr val="tx1"/>
                  </a:solidFill>
                </a:rPr>
                <a:t>?)</a:t>
              </a:r>
              <a:r>
                <a:rPr lang="ko-KR" altLang="en-US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98" name="모서리가 둥근 직사각형 12"/>
            <p:cNvSpPr/>
            <p:nvPr/>
          </p:nvSpPr>
          <p:spPr>
            <a:xfrm>
              <a:off x="2182116" y="4066717"/>
              <a:ext cx="1049851" cy="967997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리뷰사진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&amp;</a:t>
              </a: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음식사진</a:t>
              </a:r>
            </a:p>
          </p:txBody>
        </p:sp>
        <p:sp>
          <p:nvSpPr>
            <p:cNvPr id="199" name="모서리가 둥근 직사각형 12"/>
            <p:cNvSpPr/>
            <p:nvPr/>
          </p:nvSpPr>
          <p:spPr>
            <a:xfrm>
              <a:off x="3385274" y="4066717"/>
              <a:ext cx="1049851" cy="967997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리뷰사진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&amp;</a:t>
              </a: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음식사진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200" name="모서리가 둥근 직사각형 12"/>
            <p:cNvSpPr/>
            <p:nvPr/>
          </p:nvSpPr>
          <p:spPr>
            <a:xfrm>
              <a:off x="4588432" y="4066717"/>
              <a:ext cx="1049851" cy="967997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리뷰사진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&amp;</a:t>
              </a: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음식사진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201" name="모서리가 둥근 직사각형 12"/>
            <p:cNvSpPr/>
            <p:nvPr/>
          </p:nvSpPr>
          <p:spPr>
            <a:xfrm>
              <a:off x="5774879" y="4066717"/>
              <a:ext cx="1049851" cy="967997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리뷰사진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&amp;</a:t>
              </a: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음식사진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202" name="모서리가 둥근 직사각형 12"/>
            <p:cNvSpPr/>
            <p:nvPr/>
          </p:nvSpPr>
          <p:spPr>
            <a:xfrm>
              <a:off x="2168009" y="5100156"/>
              <a:ext cx="4653205" cy="264471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리뷰 리스트 </a:t>
              </a:r>
            </a:p>
          </p:txBody>
        </p:sp>
        <p:sp>
          <p:nvSpPr>
            <p:cNvPr id="203" name="모서리가 둥근 직사각형 12"/>
            <p:cNvSpPr/>
            <p:nvPr/>
          </p:nvSpPr>
          <p:spPr>
            <a:xfrm>
              <a:off x="2168009" y="5439212"/>
              <a:ext cx="4653205" cy="264471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리뷰 리스트 </a:t>
              </a:r>
            </a:p>
          </p:txBody>
        </p:sp>
        <p:sp>
          <p:nvSpPr>
            <p:cNvPr id="204" name="모서리가 둥근 직사각형 12"/>
            <p:cNvSpPr/>
            <p:nvPr/>
          </p:nvSpPr>
          <p:spPr>
            <a:xfrm>
              <a:off x="2168009" y="5775930"/>
              <a:ext cx="4653205" cy="264471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리뷰 리스트 </a:t>
              </a:r>
            </a:p>
          </p:txBody>
        </p:sp>
        <p:sp>
          <p:nvSpPr>
            <p:cNvPr id="206" name="모서리가 둥근 직사각형 12"/>
            <p:cNvSpPr/>
            <p:nvPr/>
          </p:nvSpPr>
          <p:spPr>
            <a:xfrm>
              <a:off x="2167411" y="2914192"/>
              <a:ext cx="4676035" cy="1083757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>
                  <a:solidFill>
                    <a:schemeClr val="tx1"/>
                  </a:solidFill>
                </a:rPr>
                <a:t>사업장 위치 지도 표시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207" name="모서리가 둥근 직사각형 12"/>
            <p:cNvSpPr/>
            <p:nvPr/>
          </p:nvSpPr>
          <p:spPr>
            <a:xfrm>
              <a:off x="2218141" y="2638025"/>
              <a:ext cx="4603074" cy="197628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주소 </a:t>
              </a:r>
            </a:p>
          </p:txBody>
        </p:sp>
        <p:sp>
          <p:nvSpPr>
            <p:cNvPr id="208" name="모서리가 둥근 직사각형 12"/>
            <p:cNvSpPr/>
            <p:nvPr/>
          </p:nvSpPr>
          <p:spPr>
            <a:xfrm>
              <a:off x="3839062" y="1813195"/>
              <a:ext cx="2982152" cy="197628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전화번호</a:t>
              </a:r>
            </a:p>
          </p:txBody>
        </p:sp>
        <p:sp>
          <p:nvSpPr>
            <p:cNvPr id="209" name="모서리가 둥근 직사각형 12"/>
            <p:cNvSpPr/>
            <p:nvPr/>
          </p:nvSpPr>
          <p:spPr>
            <a:xfrm>
              <a:off x="2218141" y="2370657"/>
              <a:ext cx="4603074" cy="197628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오픈시간 </a:t>
              </a:r>
              <a:r>
                <a:rPr lang="en-US" altLang="ko-KR">
                  <a:solidFill>
                    <a:schemeClr val="tx1"/>
                  </a:solidFill>
                </a:rPr>
                <a:t>~</a:t>
              </a:r>
              <a:r>
                <a:rPr lang="ko-KR" altLang="en-US">
                  <a:solidFill>
                    <a:schemeClr val="tx1"/>
                  </a:solidFill>
                </a:rPr>
                <a:t> 클로즈시간 </a:t>
              </a:r>
            </a:p>
          </p:txBody>
        </p:sp>
        <p:sp>
          <p:nvSpPr>
            <p:cNvPr id="210" name="모서리가 둥근 직사각형 12"/>
            <p:cNvSpPr/>
            <p:nvPr/>
          </p:nvSpPr>
          <p:spPr>
            <a:xfrm>
              <a:off x="3454720" y="6126850"/>
              <a:ext cx="2113205" cy="531839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예약하기 </a:t>
              </a:r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2233547" y="1196203"/>
              <a:ext cx="243145" cy="261610"/>
              <a:chOff x="303517" y="1696587"/>
              <a:chExt cx="188964" cy="221078"/>
            </a:xfrm>
          </p:grpSpPr>
          <p:sp>
            <p:nvSpPr>
              <p:cNvPr id="125" name="타원 124"/>
              <p:cNvSpPr/>
              <p:nvPr/>
            </p:nvSpPr>
            <p:spPr>
              <a:xfrm>
                <a:off x="324713" y="1719603"/>
                <a:ext cx="167768" cy="16776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40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03517" y="1696587"/>
                <a:ext cx="188529" cy="2210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100">
                    <a:solidFill>
                      <a:schemeClr val="bg1">
                        <a:lumMod val="95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235" name="그룹 123"/>
            <p:cNvGrpSpPr/>
            <p:nvPr/>
          </p:nvGrpSpPr>
          <p:grpSpPr>
            <a:xfrm>
              <a:off x="2302354" y="2983554"/>
              <a:ext cx="243184" cy="262747"/>
              <a:chOff x="303485" y="1696569"/>
              <a:chExt cx="188995" cy="222038"/>
            </a:xfrm>
          </p:grpSpPr>
          <p:sp>
            <p:nvSpPr>
              <p:cNvPr id="236" name="타원 124"/>
              <p:cNvSpPr/>
              <p:nvPr/>
            </p:nvSpPr>
            <p:spPr>
              <a:xfrm>
                <a:off x="324713" y="1719603"/>
                <a:ext cx="167768" cy="16776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400"/>
              </a:p>
            </p:txBody>
          </p:sp>
          <p:sp>
            <p:nvSpPr>
              <p:cNvPr id="237" name="TextBox 125"/>
              <p:cNvSpPr txBox="1"/>
              <p:nvPr/>
            </p:nvSpPr>
            <p:spPr>
              <a:xfrm>
                <a:off x="303485" y="1696569"/>
                <a:ext cx="188529" cy="2220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100">
                    <a:solidFill>
                      <a:schemeClr val="bg1">
                        <a:lumMod val="95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238" name="그룹 123"/>
            <p:cNvGrpSpPr/>
            <p:nvPr/>
          </p:nvGrpSpPr>
          <p:grpSpPr>
            <a:xfrm>
              <a:off x="2068405" y="4069737"/>
              <a:ext cx="243186" cy="262750"/>
              <a:chOff x="303484" y="1696568"/>
              <a:chExt cx="188996" cy="222041"/>
            </a:xfrm>
          </p:grpSpPr>
          <p:sp>
            <p:nvSpPr>
              <p:cNvPr id="239" name="타원 124"/>
              <p:cNvSpPr/>
              <p:nvPr/>
            </p:nvSpPr>
            <p:spPr>
              <a:xfrm>
                <a:off x="324713" y="1719603"/>
                <a:ext cx="167768" cy="16776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400"/>
              </a:p>
            </p:txBody>
          </p:sp>
          <p:sp>
            <p:nvSpPr>
              <p:cNvPr id="240" name="TextBox 125"/>
              <p:cNvSpPr txBox="1"/>
              <p:nvPr/>
            </p:nvSpPr>
            <p:spPr>
              <a:xfrm>
                <a:off x="303484" y="1696568"/>
                <a:ext cx="188529" cy="222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100">
                    <a:solidFill>
                      <a:schemeClr val="bg1">
                        <a:lumMod val="95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248" name="그룹 123"/>
            <p:cNvGrpSpPr/>
            <p:nvPr/>
          </p:nvGrpSpPr>
          <p:grpSpPr>
            <a:xfrm>
              <a:off x="3542942" y="6234084"/>
              <a:ext cx="243186" cy="262750"/>
              <a:chOff x="303484" y="1696568"/>
              <a:chExt cx="188996" cy="222041"/>
            </a:xfrm>
          </p:grpSpPr>
          <p:sp>
            <p:nvSpPr>
              <p:cNvPr id="249" name="타원 124"/>
              <p:cNvSpPr/>
              <p:nvPr/>
            </p:nvSpPr>
            <p:spPr>
              <a:xfrm>
                <a:off x="324713" y="1719603"/>
                <a:ext cx="167768" cy="16776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400"/>
              </a:p>
            </p:txBody>
          </p:sp>
          <p:sp>
            <p:nvSpPr>
              <p:cNvPr id="250" name="TextBox 125"/>
              <p:cNvSpPr txBox="1"/>
              <p:nvPr/>
            </p:nvSpPr>
            <p:spPr>
              <a:xfrm>
                <a:off x="303484" y="1696568"/>
                <a:ext cx="188529" cy="222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100">
                    <a:solidFill>
                      <a:schemeClr val="bg1">
                        <a:lumMod val="95000"/>
                      </a:schemeClr>
                    </a:solidFill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446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그룹 132"/>
          <p:cNvGrpSpPr/>
          <p:nvPr/>
        </p:nvGrpSpPr>
        <p:grpSpPr>
          <a:xfrm>
            <a:off x="2068405" y="1175982"/>
            <a:ext cx="4775041" cy="5482707"/>
            <a:chOff x="2068405" y="1175982"/>
            <a:chExt cx="4775041" cy="5482707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3839062" y="1219540"/>
              <a:ext cx="2982152" cy="214339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식당명</a:t>
              </a:r>
            </a:p>
          </p:txBody>
        </p:sp>
        <p:sp>
          <p:nvSpPr>
            <p:cNvPr id="135" name="모서리가 둥근 직사각형 12"/>
            <p:cNvSpPr/>
            <p:nvPr/>
          </p:nvSpPr>
          <p:spPr>
            <a:xfrm>
              <a:off x="2182116" y="1175982"/>
              <a:ext cx="1517746" cy="1133888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사진</a:t>
              </a:r>
              <a:r>
                <a:rPr lang="en-US" altLang="ko-KR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136" name="모서리가 둥근 직사각형 12"/>
            <p:cNvSpPr/>
            <p:nvPr/>
          </p:nvSpPr>
          <p:spPr>
            <a:xfrm>
              <a:off x="3839062" y="1523267"/>
              <a:ext cx="2982152" cy="197628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간단 식당 소개 </a:t>
              </a:r>
              <a:r>
                <a:rPr lang="en-US" altLang="ko-KR">
                  <a:solidFill>
                    <a:schemeClr val="tx1"/>
                  </a:solidFill>
                </a:rPr>
                <a:t>&amp;</a:t>
              </a:r>
              <a:r>
                <a:rPr lang="ko-KR" altLang="en-US">
                  <a:solidFill>
                    <a:schemeClr val="tx1"/>
                  </a:solidFill>
                </a:rPr>
                <a:t> 메뉴 소개</a:t>
              </a:r>
            </a:p>
          </p:txBody>
        </p:sp>
        <p:sp>
          <p:nvSpPr>
            <p:cNvPr id="137" name="모서리가 둥근 직사각형 12"/>
            <p:cNvSpPr/>
            <p:nvPr/>
          </p:nvSpPr>
          <p:spPr>
            <a:xfrm>
              <a:off x="3839062" y="2086412"/>
              <a:ext cx="2982152" cy="197628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★별점 평균 </a:t>
              </a:r>
              <a:r>
                <a:rPr lang="en-US" altLang="ko-KR">
                  <a:solidFill>
                    <a:schemeClr val="tx1"/>
                  </a:solidFill>
                </a:rPr>
                <a:t>(</a:t>
              </a:r>
              <a:r>
                <a:rPr lang="ko-KR" altLang="en-US">
                  <a:solidFill>
                    <a:schemeClr val="tx1"/>
                  </a:solidFill>
                </a:rPr>
                <a:t>리뷰수</a:t>
              </a:r>
              <a:r>
                <a:rPr lang="en-US" altLang="ko-KR">
                  <a:solidFill>
                    <a:schemeClr val="tx1"/>
                  </a:solidFill>
                </a:rPr>
                <a:t>?)</a:t>
              </a:r>
              <a:r>
                <a:rPr lang="ko-KR" altLang="en-US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38" name="모서리가 둥근 직사각형 12"/>
            <p:cNvSpPr/>
            <p:nvPr/>
          </p:nvSpPr>
          <p:spPr>
            <a:xfrm>
              <a:off x="2182116" y="4066717"/>
              <a:ext cx="1049851" cy="967997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리뷰사진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&amp;</a:t>
              </a: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음식사진</a:t>
              </a:r>
            </a:p>
          </p:txBody>
        </p:sp>
        <p:sp>
          <p:nvSpPr>
            <p:cNvPr id="139" name="모서리가 둥근 직사각형 12"/>
            <p:cNvSpPr/>
            <p:nvPr/>
          </p:nvSpPr>
          <p:spPr>
            <a:xfrm>
              <a:off x="3385274" y="4066717"/>
              <a:ext cx="1049851" cy="967997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리뷰사진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&amp;</a:t>
              </a: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음식사진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40" name="모서리가 둥근 직사각형 12"/>
            <p:cNvSpPr/>
            <p:nvPr/>
          </p:nvSpPr>
          <p:spPr>
            <a:xfrm>
              <a:off x="4588432" y="4066717"/>
              <a:ext cx="1049851" cy="967997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리뷰사진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&amp;</a:t>
              </a: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음식사진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41" name="모서리가 둥근 직사각형 12"/>
            <p:cNvSpPr/>
            <p:nvPr/>
          </p:nvSpPr>
          <p:spPr>
            <a:xfrm>
              <a:off x="5774879" y="4066717"/>
              <a:ext cx="1049851" cy="967997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리뷰사진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&amp;</a:t>
              </a: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음식사진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42" name="모서리가 둥근 직사각형 12"/>
            <p:cNvSpPr/>
            <p:nvPr/>
          </p:nvSpPr>
          <p:spPr>
            <a:xfrm>
              <a:off x="2168009" y="5100156"/>
              <a:ext cx="4653205" cy="264471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리뷰 리스트 </a:t>
              </a:r>
            </a:p>
          </p:txBody>
        </p:sp>
        <p:sp>
          <p:nvSpPr>
            <p:cNvPr id="143" name="모서리가 둥근 직사각형 12"/>
            <p:cNvSpPr/>
            <p:nvPr/>
          </p:nvSpPr>
          <p:spPr>
            <a:xfrm>
              <a:off x="2168009" y="5439212"/>
              <a:ext cx="4653205" cy="264471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리뷰 리스트 </a:t>
              </a:r>
            </a:p>
          </p:txBody>
        </p:sp>
        <p:sp>
          <p:nvSpPr>
            <p:cNvPr id="144" name="모서리가 둥근 직사각형 12"/>
            <p:cNvSpPr/>
            <p:nvPr/>
          </p:nvSpPr>
          <p:spPr>
            <a:xfrm>
              <a:off x="2168009" y="5775930"/>
              <a:ext cx="4653205" cy="264471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리뷰 리스트 </a:t>
              </a:r>
            </a:p>
          </p:txBody>
        </p:sp>
        <p:sp>
          <p:nvSpPr>
            <p:cNvPr id="145" name="모서리가 둥근 직사각형 12"/>
            <p:cNvSpPr/>
            <p:nvPr/>
          </p:nvSpPr>
          <p:spPr>
            <a:xfrm>
              <a:off x="2167411" y="2914192"/>
              <a:ext cx="4676035" cy="1083757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>
                  <a:solidFill>
                    <a:schemeClr val="tx1"/>
                  </a:solidFill>
                </a:rPr>
                <a:t>사업장 위치 지도 표시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46" name="모서리가 둥근 직사각형 12"/>
            <p:cNvSpPr/>
            <p:nvPr/>
          </p:nvSpPr>
          <p:spPr>
            <a:xfrm>
              <a:off x="2218141" y="2638025"/>
              <a:ext cx="4603074" cy="197628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주소 </a:t>
              </a:r>
            </a:p>
          </p:txBody>
        </p:sp>
        <p:sp>
          <p:nvSpPr>
            <p:cNvPr id="147" name="모서리가 둥근 직사각형 12"/>
            <p:cNvSpPr/>
            <p:nvPr/>
          </p:nvSpPr>
          <p:spPr>
            <a:xfrm>
              <a:off x="3839062" y="1813195"/>
              <a:ext cx="2982152" cy="197628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전화번호</a:t>
              </a:r>
            </a:p>
          </p:txBody>
        </p:sp>
        <p:sp>
          <p:nvSpPr>
            <p:cNvPr id="148" name="모서리가 둥근 직사각형 12"/>
            <p:cNvSpPr/>
            <p:nvPr/>
          </p:nvSpPr>
          <p:spPr>
            <a:xfrm>
              <a:off x="2218141" y="2370657"/>
              <a:ext cx="4603074" cy="197628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오픈시간 </a:t>
              </a:r>
              <a:r>
                <a:rPr lang="en-US" altLang="ko-KR">
                  <a:solidFill>
                    <a:schemeClr val="tx1"/>
                  </a:solidFill>
                </a:rPr>
                <a:t>~</a:t>
              </a:r>
              <a:r>
                <a:rPr lang="ko-KR" altLang="en-US">
                  <a:solidFill>
                    <a:schemeClr val="tx1"/>
                  </a:solidFill>
                </a:rPr>
                <a:t> 클로즈시간 </a:t>
              </a:r>
            </a:p>
          </p:txBody>
        </p:sp>
        <p:sp>
          <p:nvSpPr>
            <p:cNvPr id="149" name="모서리가 둥근 직사각형 12"/>
            <p:cNvSpPr/>
            <p:nvPr/>
          </p:nvSpPr>
          <p:spPr>
            <a:xfrm>
              <a:off x="3454720" y="6126850"/>
              <a:ext cx="2113205" cy="531839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예약하기 </a:t>
              </a:r>
            </a:p>
          </p:txBody>
        </p:sp>
        <p:grpSp>
          <p:nvGrpSpPr>
            <p:cNvPr id="150" name="그룹 149"/>
            <p:cNvGrpSpPr/>
            <p:nvPr/>
          </p:nvGrpSpPr>
          <p:grpSpPr>
            <a:xfrm>
              <a:off x="2233547" y="1196203"/>
              <a:ext cx="243145" cy="261610"/>
              <a:chOff x="303517" y="1696587"/>
              <a:chExt cx="188964" cy="221078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324713" y="1719603"/>
                <a:ext cx="167768" cy="16776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40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303517" y="1696587"/>
                <a:ext cx="188529" cy="2210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100">
                    <a:solidFill>
                      <a:schemeClr val="bg1">
                        <a:lumMod val="95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51" name="그룹 123"/>
            <p:cNvGrpSpPr/>
            <p:nvPr/>
          </p:nvGrpSpPr>
          <p:grpSpPr>
            <a:xfrm>
              <a:off x="2302354" y="2983554"/>
              <a:ext cx="243184" cy="262747"/>
              <a:chOff x="303485" y="1696569"/>
              <a:chExt cx="188995" cy="222038"/>
            </a:xfrm>
          </p:grpSpPr>
          <p:sp>
            <p:nvSpPr>
              <p:cNvPr id="158" name="타원 124"/>
              <p:cNvSpPr/>
              <p:nvPr/>
            </p:nvSpPr>
            <p:spPr>
              <a:xfrm>
                <a:off x="324713" y="1719603"/>
                <a:ext cx="167768" cy="16776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400"/>
              </a:p>
            </p:txBody>
          </p:sp>
          <p:sp>
            <p:nvSpPr>
              <p:cNvPr id="159" name="TextBox 125"/>
              <p:cNvSpPr txBox="1"/>
              <p:nvPr/>
            </p:nvSpPr>
            <p:spPr>
              <a:xfrm>
                <a:off x="303485" y="1696569"/>
                <a:ext cx="188529" cy="2220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100">
                    <a:solidFill>
                      <a:schemeClr val="bg1">
                        <a:lumMod val="95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52" name="그룹 123"/>
            <p:cNvGrpSpPr/>
            <p:nvPr/>
          </p:nvGrpSpPr>
          <p:grpSpPr>
            <a:xfrm>
              <a:off x="2068405" y="4069737"/>
              <a:ext cx="243186" cy="262750"/>
              <a:chOff x="303484" y="1696568"/>
              <a:chExt cx="188996" cy="222041"/>
            </a:xfrm>
          </p:grpSpPr>
          <p:sp>
            <p:nvSpPr>
              <p:cNvPr id="156" name="타원 124"/>
              <p:cNvSpPr/>
              <p:nvPr/>
            </p:nvSpPr>
            <p:spPr>
              <a:xfrm>
                <a:off x="324713" y="1719603"/>
                <a:ext cx="167768" cy="16776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400"/>
              </a:p>
            </p:txBody>
          </p:sp>
          <p:sp>
            <p:nvSpPr>
              <p:cNvPr id="157" name="TextBox 125"/>
              <p:cNvSpPr txBox="1"/>
              <p:nvPr/>
            </p:nvSpPr>
            <p:spPr>
              <a:xfrm>
                <a:off x="303484" y="1696568"/>
                <a:ext cx="188529" cy="222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100">
                    <a:solidFill>
                      <a:schemeClr val="bg1">
                        <a:lumMod val="95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53" name="그룹 123"/>
            <p:cNvGrpSpPr/>
            <p:nvPr/>
          </p:nvGrpSpPr>
          <p:grpSpPr>
            <a:xfrm>
              <a:off x="3542942" y="6234084"/>
              <a:ext cx="243186" cy="262750"/>
              <a:chOff x="303484" y="1696568"/>
              <a:chExt cx="188996" cy="222041"/>
            </a:xfrm>
          </p:grpSpPr>
          <p:sp>
            <p:nvSpPr>
              <p:cNvPr id="154" name="타원 124"/>
              <p:cNvSpPr/>
              <p:nvPr/>
            </p:nvSpPr>
            <p:spPr>
              <a:xfrm>
                <a:off x="324713" y="1719603"/>
                <a:ext cx="167768" cy="16776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400"/>
              </a:p>
            </p:txBody>
          </p:sp>
          <p:sp>
            <p:nvSpPr>
              <p:cNvPr id="155" name="TextBox 125"/>
              <p:cNvSpPr txBox="1"/>
              <p:nvPr/>
            </p:nvSpPr>
            <p:spPr>
              <a:xfrm>
                <a:off x="303484" y="1696568"/>
                <a:ext cx="188529" cy="222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100">
                    <a:solidFill>
                      <a:schemeClr val="bg1">
                        <a:lumMod val="95000"/>
                      </a:schemeClr>
                    </a:solidFill>
                  </a:rPr>
                  <a:t>4</a:t>
                </a:r>
              </a:p>
            </p:txBody>
          </p:sp>
        </p:grpSp>
      </p:grpSp>
      <p:sp>
        <p:nvSpPr>
          <p:cNvPr id="93" name="Google Shape;186;p20"/>
          <p:cNvSpPr/>
          <p:nvPr/>
        </p:nvSpPr>
        <p:spPr>
          <a:xfrm>
            <a:off x="571692" y="5449257"/>
            <a:ext cx="4922902" cy="39609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194;p20"/>
          <p:cNvSpPr/>
          <p:nvPr/>
        </p:nvSpPr>
        <p:spPr>
          <a:xfrm>
            <a:off x="571692" y="3878800"/>
            <a:ext cx="4922902" cy="39609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839062" y="1219540"/>
            <a:ext cx="2982152" cy="214339"/>
          </a:xfrm>
          <a:prstGeom prst="roundRect">
            <a:avLst>
              <a:gd name="adj" fmla="val 16667"/>
            </a:avLst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식당명</a:t>
            </a:r>
          </a:p>
        </p:txBody>
      </p:sp>
      <p:sp>
        <p:nvSpPr>
          <p:cNvPr id="96" name="모서리가 둥근 직사각형 12"/>
          <p:cNvSpPr/>
          <p:nvPr/>
        </p:nvSpPr>
        <p:spPr>
          <a:xfrm>
            <a:off x="2182116" y="1175982"/>
            <a:ext cx="1517746" cy="1133888"/>
          </a:xfrm>
          <a:prstGeom prst="roundRect">
            <a:avLst>
              <a:gd name="adj" fmla="val 16667"/>
            </a:avLst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사진</a:t>
            </a:r>
            <a:r>
              <a:rPr lang="en-US" altLang="ko-KR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7" name="모서리가 둥근 직사각형 12"/>
          <p:cNvSpPr/>
          <p:nvPr/>
        </p:nvSpPr>
        <p:spPr>
          <a:xfrm>
            <a:off x="3839062" y="1523267"/>
            <a:ext cx="2982152" cy="197628"/>
          </a:xfrm>
          <a:prstGeom prst="roundRect">
            <a:avLst>
              <a:gd name="adj" fmla="val 16667"/>
            </a:avLst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간단 식당 소개 </a:t>
            </a:r>
            <a:r>
              <a:rPr lang="en-US" altLang="ko-KR">
                <a:solidFill>
                  <a:schemeClr val="tx1"/>
                </a:solidFill>
              </a:rPr>
              <a:t>&amp;</a:t>
            </a:r>
            <a:r>
              <a:rPr lang="ko-KR" altLang="en-US">
                <a:solidFill>
                  <a:schemeClr val="tx1"/>
                </a:solidFill>
              </a:rPr>
              <a:t> 메뉴 소개</a:t>
            </a:r>
          </a:p>
        </p:txBody>
      </p:sp>
      <p:sp>
        <p:nvSpPr>
          <p:cNvPr id="98" name="모서리가 둥근 직사각형 12"/>
          <p:cNvSpPr/>
          <p:nvPr/>
        </p:nvSpPr>
        <p:spPr>
          <a:xfrm>
            <a:off x="3839062" y="2086412"/>
            <a:ext cx="2982152" cy="197628"/>
          </a:xfrm>
          <a:prstGeom prst="roundRect">
            <a:avLst>
              <a:gd name="adj" fmla="val 16667"/>
            </a:avLst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★별점 평균 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리뷰수</a:t>
            </a:r>
            <a:r>
              <a:rPr lang="en-US" altLang="ko-KR">
                <a:solidFill>
                  <a:schemeClr val="tx1"/>
                </a:solidFill>
              </a:rPr>
              <a:t>?)</a:t>
            </a:r>
            <a:r>
              <a:rPr lang="ko-KR" alt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8" name="모서리가 둥근 직사각형 12"/>
          <p:cNvSpPr/>
          <p:nvPr/>
        </p:nvSpPr>
        <p:spPr>
          <a:xfrm>
            <a:off x="2182116" y="4066717"/>
            <a:ext cx="1049851" cy="967997"/>
          </a:xfrm>
          <a:prstGeom prst="roundRect">
            <a:avLst>
              <a:gd name="adj" fmla="val 16667"/>
            </a:avLst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리뷰사진</a:t>
            </a: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&amp;</a:t>
            </a: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음식사진</a:t>
            </a:r>
          </a:p>
        </p:txBody>
      </p:sp>
      <p:sp>
        <p:nvSpPr>
          <p:cNvPr id="109" name="모서리가 둥근 직사각형 12"/>
          <p:cNvSpPr/>
          <p:nvPr/>
        </p:nvSpPr>
        <p:spPr>
          <a:xfrm>
            <a:off x="3385274" y="4066717"/>
            <a:ext cx="1049851" cy="967997"/>
          </a:xfrm>
          <a:prstGeom prst="roundRect">
            <a:avLst>
              <a:gd name="adj" fmla="val 16667"/>
            </a:avLst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리뷰사진</a:t>
            </a: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&amp;</a:t>
            </a: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음식사진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2"/>
          <p:cNvSpPr/>
          <p:nvPr/>
        </p:nvSpPr>
        <p:spPr>
          <a:xfrm>
            <a:off x="4588432" y="4066717"/>
            <a:ext cx="1049851" cy="967997"/>
          </a:xfrm>
          <a:prstGeom prst="roundRect">
            <a:avLst>
              <a:gd name="adj" fmla="val 16667"/>
            </a:avLst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리뷰사진</a:t>
            </a: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&amp;</a:t>
            </a: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음식사진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2"/>
          <p:cNvSpPr/>
          <p:nvPr/>
        </p:nvSpPr>
        <p:spPr>
          <a:xfrm>
            <a:off x="5774879" y="4066717"/>
            <a:ext cx="1049851" cy="967997"/>
          </a:xfrm>
          <a:prstGeom prst="roundRect">
            <a:avLst>
              <a:gd name="adj" fmla="val 16667"/>
            </a:avLst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리뷰사진</a:t>
            </a: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&amp;</a:t>
            </a: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음식사진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2"/>
          <p:cNvSpPr/>
          <p:nvPr/>
        </p:nvSpPr>
        <p:spPr>
          <a:xfrm>
            <a:off x="2168009" y="5100156"/>
            <a:ext cx="4653205" cy="264471"/>
          </a:xfrm>
          <a:prstGeom prst="roundRect">
            <a:avLst>
              <a:gd name="adj" fmla="val 16667"/>
            </a:avLst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리뷰 리스트 </a:t>
            </a:r>
          </a:p>
        </p:txBody>
      </p:sp>
      <p:sp>
        <p:nvSpPr>
          <p:cNvPr id="113" name="모서리가 둥근 직사각형 12"/>
          <p:cNvSpPr/>
          <p:nvPr/>
        </p:nvSpPr>
        <p:spPr>
          <a:xfrm>
            <a:off x="2168009" y="5439212"/>
            <a:ext cx="4653205" cy="264471"/>
          </a:xfrm>
          <a:prstGeom prst="roundRect">
            <a:avLst>
              <a:gd name="adj" fmla="val 16667"/>
            </a:avLst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리뷰 리스트 </a:t>
            </a:r>
          </a:p>
        </p:txBody>
      </p:sp>
      <p:sp>
        <p:nvSpPr>
          <p:cNvPr id="114" name="모서리가 둥근 직사각형 12"/>
          <p:cNvSpPr/>
          <p:nvPr/>
        </p:nvSpPr>
        <p:spPr>
          <a:xfrm>
            <a:off x="2168009" y="5775930"/>
            <a:ext cx="4653205" cy="264471"/>
          </a:xfrm>
          <a:prstGeom prst="roundRect">
            <a:avLst>
              <a:gd name="adj" fmla="val 16667"/>
            </a:avLst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리뷰 리스트 </a:t>
            </a:r>
          </a:p>
        </p:txBody>
      </p:sp>
      <p:sp>
        <p:nvSpPr>
          <p:cNvPr id="115" name="모서리가 둥근 직사각형 12"/>
          <p:cNvSpPr/>
          <p:nvPr/>
        </p:nvSpPr>
        <p:spPr>
          <a:xfrm>
            <a:off x="2167411" y="2914192"/>
            <a:ext cx="4676035" cy="1083757"/>
          </a:xfrm>
          <a:prstGeom prst="roundRect">
            <a:avLst>
              <a:gd name="adj" fmla="val 16667"/>
            </a:avLst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사업장 위치 지도 표시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2"/>
          <p:cNvSpPr/>
          <p:nvPr/>
        </p:nvSpPr>
        <p:spPr>
          <a:xfrm>
            <a:off x="2218141" y="2638025"/>
            <a:ext cx="4603074" cy="197628"/>
          </a:xfrm>
          <a:prstGeom prst="roundRect">
            <a:avLst>
              <a:gd name="adj" fmla="val 16667"/>
            </a:avLst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주소 </a:t>
            </a:r>
          </a:p>
        </p:txBody>
      </p:sp>
      <p:sp>
        <p:nvSpPr>
          <p:cNvPr id="117" name="모서리가 둥근 직사각형 12"/>
          <p:cNvSpPr/>
          <p:nvPr/>
        </p:nvSpPr>
        <p:spPr>
          <a:xfrm>
            <a:off x="3839062" y="1813195"/>
            <a:ext cx="2982152" cy="197628"/>
          </a:xfrm>
          <a:prstGeom prst="roundRect">
            <a:avLst>
              <a:gd name="adj" fmla="val 16667"/>
            </a:avLst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전화번호</a:t>
            </a:r>
          </a:p>
        </p:txBody>
      </p:sp>
      <p:sp>
        <p:nvSpPr>
          <p:cNvPr id="118" name="모서리가 둥근 직사각형 12"/>
          <p:cNvSpPr/>
          <p:nvPr/>
        </p:nvSpPr>
        <p:spPr>
          <a:xfrm>
            <a:off x="2218141" y="2370657"/>
            <a:ext cx="4603074" cy="197628"/>
          </a:xfrm>
          <a:prstGeom prst="roundRect">
            <a:avLst>
              <a:gd name="adj" fmla="val 16667"/>
            </a:avLst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오픈시간 </a:t>
            </a:r>
            <a:r>
              <a:rPr lang="en-US" altLang="ko-KR">
                <a:solidFill>
                  <a:schemeClr val="tx1"/>
                </a:solidFill>
              </a:rPr>
              <a:t>~</a:t>
            </a:r>
            <a:r>
              <a:rPr lang="ko-KR" altLang="en-US">
                <a:solidFill>
                  <a:schemeClr val="tx1"/>
                </a:solidFill>
              </a:rPr>
              <a:t> 클로즈시간 </a:t>
            </a:r>
          </a:p>
        </p:txBody>
      </p:sp>
      <p:sp>
        <p:nvSpPr>
          <p:cNvPr id="119" name="모서리가 둥근 직사각형 12"/>
          <p:cNvSpPr/>
          <p:nvPr/>
        </p:nvSpPr>
        <p:spPr>
          <a:xfrm>
            <a:off x="3454720" y="6126850"/>
            <a:ext cx="2113205" cy="531839"/>
          </a:xfrm>
          <a:prstGeom prst="roundRect">
            <a:avLst>
              <a:gd name="adj" fmla="val 16667"/>
            </a:avLst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예약하기 </a:t>
            </a:r>
          </a:p>
        </p:txBody>
      </p:sp>
      <p:grpSp>
        <p:nvGrpSpPr>
          <p:cNvPr id="120" name="그룹 119"/>
          <p:cNvGrpSpPr/>
          <p:nvPr/>
        </p:nvGrpSpPr>
        <p:grpSpPr>
          <a:xfrm>
            <a:off x="2233547" y="1196203"/>
            <a:ext cx="243145" cy="261610"/>
            <a:chOff x="303517" y="1696587"/>
            <a:chExt cx="188964" cy="221078"/>
          </a:xfrm>
        </p:grpSpPr>
        <p:sp>
          <p:nvSpPr>
            <p:cNvPr id="121" name="타원 12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03517" y="1696587"/>
              <a:ext cx="188529" cy="2210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123" name="그룹 123"/>
          <p:cNvGrpSpPr/>
          <p:nvPr/>
        </p:nvGrpSpPr>
        <p:grpSpPr>
          <a:xfrm>
            <a:off x="2302354" y="2983554"/>
            <a:ext cx="243184" cy="262747"/>
            <a:chOff x="303485" y="1696569"/>
            <a:chExt cx="188995" cy="222038"/>
          </a:xfrm>
        </p:grpSpPr>
        <p:sp>
          <p:nvSpPr>
            <p:cNvPr id="124" name="타원 12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125" name="TextBox 125"/>
            <p:cNvSpPr txBox="1"/>
            <p:nvPr/>
          </p:nvSpPr>
          <p:spPr>
            <a:xfrm>
              <a:off x="303485" y="1696569"/>
              <a:ext cx="188529" cy="2220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126" name="그룹 123"/>
          <p:cNvGrpSpPr/>
          <p:nvPr/>
        </p:nvGrpSpPr>
        <p:grpSpPr>
          <a:xfrm>
            <a:off x="2068405" y="4069737"/>
            <a:ext cx="243186" cy="262750"/>
            <a:chOff x="303484" y="1696568"/>
            <a:chExt cx="188996" cy="222041"/>
          </a:xfrm>
        </p:grpSpPr>
        <p:sp>
          <p:nvSpPr>
            <p:cNvPr id="127" name="타원 12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128" name="TextBox 125"/>
            <p:cNvSpPr txBox="1"/>
            <p:nvPr/>
          </p:nvSpPr>
          <p:spPr>
            <a:xfrm>
              <a:off x="303484" y="1696568"/>
              <a:ext cx="188529" cy="2220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129" name="그룹 123"/>
          <p:cNvGrpSpPr/>
          <p:nvPr/>
        </p:nvGrpSpPr>
        <p:grpSpPr>
          <a:xfrm>
            <a:off x="3542942" y="6234084"/>
            <a:ext cx="243186" cy="262750"/>
            <a:chOff x="303484" y="1696568"/>
            <a:chExt cx="188996" cy="222041"/>
          </a:xfrm>
        </p:grpSpPr>
        <p:sp>
          <p:nvSpPr>
            <p:cNvPr id="130" name="타원 12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131" name="TextBox 125"/>
            <p:cNvSpPr txBox="1"/>
            <p:nvPr/>
          </p:nvSpPr>
          <p:spPr>
            <a:xfrm>
              <a:off x="303484" y="1696568"/>
              <a:ext cx="188529" cy="2220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734714"/>
              </p:ext>
            </p:extLst>
          </p:nvPr>
        </p:nvGraphicFramePr>
        <p:xfrm>
          <a:off x="77818" y="19456"/>
          <a:ext cx="12023388" cy="97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98">
                  <a:extLst>
                    <a:ext uri="{9D8B030D-6E8A-4147-A177-3AD203B41FA5}">
                      <a16:colId xmlns:a16="http://schemas.microsoft.com/office/drawing/2014/main" val="55049728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2145183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84810205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1019809131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77573997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134819085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Page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Title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예약하기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Screen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ID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Date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2022.04.03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53662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Description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가게상세페이지 內 예약진행 파트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날짜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75044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940916"/>
              </p:ext>
            </p:extLst>
          </p:nvPr>
        </p:nvGraphicFramePr>
        <p:xfrm>
          <a:off x="8710207" y="1053686"/>
          <a:ext cx="3391001" cy="568758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Detail</a:t>
                      </a:r>
                      <a:r>
                        <a:rPr lang="en-US" altLang="ko-KR" sz="1400" baseline="0" smtClean="0"/>
                        <a:t> Description</a:t>
                      </a:r>
                      <a:endParaRPr lang="ko-KR" alt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방문예정 날짜를 달력에서 선택</a:t>
                      </a: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방문예정시간대 선택</a:t>
                      </a:r>
                      <a:endParaRPr lang="en-US" altLang="ko-KR" sz="10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방문예정 인원 선택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3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/>
                        <a:t>화면 설명</a:t>
                      </a:r>
                      <a:endParaRPr lang="ko-KR" altLang="en-US" sz="14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84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예약하기 클릭시 모달로 노출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2" name="직사각형 131"/>
          <p:cNvSpPr/>
          <p:nvPr/>
        </p:nvSpPr>
        <p:spPr>
          <a:xfrm>
            <a:off x="77818" y="1053686"/>
            <a:ext cx="8550616" cy="5687581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295401" y="1627702"/>
            <a:ext cx="6234404" cy="5113565"/>
          </a:xfrm>
          <a:prstGeom prst="roundRect">
            <a:avLst>
              <a:gd name="adj" fmla="val 4368"/>
            </a:avLst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456563" y="1627702"/>
            <a:ext cx="3772969" cy="29676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1682050" y="1643676"/>
            <a:ext cx="5380251" cy="2967629"/>
          </a:xfrm>
          <a:prstGeom prst="roundRect">
            <a:avLst>
              <a:gd name="adj" fmla="val 96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971098" y="1798514"/>
            <a:ext cx="2703944" cy="2637635"/>
            <a:chOff x="4642291" y="2237477"/>
            <a:chExt cx="2182201" cy="2128687"/>
          </a:xfrm>
        </p:grpSpPr>
        <p:sp>
          <p:nvSpPr>
            <p:cNvPr id="51" name="직사각형 50"/>
            <p:cNvSpPr/>
            <p:nvPr/>
          </p:nvSpPr>
          <p:spPr>
            <a:xfrm>
              <a:off x="5290996" y="3605163"/>
              <a:ext cx="270149" cy="23272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475713" y="2237477"/>
              <a:ext cx="6639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mtClean="0"/>
                <a:t>4</a:t>
              </a:r>
              <a:r>
                <a:rPr lang="ko-KR" altLang="en-US" sz="2400" b="1" smtClean="0"/>
                <a:t>월</a:t>
              </a:r>
              <a:endParaRPr lang="en-US" altLang="ko-KR" sz="2400" b="1" smtClean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464702" y="292970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rgbClr val="0000FF"/>
                  </a:solidFill>
                </a:rPr>
                <a:t>1</a:t>
              </a:r>
              <a:endParaRPr lang="ko-KR" altLang="en-US">
                <a:solidFill>
                  <a:srgbClr val="0000FF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76823" y="2679415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rgbClr val="FF0000"/>
                  </a:solidFill>
                </a:rPr>
                <a:t>S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964509" y="2679415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M</a:t>
              </a:r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281049" y="2679415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T</a:t>
              </a:r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557513" y="2679415"/>
              <a:ext cx="354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W</a:t>
              </a:r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71355" y="2679415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F</a:t>
              </a:r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894891" y="2679415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T</a:t>
              </a:r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447818" y="2679415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rgbClr val="0000FF"/>
                  </a:solidFill>
                </a:rPr>
                <a:t>S</a:t>
              </a:r>
              <a:endParaRPr lang="ko-KR" altLang="en-US">
                <a:solidFill>
                  <a:srgbClr val="0000FF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464702" y="316225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rgbClr val="0000FF"/>
                  </a:solidFill>
                </a:rPr>
                <a:t>8</a:t>
              </a:r>
              <a:endParaRPr lang="ko-KR" altLang="en-US">
                <a:solidFill>
                  <a:srgbClr val="0000FF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172208" y="316225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7</a:t>
              </a:r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906603" y="316225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6</a:t>
              </a:r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613328" y="316225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5</a:t>
              </a:r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277093" y="316225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4</a:t>
              </a:r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985400" y="316225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3</a:t>
              </a:r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83289" y="316225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rgbClr val="FF0000"/>
                  </a:solidFill>
                </a:rPr>
                <a:t>2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441054" y="3368901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rgbClr val="0000FF"/>
                  </a:solidFill>
                </a:rPr>
                <a:t>15</a:t>
              </a:r>
              <a:endParaRPr lang="ko-KR" altLang="en-US">
                <a:solidFill>
                  <a:srgbClr val="0000FF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148560" y="3368901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14</a:t>
              </a:r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853639" y="3389122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13</a:t>
              </a:r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589680" y="3368901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12</a:t>
              </a:r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253445" y="3368901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11</a:t>
              </a:r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61752" y="3368901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10</a:t>
              </a:r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693345" y="337773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9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441054" y="3579231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rgbClr val="0000FF"/>
                  </a:solidFill>
                </a:rPr>
                <a:t>22</a:t>
              </a:r>
              <a:endParaRPr lang="ko-KR" altLang="en-US">
                <a:solidFill>
                  <a:srgbClr val="0000FF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148560" y="3579231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21</a:t>
              </a:r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882955" y="3579231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20</a:t>
              </a:r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589680" y="3579231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19</a:t>
              </a:r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247057" y="359780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18</a:t>
              </a:r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961752" y="3579231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17</a:t>
              </a:r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642291" y="3575582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rgbClr val="FF0000"/>
                  </a:solidFill>
                </a:rPr>
                <a:t>16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441054" y="382065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rgbClr val="0000FF"/>
                  </a:solidFill>
                </a:rPr>
                <a:t>29</a:t>
              </a:r>
              <a:endParaRPr lang="ko-KR" altLang="en-US">
                <a:solidFill>
                  <a:srgbClr val="0000FF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148560" y="382065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28</a:t>
              </a:r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85901" y="381418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27</a:t>
              </a:r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589680" y="382065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26</a:t>
              </a:r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253445" y="382065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25</a:t>
              </a:r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961752" y="382065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24</a:t>
              </a:r>
              <a:endParaRPr lang="ko-KR" alt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659641" y="382065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rgbClr val="FF0000"/>
                  </a:solidFill>
                </a:rPr>
                <a:t>23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649001" y="405838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solidFill>
                    <a:srgbClr val="FF0000"/>
                  </a:solidFill>
                </a:rPr>
                <a:t>30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91" name="이등변 삼각형 90"/>
            <p:cNvSpPr/>
            <p:nvPr/>
          </p:nvSpPr>
          <p:spPr>
            <a:xfrm flipH="1">
              <a:off x="5242331" y="2386387"/>
              <a:ext cx="111848" cy="8822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이등변 삼각형 91"/>
            <p:cNvSpPr/>
            <p:nvPr/>
          </p:nvSpPr>
          <p:spPr>
            <a:xfrm rot="10800000" flipH="1">
              <a:off x="6099324" y="2380082"/>
              <a:ext cx="111848" cy="8822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748799" y="4716242"/>
            <a:ext cx="5446538" cy="934539"/>
            <a:chOff x="1599089" y="4672893"/>
            <a:chExt cx="5490334" cy="93453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599089" y="4672893"/>
              <a:ext cx="950082" cy="39310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mtClean="0">
                  <a:solidFill>
                    <a:schemeClr val="tx1"/>
                  </a:solidFill>
                </a:rPr>
                <a:t>10:00</a:t>
              </a:r>
              <a:endParaRPr lang="ko-KR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2734152" y="4672893"/>
              <a:ext cx="950082" cy="39310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mtClean="0">
                  <a:solidFill>
                    <a:schemeClr val="tx1"/>
                  </a:solidFill>
                </a:rPr>
                <a:t>10:30</a:t>
              </a:r>
              <a:endParaRPr lang="ko-KR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3869215" y="4672893"/>
              <a:ext cx="950082" cy="39310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mtClean="0">
                  <a:solidFill>
                    <a:schemeClr val="tx1"/>
                  </a:solidFill>
                </a:rPr>
                <a:t>11:00</a:t>
              </a:r>
              <a:endParaRPr lang="ko-KR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5004278" y="4672893"/>
              <a:ext cx="950082" cy="39310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mtClean="0">
                  <a:solidFill>
                    <a:schemeClr val="tx1"/>
                  </a:solidFill>
                </a:rPr>
                <a:t>11:30</a:t>
              </a:r>
              <a:endParaRPr lang="ko-KR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6139341" y="4672893"/>
              <a:ext cx="950082" cy="39310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mtClean="0">
                  <a:solidFill>
                    <a:schemeClr val="tx1"/>
                  </a:solidFill>
                </a:rPr>
                <a:t>12:00</a:t>
              </a:r>
              <a:endParaRPr lang="ko-KR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1599089" y="5214324"/>
              <a:ext cx="950082" cy="393108"/>
            </a:xfrm>
            <a:prstGeom prst="roundRect">
              <a:avLst/>
            </a:prstGeom>
            <a:solidFill>
              <a:srgbClr val="ADFDBC"/>
            </a:solidFill>
            <a:ln>
              <a:solidFill>
                <a:schemeClr val="accent4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mtClean="0">
                  <a:solidFill>
                    <a:schemeClr val="tx1"/>
                  </a:solidFill>
                </a:rPr>
                <a:t>12:30</a:t>
              </a:r>
              <a:endParaRPr lang="ko-KR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2734152" y="5214324"/>
              <a:ext cx="950082" cy="39310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mtClean="0">
                  <a:solidFill>
                    <a:schemeClr val="tx1"/>
                  </a:solidFill>
                </a:rPr>
                <a:t>13:00</a:t>
              </a:r>
              <a:endParaRPr lang="ko-KR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3869215" y="5214324"/>
              <a:ext cx="950082" cy="39310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mtClean="0">
                  <a:solidFill>
                    <a:schemeClr val="tx1"/>
                  </a:solidFill>
                </a:rPr>
                <a:t>13:30</a:t>
              </a:r>
              <a:endParaRPr lang="ko-KR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5004278" y="5214324"/>
              <a:ext cx="950082" cy="39310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mtClean="0">
                  <a:solidFill>
                    <a:schemeClr val="tx1"/>
                  </a:solidFill>
                </a:rPr>
                <a:t>14:00</a:t>
              </a:r>
              <a:endParaRPr lang="ko-KR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6139341" y="5214324"/>
              <a:ext cx="950082" cy="39310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smtClean="0">
                  <a:solidFill>
                    <a:schemeClr val="tx1"/>
                  </a:solidFill>
                </a:rPr>
                <a:t>14:30</a:t>
              </a:r>
              <a:endParaRPr lang="ko-KR" altLang="en-US" sz="2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441797" y="5825186"/>
            <a:ext cx="5949603" cy="412076"/>
            <a:chOff x="2325532" y="4272004"/>
            <a:chExt cx="5254076" cy="412076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2325532" y="4272004"/>
              <a:ext cx="5254076" cy="412076"/>
            </a:xfrm>
            <a:prstGeom prst="roundRect">
              <a:avLst/>
            </a:prstGeom>
            <a:solidFill>
              <a:srgbClr val="ADFDBC"/>
            </a:solidFill>
            <a:ln>
              <a:solidFill>
                <a:schemeClr val="accent4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78492" y="4285748"/>
              <a:ext cx="481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smtClean="0"/>
                <a:t>날짜 </a:t>
              </a:r>
              <a:r>
                <a:rPr lang="en-US" altLang="ko-KR" sz="1800" b="1" smtClean="0"/>
                <a:t>: 2023.04.18 </a:t>
              </a:r>
              <a:r>
                <a:rPr lang="ko-KR" altLang="en-US" sz="1800" b="1" smtClean="0"/>
                <a:t>시간 </a:t>
              </a:r>
              <a:r>
                <a:rPr lang="en-US" altLang="ko-KR" sz="1800" b="1" smtClean="0"/>
                <a:t>: 12 : 30 </a:t>
              </a:r>
              <a:r>
                <a:rPr lang="ko-KR" altLang="en-US" sz="1800" b="1" smtClean="0"/>
                <a:t>방문 인원 </a:t>
              </a:r>
              <a:r>
                <a:rPr lang="en-US" altLang="ko-KR" sz="1800" b="1" smtClean="0"/>
                <a:t>: 2</a:t>
              </a:r>
              <a:r>
                <a:rPr lang="ko-KR" altLang="en-US" sz="1800" b="1" smtClean="0"/>
                <a:t>명</a:t>
              </a:r>
              <a:endParaRPr lang="ko-KR" altLang="en-US" sz="1800" b="1"/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3372024" y="1874443"/>
            <a:ext cx="243145" cy="261610"/>
            <a:chOff x="303517" y="1696586"/>
            <a:chExt cx="188964" cy="221078"/>
          </a:xfrm>
        </p:grpSpPr>
        <p:sp>
          <p:nvSpPr>
            <p:cNvPr id="164" name="타원 16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03517" y="1696586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66" name="그룹 165"/>
          <p:cNvGrpSpPr/>
          <p:nvPr/>
        </p:nvGrpSpPr>
        <p:grpSpPr>
          <a:xfrm>
            <a:off x="1468895" y="4561127"/>
            <a:ext cx="243145" cy="261610"/>
            <a:chOff x="303517" y="1696586"/>
            <a:chExt cx="188964" cy="221078"/>
          </a:xfrm>
        </p:grpSpPr>
        <p:sp>
          <p:nvSpPr>
            <p:cNvPr id="167" name="타원 16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03517" y="1696586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6684762" y="5890653"/>
            <a:ext cx="243145" cy="261610"/>
            <a:chOff x="303517" y="1696586"/>
            <a:chExt cx="188964" cy="221078"/>
          </a:xfrm>
        </p:grpSpPr>
        <p:sp>
          <p:nvSpPr>
            <p:cNvPr id="170" name="타원 16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03517" y="1696586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821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그룹 169"/>
          <p:cNvGrpSpPr/>
          <p:nvPr/>
        </p:nvGrpSpPr>
        <p:grpSpPr>
          <a:xfrm>
            <a:off x="2068405" y="1175982"/>
            <a:ext cx="4775041" cy="5482707"/>
            <a:chOff x="2068405" y="1175982"/>
            <a:chExt cx="4775041" cy="5482707"/>
          </a:xfrm>
        </p:grpSpPr>
        <p:sp>
          <p:nvSpPr>
            <p:cNvPr id="171" name="모서리가 둥근 직사각형 170"/>
            <p:cNvSpPr/>
            <p:nvPr/>
          </p:nvSpPr>
          <p:spPr>
            <a:xfrm>
              <a:off x="3839062" y="1219540"/>
              <a:ext cx="2982152" cy="214339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식당명</a:t>
              </a:r>
            </a:p>
          </p:txBody>
        </p:sp>
        <p:sp>
          <p:nvSpPr>
            <p:cNvPr id="172" name="모서리가 둥근 직사각형 12"/>
            <p:cNvSpPr/>
            <p:nvPr/>
          </p:nvSpPr>
          <p:spPr>
            <a:xfrm>
              <a:off x="2182116" y="1175982"/>
              <a:ext cx="1517746" cy="1133888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사진</a:t>
              </a:r>
              <a:r>
                <a:rPr lang="en-US" altLang="ko-KR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173" name="모서리가 둥근 직사각형 12"/>
            <p:cNvSpPr/>
            <p:nvPr/>
          </p:nvSpPr>
          <p:spPr>
            <a:xfrm>
              <a:off x="3839062" y="1523267"/>
              <a:ext cx="2982152" cy="197628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간단 식당 소개 </a:t>
              </a:r>
              <a:r>
                <a:rPr lang="en-US" altLang="ko-KR">
                  <a:solidFill>
                    <a:schemeClr val="tx1"/>
                  </a:solidFill>
                </a:rPr>
                <a:t>&amp;</a:t>
              </a:r>
              <a:r>
                <a:rPr lang="ko-KR" altLang="en-US">
                  <a:solidFill>
                    <a:schemeClr val="tx1"/>
                  </a:solidFill>
                </a:rPr>
                <a:t> 메뉴 소개</a:t>
              </a:r>
            </a:p>
          </p:txBody>
        </p:sp>
        <p:sp>
          <p:nvSpPr>
            <p:cNvPr id="174" name="모서리가 둥근 직사각형 12"/>
            <p:cNvSpPr/>
            <p:nvPr/>
          </p:nvSpPr>
          <p:spPr>
            <a:xfrm>
              <a:off x="3839062" y="2086412"/>
              <a:ext cx="2982152" cy="197628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★별점 평균 </a:t>
              </a:r>
              <a:r>
                <a:rPr lang="en-US" altLang="ko-KR">
                  <a:solidFill>
                    <a:schemeClr val="tx1"/>
                  </a:solidFill>
                </a:rPr>
                <a:t>(</a:t>
              </a:r>
              <a:r>
                <a:rPr lang="ko-KR" altLang="en-US">
                  <a:solidFill>
                    <a:schemeClr val="tx1"/>
                  </a:solidFill>
                </a:rPr>
                <a:t>리뷰수</a:t>
              </a:r>
              <a:r>
                <a:rPr lang="en-US" altLang="ko-KR">
                  <a:solidFill>
                    <a:schemeClr val="tx1"/>
                  </a:solidFill>
                </a:rPr>
                <a:t>?)</a:t>
              </a:r>
              <a:r>
                <a:rPr lang="ko-KR" altLang="en-US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75" name="모서리가 둥근 직사각형 12"/>
            <p:cNvSpPr/>
            <p:nvPr/>
          </p:nvSpPr>
          <p:spPr>
            <a:xfrm>
              <a:off x="2182116" y="4066717"/>
              <a:ext cx="1049851" cy="967997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리뷰사진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&amp;</a:t>
              </a: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음식사진</a:t>
              </a:r>
            </a:p>
          </p:txBody>
        </p:sp>
        <p:sp>
          <p:nvSpPr>
            <p:cNvPr id="176" name="모서리가 둥근 직사각형 12"/>
            <p:cNvSpPr/>
            <p:nvPr/>
          </p:nvSpPr>
          <p:spPr>
            <a:xfrm>
              <a:off x="3385274" y="4066717"/>
              <a:ext cx="1049851" cy="967997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리뷰사진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&amp;</a:t>
              </a: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음식사진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77" name="모서리가 둥근 직사각형 12"/>
            <p:cNvSpPr/>
            <p:nvPr/>
          </p:nvSpPr>
          <p:spPr>
            <a:xfrm>
              <a:off x="4588432" y="4066717"/>
              <a:ext cx="1049851" cy="967997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리뷰사진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&amp;</a:t>
              </a: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음식사진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78" name="모서리가 둥근 직사각형 12"/>
            <p:cNvSpPr/>
            <p:nvPr/>
          </p:nvSpPr>
          <p:spPr>
            <a:xfrm>
              <a:off x="5774879" y="4066717"/>
              <a:ext cx="1049851" cy="967997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리뷰사진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&amp;</a:t>
              </a: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음식사진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79" name="모서리가 둥근 직사각형 12"/>
            <p:cNvSpPr/>
            <p:nvPr/>
          </p:nvSpPr>
          <p:spPr>
            <a:xfrm>
              <a:off x="2168009" y="5100156"/>
              <a:ext cx="4653205" cy="264471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리뷰 리스트 </a:t>
              </a:r>
            </a:p>
          </p:txBody>
        </p:sp>
        <p:sp>
          <p:nvSpPr>
            <p:cNvPr id="180" name="모서리가 둥근 직사각형 12"/>
            <p:cNvSpPr/>
            <p:nvPr/>
          </p:nvSpPr>
          <p:spPr>
            <a:xfrm>
              <a:off x="2168009" y="5439212"/>
              <a:ext cx="4653205" cy="264471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리뷰 리스트 </a:t>
              </a:r>
            </a:p>
          </p:txBody>
        </p:sp>
        <p:sp>
          <p:nvSpPr>
            <p:cNvPr id="181" name="모서리가 둥근 직사각형 12"/>
            <p:cNvSpPr/>
            <p:nvPr/>
          </p:nvSpPr>
          <p:spPr>
            <a:xfrm>
              <a:off x="2168009" y="5775930"/>
              <a:ext cx="4653205" cy="264471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리뷰 리스트 </a:t>
              </a:r>
            </a:p>
          </p:txBody>
        </p:sp>
        <p:sp>
          <p:nvSpPr>
            <p:cNvPr id="182" name="모서리가 둥근 직사각형 12"/>
            <p:cNvSpPr/>
            <p:nvPr/>
          </p:nvSpPr>
          <p:spPr>
            <a:xfrm>
              <a:off x="2167411" y="2914192"/>
              <a:ext cx="4676035" cy="1083757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>
                  <a:solidFill>
                    <a:schemeClr val="tx1"/>
                  </a:solidFill>
                </a:rPr>
                <a:t>사업장 위치 지도 표시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83" name="모서리가 둥근 직사각형 12"/>
            <p:cNvSpPr/>
            <p:nvPr/>
          </p:nvSpPr>
          <p:spPr>
            <a:xfrm>
              <a:off x="2218141" y="2638025"/>
              <a:ext cx="4603074" cy="197628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주소 </a:t>
              </a:r>
            </a:p>
          </p:txBody>
        </p:sp>
        <p:sp>
          <p:nvSpPr>
            <p:cNvPr id="184" name="모서리가 둥근 직사각형 12"/>
            <p:cNvSpPr/>
            <p:nvPr/>
          </p:nvSpPr>
          <p:spPr>
            <a:xfrm>
              <a:off x="3839062" y="1813195"/>
              <a:ext cx="2982152" cy="197628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전화번호</a:t>
              </a:r>
            </a:p>
          </p:txBody>
        </p:sp>
        <p:sp>
          <p:nvSpPr>
            <p:cNvPr id="185" name="모서리가 둥근 직사각형 12"/>
            <p:cNvSpPr/>
            <p:nvPr/>
          </p:nvSpPr>
          <p:spPr>
            <a:xfrm>
              <a:off x="2218141" y="2370657"/>
              <a:ext cx="4603074" cy="197628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오픈시간 </a:t>
              </a:r>
              <a:r>
                <a:rPr lang="en-US" altLang="ko-KR">
                  <a:solidFill>
                    <a:schemeClr val="tx1"/>
                  </a:solidFill>
                </a:rPr>
                <a:t>~</a:t>
              </a:r>
              <a:r>
                <a:rPr lang="ko-KR" altLang="en-US">
                  <a:solidFill>
                    <a:schemeClr val="tx1"/>
                  </a:solidFill>
                </a:rPr>
                <a:t> 클로즈시간 </a:t>
              </a:r>
            </a:p>
          </p:txBody>
        </p:sp>
        <p:sp>
          <p:nvSpPr>
            <p:cNvPr id="186" name="모서리가 둥근 직사각형 12"/>
            <p:cNvSpPr/>
            <p:nvPr/>
          </p:nvSpPr>
          <p:spPr>
            <a:xfrm>
              <a:off x="3454720" y="6126850"/>
              <a:ext cx="2113205" cy="531839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예약하기 </a:t>
              </a:r>
            </a:p>
          </p:txBody>
        </p:sp>
        <p:grpSp>
          <p:nvGrpSpPr>
            <p:cNvPr id="187" name="그룹 186"/>
            <p:cNvGrpSpPr/>
            <p:nvPr/>
          </p:nvGrpSpPr>
          <p:grpSpPr>
            <a:xfrm>
              <a:off x="2233547" y="1196203"/>
              <a:ext cx="243145" cy="261610"/>
              <a:chOff x="303517" y="1696587"/>
              <a:chExt cx="188964" cy="221078"/>
            </a:xfrm>
          </p:grpSpPr>
          <p:sp>
            <p:nvSpPr>
              <p:cNvPr id="197" name="타원 196"/>
              <p:cNvSpPr/>
              <p:nvPr/>
            </p:nvSpPr>
            <p:spPr>
              <a:xfrm>
                <a:off x="324713" y="1719603"/>
                <a:ext cx="167768" cy="16776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400"/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303517" y="1696587"/>
                <a:ext cx="188529" cy="2210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100">
                    <a:solidFill>
                      <a:schemeClr val="bg1">
                        <a:lumMod val="95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88" name="그룹 123"/>
            <p:cNvGrpSpPr/>
            <p:nvPr/>
          </p:nvGrpSpPr>
          <p:grpSpPr>
            <a:xfrm>
              <a:off x="2302354" y="2983554"/>
              <a:ext cx="243184" cy="262747"/>
              <a:chOff x="303485" y="1696569"/>
              <a:chExt cx="188995" cy="222038"/>
            </a:xfrm>
          </p:grpSpPr>
          <p:sp>
            <p:nvSpPr>
              <p:cNvPr id="195" name="타원 124"/>
              <p:cNvSpPr/>
              <p:nvPr/>
            </p:nvSpPr>
            <p:spPr>
              <a:xfrm>
                <a:off x="324713" y="1719603"/>
                <a:ext cx="167768" cy="16776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400"/>
              </a:p>
            </p:txBody>
          </p:sp>
          <p:sp>
            <p:nvSpPr>
              <p:cNvPr id="196" name="TextBox 125"/>
              <p:cNvSpPr txBox="1"/>
              <p:nvPr/>
            </p:nvSpPr>
            <p:spPr>
              <a:xfrm>
                <a:off x="303485" y="1696569"/>
                <a:ext cx="188529" cy="2220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100">
                    <a:solidFill>
                      <a:schemeClr val="bg1">
                        <a:lumMod val="95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189" name="그룹 123"/>
            <p:cNvGrpSpPr/>
            <p:nvPr/>
          </p:nvGrpSpPr>
          <p:grpSpPr>
            <a:xfrm>
              <a:off x="2068405" y="4069737"/>
              <a:ext cx="243186" cy="262750"/>
              <a:chOff x="303484" y="1696568"/>
              <a:chExt cx="188996" cy="222041"/>
            </a:xfrm>
          </p:grpSpPr>
          <p:sp>
            <p:nvSpPr>
              <p:cNvPr id="193" name="타원 124"/>
              <p:cNvSpPr/>
              <p:nvPr/>
            </p:nvSpPr>
            <p:spPr>
              <a:xfrm>
                <a:off x="324713" y="1719603"/>
                <a:ext cx="167768" cy="16776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400"/>
              </a:p>
            </p:txBody>
          </p:sp>
          <p:sp>
            <p:nvSpPr>
              <p:cNvPr id="194" name="TextBox 125"/>
              <p:cNvSpPr txBox="1"/>
              <p:nvPr/>
            </p:nvSpPr>
            <p:spPr>
              <a:xfrm>
                <a:off x="303484" y="1696568"/>
                <a:ext cx="188529" cy="222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100">
                    <a:solidFill>
                      <a:schemeClr val="bg1">
                        <a:lumMod val="95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190" name="그룹 123"/>
            <p:cNvGrpSpPr/>
            <p:nvPr/>
          </p:nvGrpSpPr>
          <p:grpSpPr>
            <a:xfrm>
              <a:off x="3542942" y="6234084"/>
              <a:ext cx="243186" cy="262750"/>
              <a:chOff x="303484" y="1696568"/>
              <a:chExt cx="188996" cy="222041"/>
            </a:xfrm>
          </p:grpSpPr>
          <p:sp>
            <p:nvSpPr>
              <p:cNvPr id="191" name="타원 124"/>
              <p:cNvSpPr/>
              <p:nvPr/>
            </p:nvSpPr>
            <p:spPr>
              <a:xfrm>
                <a:off x="324713" y="1719603"/>
                <a:ext cx="167768" cy="16776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400"/>
              </a:p>
            </p:txBody>
          </p:sp>
          <p:sp>
            <p:nvSpPr>
              <p:cNvPr id="192" name="TextBox 125"/>
              <p:cNvSpPr txBox="1"/>
              <p:nvPr/>
            </p:nvSpPr>
            <p:spPr>
              <a:xfrm>
                <a:off x="303484" y="1696568"/>
                <a:ext cx="188529" cy="222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100">
                    <a:solidFill>
                      <a:schemeClr val="bg1">
                        <a:lumMod val="95000"/>
                      </a:schemeClr>
                    </a:solidFill>
                  </a:rPr>
                  <a:t>4</a:t>
                </a:r>
              </a:p>
            </p:txBody>
          </p:sp>
        </p:grpSp>
      </p:grpSp>
      <p:sp>
        <p:nvSpPr>
          <p:cNvPr id="93" name="Google Shape;186;p20"/>
          <p:cNvSpPr/>
          <p:nvPr/>
        </p:nvSpPr>
        <p:spPr>
          <a:xfrm>
            <a:off x="571692" y="5449257"/>
            <a:ext cx="4922902" cy="39609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194;p20"/>
          <p:cNvSpPr/>
          <p:nvPr/>
        </p:nvSpPr>
        <p:spPr>
          <a:xfrm>
            <a:off x="571692" y="3878800"/>
            <a:ext cx="4922902" cy="39609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839062" y="1219540"/>
            <a:ext cx="2982152" cy="214339"/>
          </a:xfrm>
          <a:prstGeom prst="roundRect">
            <a:avLst>
              <a:gd name="adj" fmla="val 16667"/>
            </a:avLst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식당명</a:t>
            </a:r>
          </a:p>
        </p:txBody>
      </p:sp>
      <p:sp>
        <p:nvSpPr>
          <p:cNvPr id="96" name="모서리가 둥근 직사각형 12"/>
          <p:cNvSpPr/>
          <p:nvPr/>
        </p:nvSpPr>
        <p:spPr>
          <a:xfrm>
            <a:off x="2182116" y="1175982"/>
            <a:ext cx="1517746" cy="1133888"/>
          </a:xfrm>
          <a:prstGeom prst="roundRect">
            <a:avLst>
              <a:gd name="adj" fmla="val 16667"/>
            </a:avLst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사진</a:t>
            </a:r>
            <a:r>
              <a:rPr lang="en-US" altLang="ko-KR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120" name="그룹 119"/>
          <p:cNvGrpSpPr/>
          <p:nvPr/>
        </p:nvGrpSpPr>
        <p:grpSpPr>
          <a:xfrm>
            <a:off x="2233547" y="1196203"/>
            <a:ext cx="243145" cy="261610"/>
            <a:chOff x="303517" y="1696587"/>
            <a:chExt cx="188964" cy="221078"/>
          </a:xfrm>
        </p:grpSpPr>
        <p:sp>
          <p:nvSpPr>
            <p:cNvPr id="121" name="타원 12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03517" y="1696587"/>
              <a:ext cx="188529" cy="2210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77818" y="19456"/>
          <a:ext cx="12023388" cy="97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98">
                  <a:extLst>
                    <a:ext uri="{9D8B030D-6E8A-4147-A177-3AD203B41FA5}">
                      <a16:colId xmlns:a16="http://schemas.microsoft.com/office/drawing/2014/main" val="55049728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2145183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84810205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1019809131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77573997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134819085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Page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Title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예약하기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Screen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ID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Date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2022.04.03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53662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Description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가게상세페이지 內 예약진행 파트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날짜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75044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314606"/>
              </p:ext>
            </p:extLst>
          </p:nvPr>
        </p:nvGraphicFramePr>
        <p:xfrm>
          <a:off x="8710207" y="1053686"/>
          <a:ext cx="3391001" cy="568758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Detail</a:t>
                      </a:r>
                      <a:r>
                        <a:rPr lang="en-US" altLang="ko-KR" sz="1400" baseline="0" smtClean="0"/>
                        <a:t> Description</a:t>
                      </a:r>
                      <a:endParaRPr lang="ko-KR" alt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이용예정 메뉴 선택</a:t>
                      </a: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3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/>
                        <a:t>화면 설명</a:t>
                      </a:r>
                      <a:endParaRPr lang="ko-KR" altLang="en-US" sz="14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84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메뉴가 미리 준비되지않는점을 고지하고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메뉴선택을 한다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2" name="직사각형 131"/>
          <p:cNvSpPr/>
          <p:nvPr/>
        </p:nvSpPr>
        <p:spPr>
          <a:xfrm>
            <a:off x="77818" y="1053686"/>
            <a:ext cx="8550616" cy="5687581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3" name="그룹 132"/>
          <p:cNvGrpSpPr/>
          <p:nvPr/>
        </p:nvGrpSpPr>
        <p:grpSpPr>
          <a:xfrm>
            <a:off x="896008" y="1500702"/>
            <a:ext cx="7111995" cy="5230298"/>
            <a:chOff x="896008" y="1627702"/>
            <a:chExt cx="7111995" cy="523029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896008" y="1627702"/>
              <a:ext cx="7111995" cy="5230298"/>
            </a:xfrm>
            <a:prstGeom prst="roundRect">
              <a:avLst>
                <a:gd name="adj" fmla="val 4368"/>
              </a:avLst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tx1"/>
                </a:solidFill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1757924" y="2516008"/>
              <a:ext cx="2612572" cy="1324947"/>
            </a:xfrm>
            <a:prstGeom prst="roundRect">
              <a:avLst>
                <a:gd name="adj" fmla="val 9625"/>
              </a:avLst>
            </a:prstGeom>
            <a:noFill/>
            <a:ln>
              <a:solidFill>
                <a:srgbClr val="ADFD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1884784" y="2615684"/>
              <a:ext cx="905069" cy="867747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메뉴사진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7" name="모서리가 둥근 직사각형 136"/>
            <p:cNvSpPr/>
            <p:nvPr/>
          </p:nvSpPr>
          <p:spPr>
            <a:xfrm>
              <a:off x="2871625" y="2615211"/>
              <a:ext cx="1327149" cy="326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메뉴명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: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2871625" y="2988517"/>
              <a:ext cx="1327149" cy="326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가   격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: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2871625" y="3361823"/>
              <a:ext cx="1327149" cy="326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설   명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: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40" name="그룹 139"/>
            <p:cNvGrpSpPr/>
            <p:nvPr/>
          </p:nvGrpSpPr>
          <p:grpSpPr>
            <a:xfrm>
              <a:off x="4526651" y="2516008"/>
              <a:ext cx="2612572" cy="1324947"/>
              <a:chOff x="2579018" y="1803769"/>
              <a:chExt cx="2612572" cy="1324947"/>
            </a:xfrm>
          </p:grpSpPr>
          <p:sp>
            <p:nvSpPr>
              <p:cNvPr id="165" name="모서리가 둥근 직사각형 164"/>
              <p:cNvSpPr/>
              <p:nvPr/>
            </p:nvSpPr>
            <p:spPr>
              <a:xfrm>
                <a:off x="2579018" y="1803769"/>
                <a:ext cx="2612572" cy="1324947"/>
              </a:xfrm>
              <a:prstGeom prst="roundRect">
                <a:avLst>
                  <a:gd name="adj" fmla="val 9625"/>
                </a:avLst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>
                <a:off x="2705878" y="1903445"/>
                <a:ext cx="905069" cy="8677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chemeClr val="tx1"/>
                    </a:solidFill>
                  </a:rPr>
                  <a:t>메뉴사진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모서리가 둥근 직사각형 166"/>
              <p:cNvSpPr/>
              <p:nvPr/>
            </p:nvSpPr>
            <p:spPr>
              <a:xfrm>
                <a:off x="3692719" y="1902972"/>
                <a:ext cx="1327149" cy="326571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smtClean="0">
                    <a:solidFill>
                      <a:schemeClr val="tx1"/>
                    </a:solidFill>
                  </a:rPr>
                  <a:t>메뉴명</a:t>
                </a:r>
                <a:r>
                  <a:rPr lang="en-US" altLang="ko-KR" sz="1200" smtClean="0">
                    <a:solidFill>
                      <a:schemeClr val="tx1"/>
                    </a:solidFill>
                  </a:rPr>
                  <a:t>:</a:t>
                </a: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모서리가 둥근 직사각형 167"/>
              <p:cNvSpPr/>
              <p:nvPr/>
            </p:nvSpPr>
            <p:spPr>
              <a:xfrm>
                <a:off x="3692719" y="2276278"/>
                <a:ext cx="1327149" cy="326571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smtClean="0">
                    <a:solidFill>
                      <a:schemeClr val="tx1"/>
                    </a:solidFill>
                  </a:rPr>
                  <a:t>가   격</a:t>
                </a:r>
                <a:r>
                  <a:rPr lang="en-US" altLang="ko-KR" sz="1200" smtClean="0">
                    <a:solidFill>
                      <a:schemeClr val="tx1"/>
                    </a:solidFill>
                  </a:rPr>
                  <a:t>:</a:t>
                </a: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모서리가 둥근 직사각형 168"/>
              <p:cNvSpPr/>
              <p:nvPr/>
            </p:nvSpPr>
            <p:spPr>
              <a:xfrm>
                <a:off x="3692719" y="2649584"/>
                <a:ext cx="1327149" cy="326571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smtClean="0">
                    <a:solidFill>
                      <a:schemeClr val="tx1"/>
                    </a:solidFill>
                  </a:rPr>
                  <a:t>설   명</a:t>
                </a:r>
                <a:r>
                  <a:rPr lang="en-US" altLang="ko-KR" sz="1200" smtClean="0">
                    <a:solidFill>
                      <a:schemeClr val="tx1"/>
                    </a:solidFill>
                  </a:rPr>
                  <a:t>:</a:t>
                </a: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>
              <a:off x="1757924" y="3928565"/>
              <a:ext cx="2612572" cy="1324947"/>
              <a:chOff x="2579018" y="1803769"/>
              <a:chExt cx="2612572" cy="1324947"/>
            </a:xfrm>
          </p:grpSpPr>
          <p:sp>
            <p:nvSpPr>
              <p:cNvPr id="160" name="모서리가 둥근 직사각형 159"/>
              <p:cNvSpPr/>
              <p:nvPr/>
            </p:nvSpPr>
            <p:spPr>
              <a:xfrm>
                <a:off x="2579018" y="1803769"/>
                <a:ext cx="2612572" cy="1324947"/>
              </a:xfrm>
              <a:prstGeom prst="roundRect">
                <a:avLst>
                  <a:gd name="adj" fmla="val 9625"/>
                </a:avLst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2705878" y="1903445"/>
                <a:ext cx="905069" cy="8677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chemeClr val="tx1"/>
                    </a:solidFill>
                  </a:rPr>
                  <a:t>메뉴사진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모서리가 둥근 직사각형 161"/>
              <p:cNvSpPr/>
              <p:nvPr/>
            </p:nvSpPr>
            <p:spPr>
              <a:xfrm>
                <a:off x="3692719" y="1902972"/>
                <a:ext cx="1327149" cy="326571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smtClean="0">
                    <a:solidFill>
                      <a:schemeClr val="tx1"/>
                    </a:solidFill>
                  </a:rPr>
                  <a:t>메뉴명</a:t>
                </a:r>
                <a:r>
                  <a:rPr lang="en-US" altLang="ko-KR" sz="1200" smtClean="0">
                    <a:solidFill>
                      <a:schemeClr val="tx1"/>
                    </a:solidFill>
                  </a:rPr>
                  <a:t>:</a:t>
                </a: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모서리가 둥근 직사각형 162"/>
              <p:cNvSpPr/>
              <p:nvPr/>
            </p:nvSpPr>
            <p:spPr>
              <a:xfrm>
                <a:off x="3692719" y="2276278"/>
                <a:ext cx="1327149" cy="326571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smtClean="0">
                    <a:solidFill>
                      <a:schemeClr val="tx1"/>
                    </a:solidFill>
                  </a:rPr>
                  <a:t>가   격</a:t>
                </a:r>
                <a:r>
                  <a:rPr lang="en-US" altLang="ko-KR" sz="1200" smtClean="0">
                    <a:solidFill>
                      <a:schemeClr val="tx1"/>
                    </a:solidFill>
                  </a:rPr>
                  <a:t>:</a:t>
                </a: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모서리가 둥근 직사각형 163"/>
              <p:cNvSpPr/>
              <p:nvPr/>
            </p:nvSpPr>
            <p:spPr>
              <a:xfrm>
                <a:off x="3692719" y="2649584"/>
                <a:ext cx="1327149" cy="326571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smtClean="0">
                    <a:solidFill>
                      <a:schemeClr val="tx1"/>
                    </a:solidFill>
                  </a:rPr>
                  <a:t>설   명</a:t>
                </a:r>
                <a:r>
                  <a:rPr lang="en-US" altLang="ko-KR" sz="1200" smtClean="0">
                    <a:solidFill>
                      <a:schemeClr val="tx1"/>
                    </a:solidFill>
                  </a:rPr>
                  <a:t>:</a:t>
                </a: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2" name="모서리가 둥근 직사각형 141"/>
            <p:cNvSpPr/>
            <p:nvPr/>
          </p:nvSpPr>
          <p:spPr>
            <a:xfrm>
              <a:off x="4526651" y="3928565"/>
              <a:ext cx="2612572" cy="1324947"/>
            </a:xfrm>
            <a:prstGeom prst="roundRect">
              <a:avLst>
                <a:gd name="adj" fmla="val 9625"/>
              </a:avLst>
            </a:prstGeom>
            <a:noFill/>
            <a:ln>
              <a:solidFill>
                <a:srgbClr val="ADFD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4653511" y="4028241"/>
              <a:ext cx="905069" cy="867747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메뉴사진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5640352" y="4027768"/>
              <a:ext cx="1327149" cy="326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메뉴명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: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5" name="모서리가 둥근 직사각형 144"/>
            <p:cNvSpPr/>
            <p:nvPr/>
          </p:nvSpPr>
          <p:spPr>
            <a:xfrm>
              <a:off x="5640352" y="4401074"/>
              <a:ext cx="1327149" cy="326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가   격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: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5640352" y="4774380"/>
              <a:ext cx="1327149" cy="326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설   명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: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147" name="그룹 146"/>
            <p:cNvGrpSpPr/>
            <p:nvPr/>
          </p:nvGrpSpPr>
          <p:grpSpPr>
            <a:xfrm>
              <a:off x="1757924" y="5402586"/>
              <a:ext cx="2612572" cy="1324947"/>
              <a:chOff x="2579018" y="1803769"/>
              <a:chExt cx="2612572" cy="1324947"/>
            </a:xfrm>
          </p:grpSpPr>
          <p:sp>
            <p:nvSpPr>
              <p:cNvPr id="155" name="모서리가 둥근 직사각형 154"/>
              <p:cNvSpPr/>
              <p:nvPr/>
            </p:nvSpPr>
            <p:spPr>
              <a:xfrm>
                <a:off x="2579018" y="1803769"/>
                <a:ext cx="2612572" cy="1324947"/>
              </a:xfrm>
              <a:prstGeom prst="roundRect">
                <a:avLst>
                  <a:gd name="adj" fmla="val 9625"/>
                </a:avLst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>
                <a:off x="2705878" y="1903445"/>
                <a:ext cx="905069" cy="8677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chemeClr val="tx1"/>
                    </a:solidFill>
                  </a:rPr>
                  <a:t>메뉴사진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모서리가 둥근 직사각형 156"/>
              <p:cNvSpPr/>
              <p:nvPr/>
            </p:nvSpPr>
            <p:spPr>
              <a:xfrm>
                <a:off x="3692719" y="1902972"/>
                <a:ext cx="1327149" cy="326571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smtClean="0">
                    <a:solidFill>
                      <a:schemeClr val="tx1"/>
                    </a:solidFill>
                  </a:rPr>
                  <a:t>메뉴명</a:t>
                </a:r>
                <a:r>
                  <a:rPr lang="en-US" altLang="ko-KR" sz="1200" smtClean="0">
                    <a:solidFill>
                      <a:schemeClr val="tx1"/>
                    </a:solidFill>
                  </a:rPr>
                  <a:t>:</a:t>
                </a: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모서리가 둥근 직사각형 157"/>
              <p:cNvSpPr/>
              <p:nvPr/>
            </p:nvSpPr>
            <p:spPr>
              <a:xfrm>
                <a:off x="3692719" y="2276278"/>
                <a:ext cx="1327149" cy="326571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smtClean="0">
                    <a:solidFill>
                      <a:schemeClr val="tx1"/>
                    </a:solidFill>
                  </a:rPr>
                  <a:t>가   격</a:t>
                </a:r>
                <a:r>
                  <a:rPr lang="en-US" altLang="ko-KR" sz="1200" smtClean="0">
                    <a:solidFill>
                      <a:schemeClr val="tx1"/>
                    </a:solidFill>
                  </a:rPr>
                  <a:t>:</a:t>
                </a: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모서리가 둥근 직사각형 158"/>
              <p:cNvSpPr/>
              <p:nvPr/>
            </p:nvSpPr>
            <p:spPr>
              <a:xfrm>
                <a:off x="3692719" y="2649584"/>
                <a:ext cx="1327149" cy="326571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smtClean="0">
                    <a:solidFill>
                      <a:schemeClr val="tx1"/>
                    </a:solidFill>
                  </a:rPr>
                  <a:t>설   명</a:t>
                </a:r>
                <a:r>
                  <a:rPr lang="en-US" altLang="ko-KR" sz="1200" smtClean="0">
                    <a:solidFill>
                      <a:schemeClr val="tx1"/>
                    </a:solidFill>
                  </a:rPr>
                  <a:t>:</a:t>
                </a: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4526651" y="5402586"/>
              <a:ext cx="2612572" cy="1324947"/>
              <a:chOff x="2579018" y="1803769"/>
              <a:chExt cx="2612572" cy="1324947"/>
            </a:xfrm>
          </p:grpSpPr>
          <p:sp>
            <p:nvSpPr>
              <p:cNvPr id="150" name="모서리가 둥근 직사각형 149"/>
              <p:cNvSpPr/>
              <p:nvPr/>
            </p:nvSpPr>
            <p:spPr>
              <a:xfrm>
                <a:off x="2579018" y="1803769"/>
                <a:ext cx="2612572" cy="1324947"/>
              </a:xfrm>
              <a:prstGeom prst="roundRect">
                <a:avLst>
                  <a:gd name="adj" fmla="val 9625"/>
                </a:avLst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2705878" y="1903445"/>
                <a:ext cx="905069" cy="8677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chemeClr val="tx1"/>
                    </a:solidFill>
                  </a:rPr>
                  <a:t>메뉴사진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모서리가 둥근 직사각형 151"/>
              <p:cNvSpPr/>
              <p:nvPr/>
            </p:nvSpPr>
            <p:spPr>
              <a:xfrm>
                <a:off x="3692719" y="1902972"/>
                <a:ext cx="1327149" cy="326571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smtClean="0">
                    <a:solidFill>
                      <a:schemeClr val="tx1"/>
                    </a:solidFill>
                  </a:rPr>
                  <a:t>메뉴명</a:t>
                </a:r>
                <a:r>
                  <a:rPr lang="en-US" altLang="ko-KR" sz="1200" smtClean="0">
                    <a:solidFill>
                      <a:schemeClr val="tx1"/>
                    </a:solidFill>
                  </a:rPr>
                  <a:t>:</a:t>
                </a: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모서리가 둥근 직사각형 152"/>
              <p:cNvSpPr/>
              <p:nvPr/>
            </p:nvSpPr>
            <p:spPr>
              <a:xfrm>
                <a:off x="3692719" y="2276278"/>
                <a:ext cx="1327149" cy="326571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smtClean="0">
                    <a:solidFill>
                      <a:schemeClr val="tx1"/>
                    </a:solidFill>
                  </a:rPr>
                  <a:t>가   격</a:t>
                </a:r>
                <a:r>
                  <a:rPr lang="en-US" altLang="ko-KR" sz="1200" smtClean="0">
                    <a:solidFill>
                      <a:schemeClr val="tx1"/>
                    </a:solidFill>
                  </a:rPr>
                  <a:t>:</a:t>
                </a: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모서리가 둥근 직사각형 153"/>
              <p:cNvSpPr/>
              <p:nvPr/>
            </p:nvSpPr>
            <p:spPr>
              <a:xfrm>
                <a:off x="3692719" y="2649584"/>
                <a:ext cx="1327149" cy="326571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smtClean="0">
                    <a:solidFill>
                      <a:schemeClr val="tx1"/>
                    </a:solidFill>
                  </a:rPr>
                  <a:t>설   명</a:t>
                </a:r>
                <a:r>
                  <a:rPr lang="en-US" altLang="ko-KR" sz="1200" smtClean="0">
                    <a:solidFill>
                      <a:schemeClr val="tx1"/>
                    </a:solidFill>
                  </a:rPr>
                  <a:t>:</a:t>
                </a:r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9" name="TextBox 148"/>
            <p:cNvSpPr txBox="1"/>
            <p:nvPr/>
          </p:nvSpPr>
          <p:spPr>
            <a:xfrm>
              <a:off x="1757924" y="1690097"/>
              <a:ext cx="398378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b="1" smtClean="0"/>
                <a:t>&lt;</a:t>
              </a:r>
              <a:r>
                <a:rPr lang="ko-KR" altLang="en-US" sz="1800" b="1" smtClean="0"/>
                <a:t>메뉴선택</a:t>
              </a:r>
              <a:r>
                <a:rPr lang="en-US" altLang="ko-KR" sz="1800" b="1" smtClean="0"/>
                <a:t>&gt; </a:t>
              </a:r>
            </a:p>
            <a:p>
              <a:r>
                <a:rPr lang="en-US" altLang="ko-KR" sz="1200" smtClean="0"/>
                <a:t>※ </a:t>
              </a:r>
              <a:r>
                <a:rPr lang="ko-KR" altLang="en-US" sz="1200" smtClean="0"/>
                <a:t>메뉴는 원할한 응대를 위한 선택사항입니다</a:t>
              </a:r>
              <a:r>
                <a:rPr lang="en-US" altLang="ko-KR" sz="1200" smtClean="0"/>
                <a:t>.</a:t>
              </a:r>
            </a:p>
            <a:p>
              <a:r>
                <a:rPr lang="ko-KR" altLang="en-US" sz="1200" smtClean="0"/>
                <a:t>입장전 메뉴가 미리 준비되지않는 점 양해부탁드립니다</a:t>
              </a:r>
              <a:r>
                <a:rPr lang="en-US" altLang="ko-KR" sz="1200" smtClean="0"/>
                <a:t>.</a:t>
              </a:r>
              <a:endParaRPr lang="ko-KR" altLang="en-US" sz="1200"/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1605303" y="2268481"/>
            <a:ext cx="243145" cy="261610"/>
            <a:chOff x="303517" y="1696586"/>
            <a:chExt cx="188964" cy="221078"/>
          </a:xfrm>
        </p:grpSpPr>
        <p:sp>
          <p:nvSpPr>
            <p:cNvPr id="200" name="타원 19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03517" y="1696586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65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186;p20"/>
          <p:cNvSpPr/>
          <p:nvPr/>
        </p:nvSpPr>
        <p:spPr>
          <a:xfrm>
            <a:off x="571692" y="5449257"/>
            <a:ext cx="4922902" cy="39609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194;p20"/>
          <p:cNvSpPr/>
          <p:nvPr/>
        </p:nvSpPr>
        <p:spPr>
          <a:xfrm>
            <a:off x="571692" y="3878800"/>
            <a:ext cx="4922902" cy="39609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839062" y="1219540"/>
            <a:ext cx="2982152" cy="214339"/>
          </a:xfrm>
          <a:prstGeom prst="roundRect">
            <a:avLst>
              <a:gd name="adj" fmla="val 16667"/>
            </a:avLst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식당명</a:t>
            </a:r>
          </a:p>
        </p:txBody>
      </p:sp>
      <p:sp>
        <p:nvSpPr>
          <p:cNvPr id="96" name="모서리가 둥근 직사각형 12"/>
          <p:cNvSpPr/>
          <p:nvPr/>
        </p:nvSpPr>
        <p:spPr>
          <a:xfrm>
            <a:off x="2182116" y="1175982"/>
            <a:ext cx="1517746" cy="1133888"/>
          </a:xfrm>
          <a:prstGeom prst="roundRect">
            <a:avLst>
              <a:gd name="adj" fmla="val 16667"/>
            </a:avLst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사진</a:t>
            </a:r>
            <a:r>
              <a:rPr lang="en-US" altLang="ko-KR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120" name="그룹 119"/>
          <p:cNvGrpSpPr/>
          <p:nvPr/>
        </p:nvGrpSpPr>
        <p:grpSpPr>
          <a:xfrm>
            <a:off x="2233547" y="1196203"/>
            <a:ext cx="243145" cy="261610"/>
            <a:chOff x="303517" y="1696587"/>
            <a:chExt cx="188964" cy="221078"/>
          </a:xfrm>
        </p:grpSpPr>
        <p:sp>
          <p:nvSpPr>
            <p:cNvPr id="121" name="타원 12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03517" y="1696587"/>
              <a:ext cx="188529" cy="2210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77818" y="19456"/>
          <a:ext cx="12023388" cy="97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98">
                  <a:extLst>
                    <a:ext uri="{9D8B030D-6E8A-4147-A177-3AD203B41FA5}">
                      <a16:colId xmlns:a16="http://schemas.microsoft.com/office/drawing/2014/main" val="55049728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2145183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84810205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1019809131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77573997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134819085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Page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Title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예약하기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Screen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ID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Date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2022.04.03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53662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Description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가게상세페이지 內 예약진행 파트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날짜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75044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42500"/>
              </p:ext>
            </p:extLst>
          </p:nvPr>
        </p:nvGraphicFramePr>
        <p:xfrm>
          <a:off x="8710207" y="1053686"/>
          <a:ext cx="3391001" cy="568758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Detail</a:t>
                      </a:r>
                      <a:r>
                        <a:rPr lang="en-US" altLang="ko-KR" sz="1400" baseline="0" smtClean="0"/>
                        <a:t> Description</a:t>
                      </a:r>
                      <a:endParaRPr lang="ko-KR" alt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예약내역 확인 후 최종 확인 버튼</a:t>
                      </a: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3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/>
                        <a:t>화면 설명</a:t>
                      </a:r>
                      <a:endParaRPr lang="ko-KR" altLang="en-US" sz="14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84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최종 예약 확인 페이지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2" name="직사각형 131"/>
          <p:cNvSpPr/>
          <p:nvPr/>
        </p:nvSpPr>
        <p:spPr>
          <a:xfrm>
            <a:off x="77818" y="1053686"/>
            <a:ext cx="8550616" cy="5687581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089148" y="1872245"/>
            <a:ext cx="6527956" cy="4409204"/>
            <a:chOff x="1291925" y="1980608"/>
            <a:chExt cx="6527956" cy="4409204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1291925" y="1980608"/>
              <a:ext cx="6527956" cy="4409204"/>
            </a:xfrm>
            <a:prstGeom prst="roundRect">
              <a:avLst>
                <a:gd name="adj" fmla="val 4368"/>
              </a:avLst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>
                <a:solidFill>
                  <a:schemeClr val="tx1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1773169" y="2372291"/>
              <a:ext cx="5717947" cy="3920908"/>
              <a:chOff x="1773169" y="2372291"/>
              <a:chExt cx="5717947" cy="3920908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1781986" y="2696523"/>
                <a:ext cx="2888932" cy="33855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smtClean="0"/>
                  <a:t>방문날짜 </a:t>
                </a:r>
                <a:r>
                  <a:rPr lang="en-US" altLang="ko-KR" sz="1600" b="1" smtClean="0"/>
                  <a:t>: 2023</a:t>
                </a:r>
                <a:r>
                  <a:rPr lang="ko-KR" altLang="en-US" sz="1600" b="1" smtClean="0"/>
                  <a:t>년 </a:t>
                </a:r>
                <a:r>
                  <a:rPr lang="en-US" altLang="ko-KR" sz="1600" b="1" smtClean="0"/>
                  <a:t>04</a:t>
                </a:r>
                <a:r>
                  <a:rPr lang="ko-KR" altLang="en-US" sz="1600" b="1" smtClean="0"/>
                  <a:t>월 </a:t>
                </a:r>
                <a:r>
                  <a:rPr lang="en-US" altLang="ko-KR" sz="1600" b="1" smtClean="0"/>
                  <a:t>18</a:t>
                </a:r>
                <a:r>
                  <a:rPr lang="ko-KR" altLang="en-US" sz="1600" b="1" smtClean="0"/>
                  <a:t>일</a:t>
                </a:r>
                <a:r>
                  <a:rPr lang="en-US" altLang="ko-KR" sz="1600" b="1" smtClean="0"/>
                  <a:t> 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781986" y="3076011"/>
                <a:ext cx="2170787" cy="33855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smtClean="0"/>
                  <a:t>방문시간 </a:t>
                </a:r>
                <a:r>
                  <a:rPr lang="en-US" altLang="ko-KR" sz="1600" b="1" smtClean="0"/>
                  <a:t>:  12</a:t>
                </a:r>
                <a:r>
                  <a:rPr lang="ko-KR" altLang="en-US" sz="1600" b="1" smtClean="0"/>
                  <a:t>시 </a:t>
                </a:r>
                <a:r>
                  <a:rPr lang="en-US" altLang="ko-KR" sz="1600" b="1" smtClean="0"/>
                  <a:t>30</a:t>
                </a:r>
                <a:r>
                  <a:rPr lang="ko-KR" altLang="en-US" sz="1600" b="1" smtClean="0"/>
                  <a:t>분</a:t>
                </a:r>
                <a:endParaRPr lang="en-US" altLang="ko-KR" sz="1600" b="1" smtClean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783565" y="3424717"/>
                <a:ext cx="1566454" cy="33855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smtClean="0"/>
                  <a:t>방문인원 </a:t>
                </a:r>
                <a:r>
                  <a:rPr lang="en-US" altLang="ko-KR" sz="1600" b="1" smtClean="0"/>
                  <a:t>: 2</a:t>
                </a:r>
                <a:r>
                  <a:rPr lang="ko-KR" altLang="en-US" sz="1600" b="1" smtClean="0"/>
                  <a:t>명</a:t>
                </a:r>
                <a:r>
                  <a:rPr lang="en-US" altLang="ko-KR" sz="1600" b="1" smtClean="0"/>
                  <a:t> 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781986" y="3748960"/>
                <a:ext cx="2356735" cy="8309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smtClean="0"/>
                  <a:t>메뉴 </a:t>
                </a:r>
                <a:r>
                  <a:rPr lang="en-US" altLang="ko-KR" sz="1600" b="1" smtClean="0"/>
                  <a:t>: 1. OOOOOO</a:t>
                </a:r>
              </a:p>
              <a:p>
                <a:r>
                  <a:rPr lang="en-US" altLang="ko-KR" sz="1600" b="1"/>
                  <a:t>	</a:t>
                </a:r>
                <a:r>
                  <a:rPr lang="en-US" altLang="ko-KR" sz="1600" b="1" smtClean="0"/>
                  <a:t>2. OOOOOO</a:t>
                </a:r>
              </a:p>
              <a:p>
                <a:r>
                  <a:rPr lang="en-US" altLang="ko-KR" sz="1600" b="1"/>
                  <a:t>	</a:t>
                </a:r>
                <a:r>
                  <a:rPr lang="en-US" altLang="ko-KR" sz="1600" b="1" smtClean="0"/>
                  <a:t>3. OOOOOO 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781986" y="2372291"/>
                <a:ext cx="2068195" cy="33855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smtClean="0"/>
                  <a:t>상호명 </a:t>
                </a:r>
                <a:r>
                  <a:rPr lang="en-US" altLang="ko-KR" sz="1600" b="1" smtClean="0"/>
                  <a:t>: </a:t>
                </a:r>
                <a:r>
                  <a:rPr lang="ko-KR" altLang="en-US" sz="1600" b="1" smtClean="0"/>
                  <a:t>맛있는 식당</a:t>
                </a:r>
                <a:endParaRPr lang="en-US" altLang="ko-KR" sz="1600" b="1" smtClean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773169" y="4590765"/>
                <a:ext cx="1728358" cy="33855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smtClean="0"/>
                  <a:t>예약자 </a:t>
                </a:r>
                <a:r>
                  <a:rPr lang="en-US" altLang="ko-KR" sz="1600" b="1" smtClean="0"/>
                  <a:t>: OOO </a:t>
                </a:r>
                <a:r>
                  <a:rPr lang="ko-KR" altLang="en-US" sz="1600" b="1" smtClean="0"/>
                  <a:t>님</a:t>
                </a:r>
                <a:endParaRPr lang="en-US" altLang="ko-KR" sz="1600" b="1" smtClean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773169" y="4914356"/>
                <a:ext cx="2374368" cy="33855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smtClean="0"/>
                  <a:t>연락처 </a:t>
                </a:r>
                <a:r>
                  <a:rPr lang="en-US" altLang="ko-KR" sz="1600" b="1" smtClean="0"/>
                  <a:t>: 010-1234-5678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260820" y="5345668"/>
                <a:ext cx="4600940" cy="46166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b="1" smtClean="0">
                    <a:latin typeface="+mj-ea"/>
                    <a:ea typeface="+mj-ea"/>
                  </a:rPr>
                  <a:t>위 예약내역에 이상없음을 확인 하신 후 완료버튼을 눌러주세요</a:t>
                </a:r>
                <a:r>
                  <a:rPr lang="en-US" altLang="ko-KR" sz="1200" b="1" smtClean="0">
                    <a:latin typeface="+mj-ea"/>
                    <a:ea typeface="+mj-ea"/>
                  </a:rPr>
                  <a:t>.</a:t>
                </a:r>
              </a:p>
              <a:p>
                <a:pPr algn="ctr"/>
                <a:r>
                  <a:rPr lang="ko-KR" altLang="en-US" sz="1200" b="1" smtClean="0">
                    <a:latin typeface="+mj-ea"/>
                    <a:ea typeface="+mj-ea"/>
                  </a:rPr>
                  <a:t>사실과 다른 내용이 있다면 다시 예약을 진행해주세요</a:t>
                </a:r>
                <a:r>
                  <a:rPr lang="en-US" altLang="ko-KR" sz="1200" b="1" smtClean="0">
                    <a:latin typeface="+mj-ea"/>
                    <a:ea typeface="+mj-ea"/>
                  </a:rPr>
                  <a:t>!</a:t>
                </a:r>
                <a:endParaRPr lang="ko-KR" altLang="en-US" sz="1200" b="1">
                  <a:latin typeface="+mj-ea"/>
                  <a:ea typeface="+mj-ea"/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6548613" y="5900091"/>
                <a:ext cx="942503" cy="39310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4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smtClean="0">
                    <a:solidFill>
                      <a:schemeClr val="tx1"/>
                    </a:solidFill>
                  </a:rPr>
                  <a:t>확인</a:t>
                </a:r>
                <a:endParaRPr lang="ko-KR" altLang="en-US" sz="2000" b="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4" name="그룹 63"/>
          <p:cNvGrpSpPr/>
          <p:nvPr/>
        </p:nvGrpSpPr>
        <p:grpSpPr>
          <a:xfrm>
            <a:off x="6220344" y="5695115"/>
            <a:ext cx="243145" cy="261610"/>
            <a:chOff x="303517" y="1696586"/>
            <a:chExt cx="188964" cy="221078"/>
          </a:xfrm>
        </p:grpSpPr>
        <p:sp>
          <p:nvSpPr>
            <p:cNvPr id="65" name="타원 6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03517" y="1696586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41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/>
          <p:nvPr/>
        </p:nvSpPr>
        <p:spPr>
          <a:xfrm>
            <a:off x="571692" y="5449257"/>
            <a:ext cx="4922902" cy="39609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571692" y="3878800"/>
            <a:ext cx="4922902" cy="39609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362955"/>
              </p:ext>
            </p:extLst>
          </p:nvPr>
        </p:nvGraphicFramePr>
        <p:xfrm>
          <a:off x="77818" y="19456"/>
          <a:ext cx="12023388" cy="97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98">
                  <a:extLst>
                    <a:ext uri="{9D8B030D-6E8A-4147-A177-3AD203B41FA5}">
                      <a16:colId xmlns:a16="http://schemas.microsoft.com/office/drawing/2014/main" val="55049728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2145183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84810205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1019809131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77573997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134819085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Page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Title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Main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Screen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ID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Date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2022.04.03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53662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Description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err="1" smtClean="0">
                          <a:latin typeface="Arial Black" panose="020B0A04020102020204" pitchFamily="34" charset="0"/>
                        </a:rPr>
                        <a:t>메인페이지</a:t>
                      </a:r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 및 설명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75044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34650"/>
              </p:ext>
            </p:extLst>
          </p:nvPr>
        </p:nvGraphicFramePr>
        <p:xfrm>
          <a:off x="8710207" y="1053686"/>
          <a:ext cx="3391001" cy="568758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Detail</a:t>
                      </a:r>
                      <a:r>
                        <a:rPr lang="en-US" altLang="ko-KR" sz="1400" baseline="0" smtClean="0"/>
                        <a:t> Description</a:t>
                      </a:r>
                      <a:endParaRPr lang="ko-KR" alt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</a:t>
                      </a:r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상단 고정 메뉴</a:t>
                      </a: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사업자 광고 배너 화면</a:t>
                      </a:r>
                      <a:endParaRPr lang="en-US" altLang="ko-KR" sz="10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식당 </a:t>
                      </a:r>
                      <a:r>
                        <a:rPr lang="ko-KR" altLang="en-US" sz="100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에약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식당 검색 버튼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식당 </a:t>
                      </a:r>
                      <a:r>
                        <a:rPr lang="ko-KR" altLang="en-US" sz="100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카테고리별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선택 버튼</a:t>
                      </a: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메인 하단 고정 메뉴</a:t>
                      </a: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3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/>
                        <a:t>화면 설명</a:t>
                      </a:r>
                      <a:endParaRPr lang="ko-KR" altLang="en-US" sz="14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84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예약 관련해서 </a:t>
                      </a:r>
                      <a:r>
                        <a:rPr lang="ko-KR" altLang="en-US" sz="100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상단바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메뉴를 선택하지 않아도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카테고리를 선택하여 다이렉트로 접속할 수 있음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7818" y="1053685"/>
            <a:ext cx="8550616" cy="5687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944" y="1128895"/>
            <a:ext cx="1198745" cy="446986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MAIN</a:t>
            </a:r>
            <a:r>
              <a:rPr lang="ko-KR" altLang="en-US" smtClean="0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809706" y="1128895"/>
            <a:ext cx="1198745" cy="446986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카테고리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090224" y="1128895"/>
            <a:ext cx="1198745" cy="446986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예약하기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359329" y="1128895"/>
            <a:ext cx="1198745" cy="446986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로그인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818" y="1653702"/>
            <a:ext cx="8550616" cy="97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818" y="2870543"/>
            <a:ext cx="8550616" cy="97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332689" y="1733135"/>
            <a:ext cx="6167337" cy="1063396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광고 배너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066160" y="2645923"/>
            <a:ext cx="68094" cy="68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4403802" y="2645923"/>
            <a:ext cx="68094" cy="68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4729978" y="2645923"/>
            <a:ext cx="68094" cy="68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3565" y="2968293"/>
            <a:ext cx="3650112" cy="510916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예약하기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415450" y="2961858"/>
            <a:ext cx="3693887" cy="510916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검색하기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685956" y="3673108"/>
            <a:ext cx="1722914" cy="89728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한식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15083" y="3666673"/>
            <a:ext cx="1722914" cy="89728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일식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344210" y="3666673"/>
            <a:ext cx="1722914" cy="89728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중식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/>
          <p:nvPr/>
        </p:nvCxnSpPr>
        <p:spPr>
          <a:xfrm>
            <a:off x="77818" y="5846236"/>
            <a:ext cx="8550616" cy="97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1685956" y="4731754"/>
            <a:ext cx="1722914" cy="89728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양식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515083" y="4725319"/>
            <a:ext cx="1722914" cy="89728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오마카세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344210" y="4725319"/>
            <a:ext cx="1722914" cy="89728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카페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83565" y="5956318"/>
            <a:ext cx="7425772" cy="692039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Footer</a:t>
            </a:r>
          </a:p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요기어때유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en-US" altLang="ko-KR" smtClean="0">
                <a:solidFill>
                  <a:schemeClr val="tx1"/>
                </a:solidFill>
              </a:rPr>
              <a:t>®  123-456-7890</a:t>
            </a:r>
          </a:p>
        </p:txBody>
      </p:sp>
      <p:grpSp>
        <p:nvGrpSpPr>
          <p:cNvPr id="81" name="그룹 80"/>
          <p:cNvGrpSpPr/>
          <p:nvPr/>
        </p:nvGrpSpPr>
        <p:grpSpPr>
          <a:xfrm>
            <a:off x="3075847" y="1164984"/>
            <a:ext cx="243145" cy="261610"/>
            <a:chOff x="303517" y="1696587"/>
            <a:chExt cx="188964" cy="221078"/>
          </a:xfrm>
        </p:grpSpPr>
        <p:sp>
          <p:nvSpPr>
            <p:cNvPr id="82" name="타원 8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1563083" y="2154752"/>
            <a:ext cx="243145" cy="261610"/>
            <a:chOff x="303517" y="1696587"/>
            <a:chExt cx="188964" cy="221078"/>
          </a:xfrm>
        </p:grpSpPr>
        <p:sp>
          <p:nvSpPr>
            <p:cNvPr id="109" name="타원 10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893661" y="3099565"/>
            <a:ext cx="243145" cy="261610"/>
            <a:chOff x="303517" y="1696587"/>
            <a:chExt cx="188964" cy="221078"/>
          </a:xfrm>
        </p:grpSpPr>
        <p:sp>
          <p:nvSpPr>
            <p:cNvPr id="112" name="타원 11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4642452" y="3096926"/>
            <a:ext cx="243145" cy="261610"/>
            <a:chOff x="303517" y="1696587"/>
            <a:chExt cx="188964" cy="221078"/>
          </a:xfrm>
        </p:grpSpPr>
        <p:sp>
          <p:nvSpPr>
            <p:cNvPr id="115" name="타원 11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1319938" y="3875059"/>
            <a:ext cx="243145" cy="261610"/>
            <a:chOff x="303517" y="1696587"/>
            <a:chExt cx="188964" cy="221078"/>
          </a:xfrm>
        </p:grpSpPr>
        <p:sp>
          <p:nvSpPr>
            <p:cNvPr id="118" name="타원 11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799361" y="6151924"/>
            <a:ext cx="243145" cy="261610"/>
            <a:chOff x="303517" y="1696587"/>
            <a:chExt cx="188964" cy="221078"/>
          </a:xfrm>
        </p:grpSpPr>
        <p:sp>
          <p:nvSpPr>
            <p:cNvPr id="121" name="타원 12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068405" y="1175982"/>
            <a:ext cx="4775041" cy="5482707"/>
            <a:chOff x="2068405" y="1175982"/>
            <a:chExt cx="4775041" cy="5482707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839062" y="1219540"/>
              <a:ext cx="2982152" cy="214339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식당명</a:t>
              </a:r>
            </a:p>
          </p:txBody>
        </p:sp>
        <p:sp>
          <p:nvSpPr>
            <p:cNvPr id="17" name="모서리가 둥근 직사각형 12"/>
            <p:cNvSpPr/>
            <p:nvPr/>
          </p:nvSpPr>
          <p:spPr>
            <a:xfrm>
              <a:off x="2182116" y="1175982"/>
              <a:ext cx="1517746" cy="1133888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사진</a:t>
              </a:r>
              <a:r>
                <a:rPr lang="en-US" altLang="ko-KR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18" name="모서리가 둥근 직사각형 12"/>
            <p:cNvSpPr/>
            <p:nvPr/>
          </p:nvSpPr>
          <p:spPr>
            <a:xfrm>
              <a:off x="3839062" y="1523267"/>
              <a:ext cx="2982152" cy="197628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간단 식당 소개 </a:t>
              </a:r>
              <a:r>
                <a:rPr lang="en-US" altLang="ko-KR">
                  <a:solidFill>
                    <a:schemeClr val="tx1"/>
                  </a:solidFill>
                </a:rPr>
                <a:t>&amp;</a:t>
              </a:r>
              <a:r>
                <a:rPr lang="ko-KR" altLang="en-US">
                  <a:solidFill>
                    <a:schemeClr val="tx1"/>
                  </a:solidFill>
                </a:rPr>
                <a:t> 메뉴 소개</a:t>
              </a:r>
            </a:p>
          </p:txBody>
        </p:sp>
        <p:sp>
          <p:nvSpPr>
            <p:cNvPr id="19" name="모서리가 둥근 직사각형 12"/>
            <p:cNvSpPr/>
            <p:nvPr/>
          </p:nvSpPr>
          <p:spPr>
            <a:xfrm>
              <a:off x="3839062" y="2086412"/>
              <a:ext cx="2982152" cy="197628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★별점 평균 </a:t>
              </a:r>
              <a:r>
                <a:rPr lang="en-US" altLang="ko-KR">
                  <a:solidFill>
                    <a:schemeClr val="tx1"/>
                  </a:solidFill>
                </a:rPr>
                <a:t>(</a:t>
              </a:r>
              <a:r>
                <a:rPr lang="ko-KR" altLang="en-US">
                  <a:solidFill>
                    <a:schemeClr val="tx1"/>
                  </a:solidFill>
                </a:rPr>
                <a:t>리뷰수</a:t>
              </a:r>
              <a:r>
                <a:rPr lang="en-US" altLang="ko-KR">
                  <a:solidFill>
                    <a:schemeClr val="tx1"/>
                  </a:solidFill>
                </a:rPr>
                <a:t>?)</a:t>
              </a:r>
              <a:r>
                <a:rPr lang="ko-KR" altLang="en-US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0" name="모서리가 둥근 직사각형 12"/>
            <p:cNvSpPr/>
            <p:nvPr/>
          </p:nvSpPr>
          <p:spPr>
            <a:xfrm>
              <a:off x="2182116" y="4066717"/>
              <a:ext cx="1049851" cy="967997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리뷰사진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&amp;</a:t>
              </a: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음식사진</a:t>
              </a:r>
            </a:p>
          </p:txBody>
        </p:sp>
        <p:sp>
          <p:nvSpPr>
            <p:cNvPr id="21" name="모서리가 둥근 직사각형 12"/>
            <p:cNvSpPr/>
            <p:nvPr/>
          </p:nvSpPr>
          <p:spPr>
            <a:xfrm>
              <a:off x="3385274" y="4066717"/>
              <a:ext cx="1049851" cy="967997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리뷰사진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&amp;</a:t>
              </a: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음식사진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12"/>
            <p:cNvSpPr/>
            <p:nvPr/>
          </p:nvSpPr>
          <p:spPr>
            <a:xfrm>
              <a:off x="4588432" y="4066717"/>
              <a:ext cx="1049851" cy="967997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리뷰사진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&amp;</a:t>
              </a: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음식사진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12"/>
            <p:cNvSpPr/>
            <p:nvPr/>
          </p:nvSpPr>
          <p:spPr>
            <a:xfrm>
              <a:off x="5774879" y="4066717"/>
              <a:ext cx="1049851" cy="967997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리뷰사진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&amp;</a:t>
              </a: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음식사진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12"/>
            <p:cNvSpPr/>
            <p:nvPr/>
          </p:nvSpPr>
          <p:spPr>
            <a:xfrm>
              <a:off x="2168009" y="5100156"/>
              <a:ext cx="4653205" cy="264471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리뷰 리스트 </a:t>
              </a:r>
            </a:p>
          </p:txBody>
        </p:sp>
        <p:sp>
          <p:nvSpPr>
            <p:cNvPr id="25" name="모서리가 둥근 직사각형 12"/>
            <p:cNvSpPr/>
            <p:nvPr/>
          </p:nvSpPr>
          <p:spPr>
            <a:xfrm>
              <a:off x="2168009" y="5439212"/>
              <a:ext cx="4653205" cy="264471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리뷰 리스트 </a:t>
              </a:r>
            </a:p>
          </p:txBody>
        </p:sp>
        <p:sp>
          <p:nvSpPr>
            <p:cNvPr id="26" name="모서리가 둥근 직사각형 12"/>
            <p:cNvSpPr/>
            <p:nvPr/>
          </p:nvSpPr>
          <p:spPr>
            <a:xfrm>
              <a:off x="2168009" y="5775930"/>
              <a:ext cx="4653205" cy="264471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리뷰 리스트 </a:t>
              </a:r>
            </a:p>
          </p:txBody>
        </p:sp>
        <p:sp>
          <p:nvSpPr>
            <p:cNvPr id="27" name="모서리가 둥근 직사각형 12"/>
            <p:cNvSpPr/>
            <p:nvPr/>
          </p:nvSpPr>
          <p:spPr>
            <a:xfrm>
              <a:off x="2167411" y="2914192"/>
              <a:ext cx="4676035" cy="1083757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>
                  <a:solidFill>
                    <a:schemeClr val="tx1"/>
                  </a:solidFill>
                </a:rPr>
                <a:t>사업장 위치 지도 표시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12"/>
            <p:cNvSpPr/>
            <p:nvPr/>
          </p:nvSpPr>
          <p:spPr>
            <a:xfrm>
              <a:off x="2218141" y="2638025"/>
              <a:ext cx="4603074" cy="197628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주소 </a:t>
              </a:r>
            </a:p>
          </p:txBody>
        </p:sp>
        <p:sp>
          <p:nvSpPr>
            <p:cNvPr id="29" name="모서리가 둥근 직사각형 12"/>
            <p:cNvSpPr/>
            <p:nvPr/>
          </p:nvSpPr>
          <p:spPr>
            <a:xfrm>
              <a:off x="3839062" y="1813195"/>
              <a:ext cx="2982152" cy="197628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전화번호</a:t>
              </a:r>
            </a:p>
          </p:txBody>
        </p:sp>
        <p:sp>
          <p:nvSpPr>
            <p:cNvPr id="30" name="모서리가 둥근 직사각형 12"/>
            <p:cNvSpPr/>
            <p:nvPr/>
          </p:nvSpPr>
          <p:spPr>
            <a:xfrm>
              <a:off x="2218141" y="2370657"/>
              <a:ext cx="4603074" cy="197628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오픈시간 </a:t>
              </a:r>
              <a:r>
                <a:rPr lang="en-US" altLang="ko-KR">
                  <a:solidFill>
                    <a:schemeClr val="tx1"/>
                  </a:solidFill>
                </a:rPr>
                <a:t>~</a:t>
              </a:r>
              <a:r>
                <a:rPr lang="ko-KR" altLang="en-US">
                  <a:solidFill>
                    <a:schemeClr val="tx1"/>
                  </a:solidFill>
                </a:rPr>
                <a:t> 클로즈시간 </a:t>
              </a:r>
            </a:p>
          </p:txBody>
        </p:sp>
        <p:sp>
          <p:nvSpPr>
            <p:cNvPr id="31" name="모서리가 둥근 직사각형 12"/>
            <p:cNvSpPr/>
            <p:nvPr/>
          </p:nvSpPr>
          <p:spPr>
            <a:xfrm>
              <a:off x="3454720" y="6126850"/>
              <a:ext cx="2113205" cy="531839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예약하기 </a:t>
              </a: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2233547" y="1196203"/>
              <a:ext cx="243145" cy="261610"/>
              <a:chOff x="303517" y="1696587"/>
              <a:chExt cx="188964" cy="221078"/>
            </a:xfrm>
          </p:grpSpPr>
          <p:sp>
            <p:nvSpPr>
              <p:cNvPr id="43" name="타원 42"/>
              <p:cNvSpPr/>
              <p:nvPr/>
            </p:nvSpPr>
            <p:spPr>
              <a:xfrm>
                <a:off x="324713" y="1719603"/>
                <a:ext cx="167768" cy="16776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40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3517" y="1696587"/>
                <a:ext cx="188529" cy="2210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100">
                    <a:solidFill>
                      <a:schemeClr val="bg1">
                        <a:lumMod val="95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33" name="그룹 123"/>
            <p:cNvGrpSpPr/>
            <p:nvPr/>
          </p:nvGrpSpPr>
          <p:grpSpPr>
            <a:xfrm>
              <a:off x="2302354" y="2983554"/>
              <a:ext cx="243184" cy="262747"/>
              <a:chOff x="303485" y="1696569"/>
              <a:chExt cx="188995" cy="222038"/>
            </a:xfrm>
          </p:grpSpPr>
          <p:sp>
            <p:nvSpPr>
              <p:cNvPr id="41" name="타원 124"/>
              <p:cNvSpPr/>
              <p:nvPr/>
            </p:nvSpPr>
            <p:spPr>
              <a:xfrm>
                <a:off x="324713" y="1719603"/>
                <a:ext cx="167768" cy="16776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400"/>
              </a:p>
            </p:txBody>
          </p:sp>
          <p:sp>
            <p:nvSpPr>
              <p:cNvPr id="42" name="TextBox 125"/>
              <p:cNvSpPr txBox="1"/>
              <p:nvPr/>
            </p:nvSpPr>
            <p:spPr>
              <a:xfrm>
                <a:off x="303485" y="1696569"/>
                <a:ext cx="188529" cy="2220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100">
                    <a:solidFill>
                      <a:schemeClr val="bg1">
                        <a:lumMod val="95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34" name="그룹 123"/>
            <p:cNvGrpSpPr/>
            <p:nvPr/>
          </p:nvGrpSpPr>
          <p:grpSpPr>
            <a:xfrm>
              <a:off x="2068405" y="4069737"/>
              <a:ext cx="243186" cy="262750"/>
              <a:chOff x="303484" y="1696568"/>
              <a:chExt cx="188996" cy="222041"/>
            </a:xfrm>
          </p:grpSpPr>
          <p:sp>
            <p:nvSpPr>
              <p:cNvPr id="39" name="타원 124"/>
              <p:cNvSpPr/>
              <p:nvPr/>
            </p:nvSpPr>
            <p:spPr>
              <a:xfrm>
                <a:off x="324713" y="1719603"/>
                <a:ext cx="167768" cy="16776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400"/>
              </a:p>
            </p:txBody>
          </p:sp>
          <p:sp>
            <p:nvSpPr>
              <p:cNvPr id="40" name="TextBox 125"/>
              <p:cNvSpPr txBox="1"/>
              <p:nvPr/>
            </p:nvSpPr>
            <p:spPr>
              <a:xfrm>
                <a:off x="303484" y="1696568"/>
                <a:ext cx="188529" cy="222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100">
                    <a:solidFill>
                      <a:schemeClr val="bg1">
                        <a:lumMod val="95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35" name="그룹 123"/>
            <p:cNvGrpSpPr/>
            <p:nvPr/>
          </p:nvGrpSpPr>
          <p:grpSpPr>
            <a:xfrm>
              <a:off x="3542942" y="6234084"/>
              <a:ext cx="243186" cy="262750"/>
              <a:chOff x="303484" y="1696568"/>
              <a:chExt cx="188996" cy="222041"/>
            </a:xfrm>
          </p:grpSpPr>
          <p:sp>
            <p:nvSpPr>
              <p:cNvPr id="36" name="타원 124"/>
              <p:cNvSpPr/>
              <p:nvPr/>
            </p:nvSpPr>
            <p:spPr>
              <a:xfrm>
                <a:off x="324713" y="1719603"/>
                <a:ext cx="167768" cy="16776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400"/>
              </a:p>
            </p:txBody>
          </p:sp>
          <p:sp>
            <p:nvSpPr>
              <p:cNvPr id="37" name="TextBox 125"/>
              <p:cNvSpPr txBox="1"/>
              <p:nvPr/>
            </p:nvSpPr>
            <p:spPr>
              <a:xfrm>
                <a:off x="303484" y="1696568"/>
                <a:ext cx="188529" cy="222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100">
                    <a:solidFill>
                      <a:schemeClr val="bg1">
                        <a:lumMod val="95000"/>
                      </a:schemeClr>
                    </a:solidFill>
                  </a:rPr>
                  <a:t>4</a:t>
                </a:r>
              </a:p>
            </p:txBody>
          </p:sp>
        </p:grpSp>
      </p:grpSp>
      <p:sp>
        <p:nvSpPr>
          <p:cNvPr id="13" name="직사각형 12"/>
          <p:cNvSpPr/>
          <p:nvPr/>
        </p:nvSpPr>
        <p:spPr>
          <a:xfrm>
            <a:off x="77818" y="1053686"/>
            <a:ext cx="8550616" cy="5687581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463465"/>
              </p:ext>
            </p:extLst>
          </p:nvPr>
        </p:nvGraphicFramePr>
        <p:xfrm>
          <a:off x="77818" y="19456"/>
          <a:ext cx="12023388" cy="97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98">
                  <a:extLst>
                    <a:ext uri="{9D8B030D-6E8A-4147-A177-3AD203B41FA5}">
                      <a16:colId xmlns:a16="http://schemas.microsoft.com/office/drawing/2014/main" val="55049728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2145183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84810205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1019809131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77573997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134819085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Page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Title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예약하기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Screen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ID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Date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2022.04.03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53662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Description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가게상세페이지 內 예약진행 파트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최종확인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75044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146392"/>
              </p:ext>
            </p:extLst>
          </p:nvPr>
        </p:nvGraphicFramePr>
        <p:xfrm>
          <a:off x="8710207" y="1053686"/>
          <a:ext cx="3391001" cy="568758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Detail</a:t>
                      </a:r>
                      <a:r>
                        <a:rPr lang="en-US" altLang="ko-KR" sz="1400" baseline="0" smtClean="0"/>
                        <a:t> Description</a:t>
                      </a:r>
                      <a:endParaRPr lang="ko-KR" alt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3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/>
                        <a:t>화면 설명</a:t>
                      </a:r>
                      <a:endParaRPr lang="ko-KR" altLang="en-US" sz="14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84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예약완료화면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예약번호 함께 노출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5" name="모서리가 둥근 직사각형 44"/>
          <p:cNvSpPr/>
          <p:nvPr/>
        </p:nvSpPr>
        <p:spPr>
          <a:xfrm>
            <a:off x="1089148" y="1686914"/>
            <a:ext cx="6527956" cy="4409204"/>
          </a:xfrm>
          <a:prstGeom prst="roundRect">
            <a:avLst>
              <a:gd name="adj" fmla="val 4368"/>
            </a:avLst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40719" y="2796682"/>
            <a:ext cx="2888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/>
              <a:t>방문날짜 </a:t>
            </a:r>
            <a:r>
              <a:rPr lang="en-US" altLang="ko-KR" sz="1600" b="1" smtClean="0"/>
              <a:t>: 2023</a:t>
            </a:r>
            <a:r>
              <a:rPr lang="ko-KR" altLang="en-US" sz="1600" b="1" smtClean="0"/>
              <a:t>년 </a:t>
            </a:r>
            <a:r>
              <a:rPr lang="en-US" altLang="ko-KR" sz="1600" b="1" smtClean="0"/>
              <a:t>04</a:t>
            </a:r>
            <a:r>
              <a:rPr lang="ko-KR" altLang="en-US" sz="1600" b="1" smtClean="0"/>
              <a:t>월 </a:t>
            </a:r>
            <a:r>
              <a:rPr lang="en-US" altLang="ko-KR" sz="1600" b="1" smtClean="0"/>
              <a:t>18</a:t>
            </a:r>
            <a:r>
              <a:rPr lang="ko-KR" altLang="en-US" sz="1600" b="1" smtClean="0"/>
              <a:t>일</a:t>
            </a:r>
            <a:r>
              <a:rPr lang="en-US" altLang="ko-KR" sz="1600" b="1" smtClean="0"/>
              <a:t>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840719" y="3176170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/>
              <a:t>방문시간 </a:t>
            </a:r>
            <a:r>
              <a:rPr lang="en-US" altLang="ko-KR" sz="1600" b="1" smtClean="0"/>
              <a:t>:  12</a:t>
            </a:r>
            <a:r>
              <a:rPr lang="ko-KR" altLang="en-US" sz="1600" b="1" smtClean="0"/>
              <a:t>시 </a:t>
            </a:r>
            <a:r>
              <a:rPr lang="en-US" altLang="ko-KR" sz="1600" b="1" smtClean="0"/>
              <a:t>30</a:t>
            </a:r>
            <a:r>
              <a:rPr lang="ko-KR" altLang="en-US" sz="1600" b="1" smtClean="0"/>
              <a:t>분</a:t>
            </a:r>
            <a:endParaRPr lang="en-US" altLang="ko-KR" sz="1600" b="1" smtClean="0"/>
          </a:p>
        </p:txBody>
      </p:sp>
      <p:sp>
        <p:nvSpPr>
          <p:cNvPr id="97" name="TextBox 96"/>
          <p:cNvSpPr txBox="1"/>
          <p:nvPr/>
        </p:nvSpPr>
        <p:spPr>
          <a:xfrm>
            <a:off x="1842298" y="3598184"/>
            <a:ext cx="1566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/>
              <a:t>방문인원 </a:t>
            </a:r>
            <a:r>
              <a:rPr lang="en-US" altLang="ko-KR" sz="1600" b="1" smtClean="0"/>
              <a:t>: 2</a:t>
            </a:r>
            <a:r>
              <a:rPr lang="ko-KR" altLang="en-US" sz="1600" b="1" smtClean="0"/>
              <a:t>명</a:t>
            </a:r>
            <a:r>
              <a:rPr lang="en-US" altLang="ko-KR" sz="1600" b="1" smtClean="0"/>
              <a:t> 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840719" y="3963066"/>
            <a:ext cx="2010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/>
              <a:t>메뉴 </a:t>
            </a:r>
            <a:r>
              <a:rPr lang="en-US" altLang="ko-KR" sz="1600" b="1" smtClean="0"/>
              <a:t>: 1. OOOOOO</a:t>
            </a:r>
          </a:p>
          <a:p>
            <a:r>
              <a:rPr lang="en-US" altLang="ko-KR" sz="1600" b="1" smtClean="0"/>
              <a:t>          2. OOOOOO</a:t>
            </a:r>
          </a:p>
          <a:p>
            <a:r>
              <a:rPr lang="en-US" altLang="ko-KR" sz="1600" b="1" smtClean="0"/>
              <a:t>          3. OOOOOO 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840719" y="2472450"/>
            <a:ext cx="2068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/>
              <a:t>상호명 </a:t>
            </a:r>
            <a:r>
              <a:rPr lang="en-US" altLang="ko-KR" sz="1600" b="1" smtClean="0"/>
              <a:t>: </a:t>
            </a:r>
            <a:r>
              <a:rPr lang="ko-KR" altLang="en-US" sz="1600" b="1" smtClean="0"/>
              <a:t>맛있는 식당</a:t>
            </a:r>
            <a:endParaRPr lang="en-US" altLang="ko-KR" sz="1600" b="1" smtClean="0"/>
          </a:p>
        </p:txBody>
      </p:sp>
      <p:sp>
        <p:nvSpPr>
          <p:cNvPr id="109" name="TextBox 108"/>
          <p:cNvSpPr txBox="1"/>
          <p:nvPr/>
        </p:nvSpPr>
        <p:spPr>
          <a:xfrm>
            <a:off x="1840719" y="4764568"/>
            <a:ext cx="1728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/>
              <a:t>예약자 </a:t>
            </a:r>
            <a:r>
              <a:rPr lang="en-US" altLang="ko-KR" sz="1600" b="1" smtClean="0"/>
              <a:t>: OOO </a:t>
            </a:r>
            <a:r>
              <a:rPr lang="ko-KR" altLang="en-US" sz="1600" b="1" smtClean="0"/>
              <a:t>님</a:t>
            </a:r>
            <a:endParaRPr lang="en-US" altLang="ko-KR" sz="1600" b="1" smtClean="0"/>
          </a:p>
        </p:txBody>
      </p:sp>
      <p:sp>
        <p:nvSpPr>
          <p:cNvPr id="110" name="TextBox 109"/>
          <p:cNvSpPr txBox="1"/>
          <p:nvPr/>
        </p:nvSpPr>
        <p:spPr>
          <a:xfrm>
            <a:off x="1831902" y="5108361"/>
            <a:ext cx="2374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/>
              <a:t>연락처 </a:t>
            </a:r>
            <a:r>
              <a:rPr lang="en-US" altLang="ko-KR" sz="1600" b="1" smtClean="0"/>
              <a:t>: 010-1234-5678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31902" y="2148049"/>
            <a:ext cx="3010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/>
              <a:t>예약번호 </a:t>
            </a:r>
            <a:r>
              <a:rPr lang="en-US" altLang="ko-KR" sz="1600" b="1" smtClean="0"/>
              <a:t>: 2023040319280001</a:t>
            </a:r>
          </a:p>
        </p:txBody>
      </p:sp>
    </p:spTree>
    <p:extLst>
      <p:ext uri="{BB962C8B-B14F-4D97-AF65-F5344CB8AC3E}">
        <p14:creationId xmlns:p14="http://schemas.microsoft.com/office/powerpoint/2010/main" val="425177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77818" y="1053685"/>
            <a:ext cx="8550616" cy="5687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Google Shape;186;p20"/>
          <p:cNvSpPr/>
          <p:nvPr/>
        </p:nvSpPr>
        <p:spPr>
          <a:xfrm>
            <a:off x="571692" y="5449257"/>
            <a:ext cx="4922902" cy="39609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571692" y="3878800"/>
            <a:ext cx="4922902" cy="39609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77818" y="19456"/>
          <a:ext cx="12023388" cy="97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98">
                  <a:extLst>
                    <a:ext uri="{9D8B030D-6E8A-4147-A177-3AD203B41FA5}">
                      <a16:colId xmlns:a16="http://schemas.microsoft.com/office/drawing/2014/main" val="55049728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2145183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84810205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1019809131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77573997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134819085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Page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Title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사업자 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MyPage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Screen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ID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Date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2022.04.03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53662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Description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사업자회원의 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Mypage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baseline="0" smtClean="0">
                          <a:latin typeface="Arial Black" panose="020B0A04020102020204" pitchFamily="34" charset="0"/>
                        </a:rPr>
                        <a:t>진입 화면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75044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746460"/>
              </p:ext>
            </p:extLst>
          </p:nvPr>
        </p:nvGraphicFramePr>
        <p:xfrm>
          <a:off x="8710207" y="1053686"/>
          <a:ext cx="3391001" cy="571832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Detail</a:t>
                      </a:r>
                      <a:r>
                        <a:rPr lang="en-US" altLang="ko-KR" sz="1400" baseline="0" smtClean="0"/>
                        <a:t> Description</a:t>
                      </a:r>
                      <a:endParaRPr lang="ko-KR" alt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내가게 정보</a:t>
                      </a:r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출력화면</a:t>
                      </a: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사업자 회원이 등록한 메뉴정보를 볼 수 있다</a:t>
                      </a:r>
                      <a:endParaRPr lang="en-US" altLang="ko-KR" sz="10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사업장에 달린 일반회원의 리뷰를 조회한다</a:t>
                      </a:r>
                      <a:r>
                        <a:rPr lang="en-US" altLang="ko-KR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 사업장에 예약된 내역을 조회</a:t>
                      </a:r>
                      <a:r>
                        <a:rPr lang="en-US" altLang="ko-KR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관리한다</a:t>
                      </a:r>
                      <a:r>
                        <a:rPr lang="en-US" altLang="ko-KR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수정버튼 클릭시 사업자정보 수정화면으로 전환</a:t>
                      </a: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3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/>
                        <a:t>화면 설명</a:t>
                      </a:r>
                      <a:endParaRPr lang="ko-KR" altLang="en-US" sz="14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84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사업자회원 마이페이지 진입시 보이는 최초화면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회원가입당시 입력한 정보를 토대로 출력한다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09713" y="1541890"/>
          <a:ext cx="1857343" cy="281550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857343">
                  <a:extLst>
                    <a:ext uri="{9D8B030D-6E8A-4147-A177-3AD203B41FA5}">
                      <a16:colId xmlns:a16="http://schemas.microsoft.com/office/drawing/2014/main" val="2019215342"/>
                    </a:ext>
                  </a:extLst>
                </a:gridCol>
              </a:tblGrid>
              <a:tr h="703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solidFill>
                            <a:sysClr val="windowText" lastClr="000000"/>
                          </a:solidFill>
                        </a:rPr>
                        <a:t>내 가게 정보</a:t>
                      </a:r>
                      <a:endParaRPr lang="ko-KR" altLang="en-US" sz="1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34062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메뉴 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431145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리뷰 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10233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예약 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68575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2240651" y="1541890"/>
            <a:ext cx="6214188" cy="5008200"/>
          </a:xfrm>
          <a:prstGeom prst="roundRect">
            <a:avLst>
              <a:gd name="adj" fmla="val 3288"/>
            </a:avLst>
          </a:pr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86110" y="1627009"/>
            <a:ext cx="1051891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사업자명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486110" y="2070786"/>
            <a:ext cx="1051891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대표자명 </a:t>
            </a:r>
            <a:r>
              <a:rPr lang="en-US" altLang="ko-KR" smtClean="0"/>
              <a:t>: 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306574" y="2519068"/>
            <a:ext cx="1231427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사업자번호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306573" y="2959862"/>
            <a:ext cx="1231427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사업장주소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767142" y="1627009"/>
            <a:ext cx="2631232" cy="307777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767142" y="2065742"/>
            <a:ext cx="2631232" cy="307777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767142" y="2519068"/>
            <a:ext cx="2631232" cy="307777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767142" y="2967025"/>
            <a:ext cx="2631232" cy="307777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767142" y="3433645"/>
            <a:ext cx="2631232" cy="1170907"/>
          </a:xfrm>
          <a:prstGeom prst="roundRect">
            <a:avLst>
              <a:gd name="adj" fmla="val 10370"/>
            </a:avLst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smtClean="0">
                <a:solidFill>
                  <a:schemeClr val="tx1"/>
                </a:solidFill>
              </a:rPr>
              <a:t>사업장 위치 지도 표시</a:t>
            </a:r>
            <a:endParaRPr lang="ko-KR" altLang="en-US" sz="1800" b="1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77951" y="4713795"/>
            <a:ext cx="1051891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가게사진 </a:t>
            </a:r>
            <a:r>
              <a:rPr lang="en-US" altLang="ko-KR" smtClean="0"/>
              <a:t>: </a:t>
            </a:r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767142" y="4700682"/>
            <a:ext cx="2631232" cy="307777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213746" y="6067206"/>
            <a:ext cx="970383" cy="307777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수정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6110" y="5152695"/>
            <a:ext cx="1051891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영업시간 </a:t>
            </a:r>
            <a:r>
              <a:rPr lang="en-US" altLang="ko-KR" smtClean="0"/>
              <a:t>: </a:t>
            </a:r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775301" y="5139582"/>
            <a:ext cx="2631232" cy="307777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649580" y="5590245"/>
            <a:ext cx="872355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키워드 </a:t>
            </a:r>
            <a:r>
              <a:rPr lang="en-US" altLang="ko-KR" smtClean="0"/>
              <a:t>: </a:t>
            </a:r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775301" y="5593493"/>
            <a:ext cx="2631232" cy="307777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040151" y="58920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smtClean="0"/>
              <a:t>⑤</a:t>
            </a:r>
            <a:endParaRPr lang="ko-KR" altLang="en-US" sz="1800" b="1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84186" y="1596220"/>
            <a:ext cx="1857343" cy="6031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229546" y="1738322"/>
            <a:ext cx="243145" cy="261610"/>
            <a:chOff x="303517" y="1696586"/>
            <a:chExt cx="188964" cy="221078"/>
          </a:xfrm>
        </p:grpSpPr>
        <p:sp>
          <p:nvSpPr>
            <p:cNvPr id="31" name="타원 3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3517" y="1696586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29546" y="3149840"/>
            <a:ext cx="243145" cy="261610"/>
            <a:chOff x="303517" y="1696586"/>
            <a:chExt cx="188964" cy="221078"/>
          </a:xfrm>
        </p:grpSpPr>
        <p:sp>
          <p:nvSpPr>
            <p:cNvPr id="36" name="타원 3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3517" y="1696586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29546" y="3888293"/>
            <a:ext cx="243145" cy="261610"/>
            <a:chOff x="303517" y="1696586"/>
            <a:chExt cx="188964" cy="221078"/>
          </a:xfrm>
        </p:grpSpPr>
        <p:sp>
          <p:nvSpPr>
            <p:cNvPr id="40" name="타원 3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3517" y="1696586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29546" y="2482591"/>
            <a:ext cx="243145" cy="261610"/>
            <a:chOff x="303517" y="1696586"/>
            <a:chExt cx="188964" cy="221078"/>
          </a:xfrm>
        </p:grpSpPr>
        <p:sp>
          <p:nvSpPr>
            <p:cNvPr id="43" name="타원 4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03517" y="1696586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60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/>
          <p:nvPr/>
        </p:nvSpPr>
        <p:spPr>
          <a:xfrm>
            <a:off x="571692" y="5449257"/>
            <a:ext cx="4922902" cy="39609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571692" y="3878800"/>
            <a:ext cx="4922902" cy="39609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77818" y="19456"/>
          <a:ext cx="12023388" cy="97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98">
                  <a:extLst>
                    <a:ext uri="{9D8B030D-6E8A-4147-A177-3AD203B41FA5}">
                      <a16:colId xmlns:a16="http://schemas.microsoft.com/office/drawing/2014/main" val="55049728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2145183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84810205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1019809131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77573997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134819085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Page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Title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사업자 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MyPage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Screen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ID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Date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2022.04.03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53662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Description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사업자회원의 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Mypage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baseline="0" smtClean="0">
                          <a:latin typeface="Arial Black" panose="020B0A04020102020204" pitchFamily="34" charset="0"/>
                        </a:rPr>
                        <a:t>내가게 정보의 수정화면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75044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215313"/>
              </p:ext>
            </p:extLst>
          </p:nvPr>
        </p:nvGraphicFramePr>
        <p:xfrm>
          <a:off x="8710207" y="1053687"/>
          <a:ext cx="3391001" cy="570469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09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Detail</a:t>
                      </a:r>
                      <a:r>
                        <a:rPr lang="en-US" altLang="ko-KR" sz="1400" baseline="0" smtClean="0"/>
                        <a:t> Description</a:t>
                      </a:r>
                      <a:endParaRPr lang="ko-KR" alt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가게사진을 등록할 수 있는 파일첨부버튼</a:t>
                      </a: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완료버튼 클릭시 사업자 마이페이지 최초화면</a:t>
                      </a:r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호출</a:t>
                      </a:r>
                      <a:endParaRPr lang="ko-KR" altLang="en-US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10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9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2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7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3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239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/>
                        <a:t>화면 설명</a:t>
                      </a:r>
                      <a:endParaRPr lang="ko-KR" altLang="en-US" sz="14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319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사업자 가입시 입력한 정보는 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관리자의 승인 후 등록된것으로 수정불가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가게사진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영업시간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키워드만 수정가능하다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7818" y="1053685"/>
            <a:ext cx="8550616" cy="5687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nwjd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09713" y="1541890"/>
          <a:ext cx="1857343" cy="281550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857343">
                  <a:extLst>
                    <a:ext uri="{9D8B030D-6E8A-4147-A177-3AD203B41FA5}">
                      <a16:colId xmlns:a16="http://schemas.microsoft.com/office/drawing/2014/main" val="2019215342"/>
                    </a:ext>
                  </a:extLst>
                </a:gridCol>
              </a:tblGrid>
              <a:tr h="703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solidFill>
                            <a:sysClr val="windowText" lastClr="000000"/>
                          </a:solidFill>
                        </a:rPr>
                        <a:t>내 가게 정보</a:t>
                      </a:r>
                      <a:endParaRPr lang="ko-KR" altLang="en-US" sz="1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34062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메뉴 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431145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리뷰 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10233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예약 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68575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2240651" y="1541890"/>
            <a:ext cx="6214188" cy="5008200"/>
          </a:xfrm>
          <a:prstGeom prst="roundRect">
            <a:avLst>
              <a:gd name="adj" fmla="val 3288"/>
            </a:avLst>
          </a:pr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86110" y="1627009"/>
            <a:ext cx="1051891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사업자명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486110" y="2070786"/>
            <a:ext cx="1051891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대표자명 </a:t>
            </a:r>
            <a:r>
              <a:rPr lang="en-US" altLang="ko-KR" smtClean="0"/>
              <a:t>: 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306574" y="2519068"/>
            <a:ext cx="1231427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사업자번호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306573" y="2959862"/>
            <a:ext cx="1231427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사업장주소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767142" y="1627009"/>
            <a:ext cx="2631232" cy="307777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767142" y="2065742"/>
            <a:ext cx="2631232" cy="307777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767142" y="2519068"/>
            <a:ext cx="2631232" cy="307777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767142" y="2967025"/>
            <a:ext cx="2631232" cy="307777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767142" y="3433645"/>
            <a:ext cx="2631232" cy="1170907"/>
          </a:xfrm>
          <a:prstGeom prst="roundRect">
            <a:avLst>
              <a:gd name="adj" fmla="val 10370"/>
            </a:avLst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smtClean="0">
                <a:solidFill>
                  <a:schemeClr val="tx1"/>
                </a:solidFill>
              </a:rPr>
              <a:t>사업장 위치 지도 표시</a:t>
            </a:r>
            <a:endParaRPr lang="ko-KR" altLang="en-US" sz="1800" b="1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77951" y="4713795"/>
            <a:ext cx="1051891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가게사진 </a:t>
            </a:r>
            <a:r>
              <a:rPr lang="en-US" altLang="ko-KR" smtClean="0"/>
              <a:t>: </a:t>
            </a:r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767142" y="4700682"/>
            <a:ext cx="2631232" cy="3077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213746" y="6067206"/>
            <a:ext cx="970383" cy="307777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완료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6110" y="5152695"/>
            <a:ext cx="1051891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영업시간 </a:t>
            </a:r>
            <a:r>
              <a:rPr lang="en-US" altLang="ko-KR" smtClean="0"/>
              <a:t>: </a:t>
            </a:r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775301" y="5139582"/>
            <a:ext cx="2631232" cy="3077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649580" y="5590245"/>
            <a:ext cx="872355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키워드 </a:t>
            </a:r>
            <a:r>
              <a:rPr lang="en-US" altLang="ko-KR" smtClean="0"/>
              <a:t>: </a:t>
            </a:r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775301" y="5593493"/>
            <a:ext cx="2631232" cy="3077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554959" y="4700681"/>
            <a:ext cx="970383" cy="307777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파일첨부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240650" y="1541890"/>
            <a:ext cx="5662379" cy="3102873"/>
          </a:xfrm>
          <a:prstGeom prst="roundRect">
            <a:avLst>
              <a:gd name="adj" fmla="val 276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94208" y="1300836"/>
            <a:ext cx="1556300" cy="2531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수정불가항목</a:t>
            </a:r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09712" y="1596220"/>
            <a:ext cx="1857343" cy="6031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7560354" y="4723764"/>
            <a:ext cx="243145" cy="261610"/>
            <a:chOff x="303517" y="1696586"/>
            <a:chExt cx="188964" cy="221078"/>
          </a:xfrm>
        </p:grpSpPr>
        <p:sp>
          <p:nvSpPr>
            <p:cNvPr id="31" name="타원 3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3517" y="1696586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8075492" y="5892099"/>
            <a:ext cx="243145" cy="261610"/>
            <a:chOff x="303517" y="1696586"/>
            <a:chExt cx="188964" cy="221078"/>
          </a:xfrm>
        </p:grpSpPr>
        <p:sp>
          <p:nvSpPr>
            <p:cNvPr id="35" name="타원 3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3517" y="1696586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73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77818" y="1053685"/>
            <a:ext cx="8550616" cy="5687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Google Shape;194;p20"/>
          <p:cNvSpPr/>
          <p:nvPr/>
        </p:nvSpPr>
        <p:spPr>
          <a:xfrm>
            <a:off x="571692" y="3878800"/>
            <a:ext cx="4922902" cy="39609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77818" y="19456"/>
          <a:ext cx="12023388" cy="97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98">
                  <a:extLst>
                    <a:ext uri="{9D8B030D-6E8A-4147-A177-3AD203B41FA5}">
                      <a16:colId xmlns:a16="http://schemas.microsoft.com/office/drawing/2014/main" val="55049728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2145183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84810205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1019809131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77573997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134819085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Page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Title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사업자 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MyPage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Screen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ID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Date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2022.04.03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53662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Description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사업자회원의 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Mypage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baseline="0" smtClean="0">
                          <a:latin typeface="Arial Black" panose="020B0A04020102020204" pitchFamily="34" charset="0"/>
                        </a:rPr>
                        <a:t>메뉴정보 진입화면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75044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980003"/>
              </p:ext>
            </p:extLst>
          </p:nvPr>
        </p:nvGraphicFramePr>
        <p:xfrm>
          <a:off x="8710207" y="1053686"/>
          <a:ext cx="3391001" cy="571832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Detail</a:t>
                      </a:r>
                      <a:r>
                        <a:rPr lang="en-US" altLang="ko-KR" sz="1400" baseline="0" smtClean="0"/>
                        <a:t> Description</a:t>
                      </a:r>
                      <a:endParaRPr lang="ko-KR" alt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한 페이지에 모두 로드되지 못한 메뉴정보는 더보기 클릭시 추가로 보여진다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추가등록 버튼</a:t>
                      </a:r>
                      <a:endParaRPr lang="en-US" altLang="ko-KR" sz="10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3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/>
                        <a:t>화면 설명</a:t>
                      </a:r>
                      <a:endParaRPr lang="ko-KR" altLang="en-US" sz="14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84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가게에서 등록한 메뉴정보 확인 및 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추가를 위한 메뉴정보 페이지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09713" y="1541890"/>
          <a:ext cx="1857343" cy="281550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857343">
                  <a:extLst>
                    <a:ext uri="{9D8B030D-6E8A-4147-A177-3AD203B41FA5}">
                      <a16:colId xmlns:a16="http://schemas.microsoft.com/office/drawing/2014/main" val="2019215342"/>
                    </a:ext>
                  </a:extLst>
                </a:gridCol>
              </a:tblGrid>
              <a:tr h="703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solidFill>
                            <a:sysClr val="windowText" lastClr="000000"/>
                          </a:solidFill>
                        </a:rPr>
                        <a:t>내 가게 정보</a:t>
                      </a:r>
                      <a:endParaRPr lang="ko-KR" altLang="en-US" sz="1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34062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메뉴 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431145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리뷰 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10233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예약 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68575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2240651" y="1541890"/>
            <a:ext cx="6214188" cy="5008200"/>
          </a:xfrm>
          <a:prstGeom prst="roundRect">
            <a:avLst>
              <a:gd name="adj" fmla="val 3288"/>
            </a:avLst>
          </a:pr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2579018" y="1803769"/>
            <a:ext cx="2612572" cy="1324947"/>
            <a:chOff x="2579018" y="1803769"/>
            <a:chExt cx="2612572" cy="1324947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2579018" y="1803769"/>
              <a:ext cx="2612572" cy="1324947"/>
            </a:xfrm>
            <a:prstGeom prst="roundRect">
              <a:avLst>
                <a:gd name="adj" fmla="val 9625"/>
              </a:avLst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705878" y="1903445"/>
              <a:ext cx="905069" cy="867747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메뉴사진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3692719" y="1902972"/>
              <a:ext cx="1327149" cy="326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메뉴명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: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3692719" y="2276278"/>
              <a:ext cx="1327149" cy="326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가   격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: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692719" y="2649584"/>
              <a:ext cx="1327149" cy="326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설   명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: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347745" y="1803769"/>
            <a:ext cx="2612572" cy="1324947"/>
            <a:chOff x="2579018" y="1803769"/>
            <a:chExt cx="2612572" cy="1324947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2579018" y="1803769"/>
              <a:ext cx="2612572" cy="1324947"/>
            </a:xfrm>
            <a:prstGeom prst="roundRect">
              <a:avLst>
                <a:gd name="adj" fmla="val 9625"/>
              </a:avLst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705878" y="1903445"/>
              <a:ext cx="905069" cy="867747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메뉴사진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3692719" y="1902972"/>
              <a:ext cx="1327149" cy="326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메뉴명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: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3692719" y="2276278"/>
              <a:ext cx="1327149" cy="326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가   격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: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3692719" y="2649584"/>
              <a:ext cx="1327149" cy="326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설   명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: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579018" y="3216326"/>
            <a:ext cx="2612572" cy="1324947"/>
            <a:chOff x="2579018" y="1803769"/>
            <a:chExt cx="2612572" cy="1324947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2579018" y="1803769"/>
              <a:ext cx="2612572" cy="1324947"/>
            </a:xfrm>
            <a:prstGeom prst="roundRect">
              <a:avLst>
                <a:gd name="adj" fmla="val 9625"/>
              </a:avLst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705878" y="1903445"/>
              <a:ext cx="905069" cy="867747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메뉴사진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3692719" y="1902972"/>
              <a:ext cx="1327149" cy="326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메뉴명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: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3692719" y="2276278"/>
              <a:ext cx="1327149" cy="326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가   격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: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3692719" y="2649584"/>
              <a:ext cx="1327149" cy="326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설   명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: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5347745" y="3216326"/>
            <a:ext cx="2612572" cy="1324947"/>
            <a:chOff x="2579018" y="1803769"/>
            <a:chExt cx="2612572" cy="1324947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2579018" y="1803769"/>
              <a:ext cx="2612572" cy="1324947"/>
            </a:xfrm>
            <a:prstGeom prst="roundRect">
              <a:avLst>
                <a:gd name="adj" fmla="val 9625"/>
              </a:avLst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705878" y="1903445"/>
              <a:ext cx="905069" cy="867747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메뉴사진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3692719" y="1902972"/>
              <a:ext cx="1327149" cy="326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메뉴명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: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692719" y="2276278"/>
              <a:ext cx="1327149" cy="326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가   격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: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3692719" y="2649584"/>
              <a:ext cx="1327149" cy="326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설   명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: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2579018" y="4690347"/>
            <a:ext cx="2612572" cy="1324947"/>
            <a:chOff x="2579018" y="1803769"/>
            <a:chExt cx="2612572" cy="1324947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2579018" y="1803769"/>
              <a:ext cx="2612572" cy="1324947"/>
            </a:xfrm>
            <a:prstGeom prst="roundRect">
              <a:avLst>
                <a:gd name="adj" fmla="val 9625"/>
              </a:avLst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2705878" y="1903445"/>
              <a:ext cx="905069" cy="867747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메뉴사진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3692719" y="1902972"/>
              <a:ext cx="1327149" cy="326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메뉴명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: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3692719" y="2276278"/>
              <a:ext cx="1327149" cy="326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가   격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: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3692719" y="2649584"/>
              <a:ext cx="1327149" cy="326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설   명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: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5347745" y="4690347"/>
            <a:ext cx="2612572" cy="1324947"/>
            <a:chOff x="2579018" y="1803769"/>
            <a:chExt cx="2612572" cy="1324947"/>
          </a:xfrm>
        </p:grpSpPr>
        <p:sp>
          <p:nvSpPr>
            <p:cNvPr id="99" name="모서리가 둥근 직사각형 98"/>
            <p:cNvSpPr/>
            <p:nvPr/>
          </p:nvSpPr>
          <p:spPr>
            <a:xfrm>
              <a:off x="2579018" y="1803769"/>
              <a:ext cx="2612572" cy="1324947"/>
            </a:xfrm>
            <a:prstGeom prst="roundRect">
              <a:avLst>
                <a:gd name="adj" fmla="val 9625"/>
              </a:avLst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2705878" y="1903445"/>
              <a:ext cx="905069" cy="867747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메뉴사진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3692719" y="1902972"/>
              <a:ext cx="1327149" cy="326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메뉴명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: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3692719" y="2276278"/>
              <a:ext cx="1327149" cy="326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가   격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: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3692719" y="2649584"/>
              <a:ext cx="1327149" cy="326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설   명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: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56" name="모서리가 둥근 직사각형 55"/>
          <p:cNvSpPr/>
          <p:nvPr/>
        </p:nvSpPr>
        <p:spPr>
          <a:xfrm>
            <a:off x="6877966" y="6062542"/>
            <a:ext cx="1063689" cy="440893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메뉴등록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9713" y="2276278"/>
            <a:ext cx="1857343" cy="6031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107673" y="6062272"/>
            <a:ext cx="2272001" cy="388938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더보기</a:t>
            </a:r>
            <a:r>
              <a:rPr lang="en-US" altLang="ko-KR" b="1" smtClean="0">
                <a:solidFill>
                  <a:schemeClr val="tx1"/>
                </a:solidFill>
              </a:rPr>
              <a:t>+</a:t>
            </a:r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6177415" y="6033563"/>
            <a:ext cx="243145" cy="261610"/>
            <a:chOff x="303517" y="1696586"/>
            <a:chExt cx="188964" cy="221078"/>
          </a:xfrm>
        </p:grpSpPr>
        <p:sp>
          <p:nvSpPr>
            <p:cNvPr id="113" name="타원 11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03517" y="1696586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7820082" y="5929995"/>
            <a:ext cx="243145" cy="261610"/>
            <a:chOff x="303517" y="1696586"/>
            <a:chExt cx="188964" cy="221078"/>
          </a:xfrm>
        </p:grpSpPr>
        <p:sp>
          <p:nvSpPr>
            <p:cNvPr id="116" name="타원 11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03517" y="1696586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2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/>
          <p:cNvSpPr/>
          <p:nvPr/>
        </p:nvSpPr>
        <p:spPr>
          <a:xfrm>
            <a:off x="77818" y="1053685"/>
            <a:ext cx="8550616" cy="5687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Google Shape;194;p20"/>
          <p:cNvSpPr/>
          <p:nvPr/>
        </p:nvSpPr>
        <p:spPr>
          <a:xfrm>
            <a:off x="571692" y="3878800"/>
            <a:ext cx="4922902" cy="39609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77818" y="19456"/>
          <a:ext cx="12023388" cy="97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98">
                  <a:extLst>
                    <a:ext uri="{9D8B030D-6E8A-4147-A177-3AD203B41FA5}">
                      <a16:colId xmlns:a16="http://schemas.microsoft.com/office/drawing/2014/main" val="55049728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2145183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84810205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1019809131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77573997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134819085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Page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Title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사업자 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MyPage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Screen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ID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Date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2022.04.03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53662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Description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사업자회원의 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Mypage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baseline="0" smtClean="0">
                          <a:latin typeface="Arial Black" panose="020B0A04020102020204" pitchFamily="34" charset="0"/>
                        </a:rPr>
                        <a:t>메뉴정보 등록화면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75044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841988"/>
              </p:ext>
            </p:extLst>
          </p:nvPr>
        </p:nvGraphicFramePr>
        <p:xfrm>
          <a:off x="8710207" y="1053686"/>
          <a:ext cx="3391001" cy="571832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Detail</a:t>
                      </a:r>
                      <a:r>
                        <a:rPr lang="en-US" altLang="ko-KR" sz="1400" baseline="0" smtClean="0"/>
                        <a:t> Description</a:t>
                      </a:r>
                      <a:endParaRPr lang="ko-KR" alt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메뉴사진 등록이 가능한 파일 첨부 버튼</a:t>
                      </a: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등록버튼 클릭시 메뉴정보리스트에 추가로 등록</a:t>
                      </a:r>
                      <a:endParaRPr lang="en-US" altLang="ko-KR" sz="10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3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/>
                        <a:t>화면 설명</a:t>
                      </a:r>
                      <a:endParaRPr lang="ko-KR" altLang="en-US" sz="14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84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등록시 필요한</a:t>
                      </a:r>
                      <a:r>
                        <a:rPr lang="en-US" altLang="ko-KR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메뉴이름</a:t>
                      </a:r>
                      <a:r>
                        <a:rPr lang="en-US" altLang="ko-KR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메뉴가격</a:t>
                      </a:r>
                      <a:r>
                        <a:rPr lang="en-US" altLang="ko-KR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메뉴사진</a:t>
                      </a:r>
                      <a:r>
                        <a:rPr lang="en-US" altLang="ko-KR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메뉴설명등을 입력 하기 위한 창을 모달로 보여준다</a:t>
                      </a:r>
                      <a:r>
                        <a:rPr lang="en-US" altLang="ko-KR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09713" y="1541890"/>
          <a:ext cx="1857343" cy="281550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857343">
                  <a:extLst>
                    <a:ext uri="{9D8B030D-6E8A-4147-A177-3AD203B41FA5}">
                      <a16:colId xmlns:a16="http://schemas.microsoft.com/office/drawing/2014/main" val="2019215342"/>
                    </a:ext>
                  </a:extLst>
                </a:gridCol>
              </a:tblGrid>
              <a:tr h="703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solidFill>
                            <a:sysClr val="windowText" lastClr="000000"/>
                          </a:solidFill>
                        </a:rPr>
                        <a:t>내 가게 정보</a:t>
                      </a:r>
                      <a:endParaRPr lang="ko-KR" altLang="en-US" sz="1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34062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메뉴 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431145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리뷰 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10233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예약 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68575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2240651" y="1541890"/>
            <a:ext cx="6214188" cy="5008200"/>
          </a:xfrm>
          <a:prstGeom prst="roundRect">
            <a:avLst>
              <a:gd name="adj" fmla="val 3288"/>
            </a:avLst>
          </a:pr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2579018" y="1803769"/>
            <a:ext cx="2612572" cy="1324947"/>
            <a:chOff x="2579018" y="1803769"/>
            <a:chExt cx="2612572" cy="1324947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2579018" y="1803769"/>
              <a:ext cx="2612572" cy="1324947"/>
            </a:xfrm>
            <a:prstGeom prst="roundRect">
              <a:avLst>
                <a:gd name="adj" fmla="val 9625"/>
              </a:avLst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705878" y="1903445"/>
              <a:ext cx="905069" cy="867747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메뉴사진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3692719" y="1902972"/>
              <a:ext cx="1327149" cy="326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메뉴명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: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3692719" y="2276278"/>
              <a:ext cx="1327149" cy="326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가   격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: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692719" y="2649584"/>
              <a:ext cx="1327149" cy="326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설   명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: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347745" y="1803769"/>
            <a:ext cx="2612572" cy="1324947"/>
            <a:chOff x="2579018" y="1803769"/>
            <a:chExt cx="2612572" cy="1324947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2579018" y="1803769"/>
              <a:ext cx="2612572" cy="1324947"/>
            </a:xfrm>
            <a:prstGeom prst="roundRect">
              <a:avLst>
                <a:gd name="adj" fmla="val 9625"/>
              </a:avLst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705878" y="1903445"/>
              <a:ext cx="905069" cy="867747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메뉴사진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3692719" y="1902972"/>
              <a:ext cx="1327149" cy="326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메뉴명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: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3692719" y="2276278"/>
              <a:ext cx="1327149" cy="326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가   격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: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3692719" y="2649584"/>
              <a:ext cx="1327149" cy="326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설   명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: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579018" y="3216326"/>
            <a:ext cx="2612572" cy="1324947"/>
            <a:chOff x="2579018" y="1803769"/>
            <a:chExt cx="2612572" cy="1324947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2579018" y="1803769"/>
              <a:ext cx="2612572" cy="1324947"/>
            </a:xfrm>
            <a:prstGeom prst="roundRect">
              <a:avLst>
                <a:gd name="adj" fmla="val 9625"/>
              </a:avLst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705878" y="1903445"/>
              <a:ext cx="905069" cy="867747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메뉴사진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3692719" y="1902972"/>
              <a:ext cx="1327149" cy="326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메뉴명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: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3692719" y="2276278"/>
              <a:ext cx="1327149" cy="326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가   격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: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3692719" y="2649584"/>
              <a:ext cx="1327149" cy="326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설   명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: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5347745" y="3216326"/>
            <a:ext cx="2612572" cy="1324947"/>
            <a:chOff x="2579018" y="1803769"/>
            <a:chExt cx="2612572" cy="1324947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2579018" y="1803769"/>
              <a:ext cx="2612572" cy="1324947"/>
            </a:xfrm>
            <a:prstGeom prst="roundRect">
              <a:avLst>
                <a:gd name="adj" fmla="val 9625"/>
              </a:avLst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705878" y="1903445"/>
              <a:ext cx="905069" cy="867747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메뉴사진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3692719" y="1902972"/>
              <a:ext cx="1327149" cy="326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메뉴명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: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692719" y="2276278"/>
              <a:ext cx="1327149" cy="326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가   격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: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3692719" y="2649584"/>
              <a:ext cx="1327149" cy="326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설   명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: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2579018" y="4690347"/>
            <a:ext cx="2612572" cy="1324947"/>
            <a:chOff x="2579018" y="1803769"/>
            <a:chExt cx="2612572" cy="1324947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2579018" y="1803769"/>
              <a:ext cx="2612572" cy="1324947"/>
            </a:xfrm>
            <a:prstGeom prst="roundRect">
              <a:avLst>
                <a:gd name="adj" fmla="val 9625"/>
              </a:avLst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2705878" y="1903445"/>
              <a:ext cx="905069" cy="867747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메뉴사진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3692719" y="1902972"/>
              <a:ext cx="1327149" cy="326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메뉴명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: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3692719" y="2276278"/>
              <a:ext cx="1327149" cy="326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가   격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: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3692719" y="2649584"/>
              <a:ext cx="1327149" cy="326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설   명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: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5347745" y="4690347"/>
            <a:ext cx="2612572" cy="1324947"/>
            <a:chOff x="2579018" y="1803769"/>
            <a:chExt cx="2612572" cy="1324947"/>
          </a:xfrm>
        </p:grpSpPr>
        <p:sp>
          <p:nvSpPr>
            <p:cNvPr id="99" name="모서리가 둥근 직사각형 98"/>
            <p:cNvSpPr/>
            <p:nvPr/>
          </p:nvSpPr>
          <p:spPr>
            <a:xfrm>
              <a:off x="2579018" y="1803769"/>
              <a:ext cx="2612572" cy="1324947"/>
            </a:xfrm>
            <a:prstGeom prst="roundRect">
              <a:avLst>
                <a:gd name="adj" fmla="val 9625"/>
              </a:avLst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2705878" y="1903445"/>
              <a:ext cx="905069" cy="867747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메뉴사진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3692719" y="1902972"/>
              <a:ext cx="1327149" cy="326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메뉴명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: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3692719" y="2276278"/>
              <a:ext cx="1327149" cy="326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가   격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: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3692719" y="2649584"/>
              <a:ext cx="1327149" cy="3265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smtClean="0">
                  <a:solidFill>
                    <a:schemeClr val="tx1"/>
                  </a:solidFill>
                </a:rPr>
                <a:t>설   명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: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56" name="모서리가 둥근 직사각형 55"/>
          <p:cNvSpPr/>
          <p:nvPr/>
        </p:nvSpPr>
        <p:spPr>
          <a:xfrm>
            <a:off x="6877966" y="6062542"/>
            <a:ext cx="1063689" cy="440893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메뉴등록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818" y="1072369"/>
            <a:ext cx="8531161" cy="5668897"/>
          </a:xfrm>
          <a:prstGeom prst="rect">
            <a:avLst/>
          </a:prstGeom>
          <a:solidFill>
            <a:schemeClr val="tx1">
              <a:lumMod val="95000"/>
              <a:lumOff val="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513020" y="2165090"/>
            <a:ext cx="5669449" cy="3898588"/>
            <a:chOff x="2290868" y="1949416"/>
            <a:chExt cx="6113753" cy="422545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2290868" y="1949416"/>
              <a:ext cx="6113753" cy="4225450"/>
            </a:xfrm>
            <a:prstGeom prst="roundRect">
              <a:avLst>
                <a:gd name="adj" fmla="val 7084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65702" y="2278947"/>
              <a:ext cx="1051891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메뉴이름 </a:t>
              </a:r>
              <a:r>
                <a:rPr lang="en-US" altLang="ko-KR" smtClean="0"/>
                <a:t>: </a:t>
              </a:r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65702" y="2722724"/>
              <a:ext cx="1051891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메뉴가격 </a:t>
              </a:r>
              <a:r>
                <a:rPr lang="en-US" altLang="ko-KR" smtClean="0"/>
                <a:t>: </a:t>
              </a:r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65702" y="3171006"/>
              <a:ext cx="1051891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메뉴사진 </a:t>
              </a:r>
              <a:r>
                <a:rPr lang="en-US" altLang="ko-KR" smtClean="0"/>
                <a:t>: </a:t>
              </a:r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246734" y="2278947"/>
              <a:ext cx="2631232" cy="3077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4246734" y="2717680"/>
              <a:ext cx="2631232" cy="3077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246734" y="3171006"/>
              <a:ext cx="2631232" cy="3077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7015043" y="3175451"/>
              <a:ext cx="970383" cy="3077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tx1"/>
                  </a:solidFill>
                </a:rPr>
                <a:t>파일첨부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4246734" y="3677663"/>
              <a:ext cx="2631232" cy="13326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smtClean="0">
                  <a:solidFill>
                    <a:schemeClr val="tx1"/>
                  </a:solidFill>
                </a:rPr>
                <a:t>메뉴사진</a:t>
              </a:r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965702" y="5115608"/>
              <a:ext cx="1051891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메뉴설명 </a:t>
              </a:r>
              <a:r>
                <a:rPr lang="en-US" altLang="ko-KR" smtClean="0"/>
                <a:t>: </a:t>
              </a:r>
              <a:endParaRPr lang="ko-KR" altLang="en-US"/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4246734" y="5115608"/>
              <a:ext cx="2631232" cy="86340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13171" y="1969734"/>
              <a:ext cx="28200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b="1" smtClean="0"/>
                <a:t>모달로 화면수정 페이지 노출</a:t>
              </a:r>
              <a:endParaRPr lang="ko-KR" altLang="en-US" sz="1600" b="1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7161174" y="5692956"/>
              <a:ext cx="728592" cy="31542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smtClean="0">
                  <a:solidFill>
                    <a:schemeClr val="tx1"/>
                  </a:solidFill>
                </a:rPr>
                <a:t>등록</a:t>
              </a:r>
              <a:endParaRPr lang="ko-KR" alt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6766761" y="3113170"/>
            <a:ext cx="243145" cy="261610"/>
            <a:chOff x="303517" y="1696586"/>
            <a:chExt cx="188964" cy="221078"/>
          </a:xfrm>
        </p:grpSpPr>
        <p:sp>
          <p:nvSpPr>
            <p:cNvPr id="81" name="타원 8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03517" y="1696586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6857677" y="5445404"/>
            <a:ext cx="243145" cy="261610"/>
            <a:chOff x="303517" y="1696586"/>
            <a:chExt cx="188964" cy="221078"/>
          </a:xfrm>
        </p:grpSpPr>
        <p:sp>
          <p:nvSpPr>
            <p:cNvPr id="84" name="타원 8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03517" y="1696586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366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77818" y="1053685"/>
            <a:ext cx="8550616" cy="5687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Google Shape;194;p20"/>
          <p:cNvSpPr/>
          <p:nvPr/>
        </p:nvSpPr>
        <p:spPr>
          <a:xfrm>
            <a:off x="571692" y="3878800"/>
            <a:ext cx="4922902" cy="39609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77818" y="19456"/>
          <a:ext cx="12023388" cy="97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98">
                  <a:extLst>
                    <a:ext uri="{9D8B030D-6E8A-4147-A177-3AD203B41FA5}">
                      <a16:colId xmlns:a16="http://schemas.microsoft.com/office/drawing/2014/main" val="55049728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2145183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84810205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1019809131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77573997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134819085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Page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Title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사업자 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MyPage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Screen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ID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Date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2022.04.03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53662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Description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사업자회원의 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Mypage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baseline="0" smtClean="0">
                          <a:latin typeface="Arial Black" panose="020B0A04020102020204" pitchFamily="34" charset="0"/>
                        </a:rPr>
                        <a:t>리뷰관리 진입화면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75044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262771"/>
              </p:ext>
            </p:extLst>
          </p:nvPr>
        </p:nvGraphicFramePr>
        <p:xfrm>
          <a:off x="8710207" y="1053686"/>
          <a:ext cx="3391001" cy="571832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Detail</a:t>
                      </a:r>
                      <a:r>
                        <a:rPr lang="en-US" altLang="ko-KR" sz="1400" baseline="0" smtClean="0"/>
                        <a:t> Description</a:t>
                      </a:r>
                      <a:endParaRPr lang="ko-KR" alt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한페이지에 노출되지않는 리뷰를 더보기 버튼을 통해 추가 로딩</a:t>
                      </a: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무분별한 비방글 등을 신고하는 버튼</a:t>
                      </a:r>
                      <a:endParaRPr lang="en-US" altLang="ko-KR" sz="10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사업자가 리뷰에 댓글을 달 수 있음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3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/>
                        <a:t>화면 설명</a:t>
                      </a:r>
                      <a:endParaRPr lang="ko-KR" altLang="en-US" sz="14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84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해당사업장에 등록된 회원유저들의 리뷰를 관리하는 페이지로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신고 및 댓글 작성이 가능하다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09713" y="1541890"/>
          <a:ext cx="1857343" cy="281550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857343">
                  <a:extLst>
                    <a:ext uri="{9D8B030D-6E8A-4147-A177-3AD203B41FA5}">
                      <a16:colId xmlns:a16="http://schemas.microsoft.com/office/drawing/2014/main" val="2019215342"/>
                    </a:ext>
                  </a:extLst>
                </a:gridCol>
              </a:tblGrid>
              <a:tr h="703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solidFill>
                            <a:sysClr val="windowText" lastClr="000000"/>
                          </a:solidFill>
                        </a:rPr>
                        <a:t>내 가게 정보</a:t>
                      </a:r>
                      <a:endParaRPr lang="ko-KR" altLang="en-US" sz="1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34062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메뉴 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431145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리뷰 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10233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예약 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68575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2240651" y="1541890"/>
            <a:ext cx="6214188" cy="5008200"/>
          </a:xfrm>
          <a:prstGeom prst="roundRect">
            <a:avLst>
              <a:gd name="adj" fmla="val 3288"/>
            </a:avLst>
          </a:pr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09713" y="3000857"/>
            <a:ext cx="1857343" cy="6031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579017" y="1803770"/>
            <a:ext cx="5547945" cy="986084"/>
          </a:xfrm>
          <a:prstGeom prst="roundRect">
            <a:avLst>
              <a:gd name="adj" fmla="val 96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chemeClr val="tx1"/>
                </a:solidFill>
              </a:rPr>
              <a:t>리뷰</a:t>
            </a:r>
            <a:r>
              <a:rPr lang="en-US" altLang="ko-KR" sz="2400" b="1" smtClean="0">
                <a:solidFill>
                  <a:schemeClr val="tx1"/>
                </a:solidFill>
              </a:rPr>
              <a:t>1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579017" y="2892716"/>
            <a:ext cx="5547945" cy="986084"/>
          </a:xfrm>
          <a:prstGeom prst="roundRect">
            <a:avLst>
              <a:gd name="adj" fmla="val 96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chemeClr val="tx1"/>
                </a:solidFill>
              </a:rPr>
              <a:t>리뷰</a:t>
            </a:r>
            <a:r>
              <a:rPr lang="en-US" altLang="ko-KR" sz="2400" b="1">
                <a:solidFill>
                  <a:schemeClr val="tx1"/>
                </a:solidFill>
              </a:rPr>
              <a:t>2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579017" y="3981662"/>
            <a:ext cx="5547945" cy="986084"/>
          </a:xfrm>
          <a:prstGeom prst="roundRect">
            <a:avLst>
              <a:gd name="adj" fmla="val 96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chemeClr val="tx1"/>
                </a:solidFill>
              </a:rPr>
              <a:t>리뷰</a:t>
            </a:r>
            <a:r>
              <a:rPr lang="en-US" altLang="ko-KR" sz="2400" b="1">
                <a:solidFill>
                  <a:schemeClr val="tx1"/>
                </a:solidFill>
              </a:rPr>
              <a:t>3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579017" y="5070608"/>
            <a:ext cx="5547945" cy="986084"/>
          </a:xfrm>
          <a:prstGeom prst="roundRect">
            <a:avLst>
              <a:gd name="adj" fmla="val 96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chemeClr val="tx1"/>
                </a:solidFill>
              </a:rPr>
              <a:t>리뷰</a:t>
            </a:r>
            <a:r>
              <a:rPr lang="en-US" altLang="ko-KR" sz="2400" b="1">
                <a:solidFill>
                  <a:schemeClr val="tx1"/>
                </a:solidFill>
              </a:rPr>
              <a:t>4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211744" y="6108922"/>
            <a:ext cx="2272001" cy="388938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더보기</a:t>
            </a:r>
            <a:r>
              <a:rPr lang="en-US" altLang="ko-KR" b="1" smtClean="0">
                <a:solidFill>
                  <a:schemeClr val="tx1"/>
                </a:solidFill>
              </a:rPr>
              <a:t>+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55163" y="1803770"/>
            <a:ext cx="1101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신고 </a:t>
            </a:r>
            <a:r>
              <a:rPr lang="en-US" altLang="ko-KR" sz="1050" smtClean="0"/>
              <a:t>| </a:t>
            </a:r>
            <a:r>
              <a:rPr lang="ko-KR" altLang="en-US" sz="1050" smtClean="0"/>
              <a:t>댓글달기</a:t>
            </a:r>
            <a:endParaRPr lang="ko-KR" altLang="en-US" sz="105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668555" y="1862649"/>
            <a:ext cx="1371600" cy="849087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리뷰사진</a:t>
            </a:r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668555" y="2977483"/>
            <a:ext cx="1371600" cy="849087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리뷰사진</a:t>
            </a:r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668555" y="4058230"/>
            <a:ext cx="1371600" cy="849087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리뷰사진</a:t>
            </a:r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2668555" y="5132485"/>
            <a:ext cx="1371600" cy="849087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리뷰사진</a:t>
            </a:r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7055163" y="2903810"/>
            <a:ext cx="1101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신고 </a:t>
            </a:r>
            <a:r>
              <a:rPr lang="en-US" altLang="ko-KR" sz="1050" smtClean="0"/>
              <a:t>| </a:t>
            </a:r>
            <a:r>
              <a:rPr lang="ko-KR" altLang="en-US" sz="1050" smtClean="0"/>
              <a:t>댓글달기</a:t>
            </a:r>
            <a:endParaRPr lang="ko-KR" altLang="en-US" sz="1050"/>
          </a:p>
        </p:txBody>
      </p:sp>
      <p:sp>
        <p:nvSpPr>
          <p:cNvPr id="82" name="TextBox 81"/>
          <p:cNvSpPr txBox="1"/>
          <p:nvPr/>
        </p:nvSpPr>
        <p:spPr>
          <a:xfrm>
            <a:off x="7055163" y="4011601"/>
            <a:ext cx="1101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신고 </a:t>
            </a:r>
            <a:r>
              <a:rPr lang="en-US" altLang="ko-KR" sz="1050" smtClean="0"/>
              <a:t>| </a:t>
            </a:r>
            <a:r>
              <a:rPr lang="ko-KR" altLang="en-US" sz="1050" smtClean="0"/>
              <a:t>댓글달기</a:t>
            </a:r>
            <a:endParaRPr lang="ko-KR" altLang="en-US" sz="1050"/>
          </a:p>
        </p:txBody>
      </p:sp>
      <p:sp>
        <p:nvSpPr>
          <p:cNvPr id="83" name="TextBox 82"/>
          <p:cNvSpPr txBox="1"/>
          <p:nvPr/>
        </p:nvSpPr>
        <p:spPr>
          <a:xfrm>
            <a:off x="7055163" y="5084285"/>
            <a:ext cx="1101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신고 </a:t>
            </a:r>
            <a:r>
              <a:rPr lang="en-US" altLang="ko-KR" sz="1050" smtClean="0"/>
              <a:t>| </a:t>
            </a:r>
            <a:r>
              <a:rPr lang="ko-KR" altLang="en-US" sz="1050" smtClean="0"/>
              <a:t>댓글달기</a:t>
            </a:r>
            <a:endParaRPr lang="ko-KR" altLang="en-US" sz="1050"/>
          </a:p>
        </p:txBody>
      </p:sp>
      <p:grpSp>
        <p:nvGrpSpPr>
          <p:cNvPr id="21" name="그룹 20"/>
          <p:cNvGrpSpPr/>
          <p:nvPr/>
        </p:nvGrpSpPr>
        <p:grpSpPr>
          <a:xfrm>
            <a:off x="4090171" y="6028749"/>
            <a:ext cx="243145" cy="261610"/>
            <a:chOff x="303517" y="1696586"/>
            <a:chExt cx="188964" cy="221078"/>
          </a:xfrm>
        </p:grpSpPr>
        <p:sp>
          <p:nvSpPr>
            <p:cNvPr id="22" name="타원 2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3517" y="1696586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933590" y="1707541"/>
            <a:ext cx="243145" cy="261610"/>
            <a:chOff x="303517" y="1696586"/>
            <a:chExt cx="188964" cy="221078"/>
          </a:xfrm>
        </p:grpSpPr>
        <p:sp>
          <p:nvSpPr>
            <p:cNvPr id="25" name="타원 2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3517" y="1696586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7362810" y="2691999"/>
            <a:ext cx="243145" cy="261610"/>
            <a:chOff x="303517" y="1696586"/>
            <a:chExt cx="188964" cy="221078"/>
          </a:xfrm>
        </p:grpSpPr>
        <p:sp>
          <p:nvSpPr>
            <p:cNvPr id="28" name="타원 2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3517" y="1696586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090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77818" y="1053685"/>
            <a:ext cx="8550616" cy="5687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Google Shape;194;p20"/>
          <p:cNvSpPr/>
          <p:nvPr/>
        </p:nvSpPr>
        <p:spPr>
          <a:xfrm>
            <a:off x="571692" y="3878800"/>
            <a:ext cx="4922902" cy="39609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651475"/>
              </p:ext>
            </p:extLst>
          </p:nvPr>
        </p:nvGraphicFramePr>
        <p:xfrm>
          <a:off x="77818" y="19456"/>
          <a:ext cx="12023388" cy="97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98">
                  <a:extLst>
                    <a:ext uri="{9D8B030D-6E8A-4147-A177-3AD203B41FA5}">
                      <a16:colId xmlns:a16="http://schemas.microsoft.com/office/drawing/2014/main" val="55049728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2145183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84810205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1019809131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77573997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134819085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Page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Title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사업자 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MyPage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Screen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ID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Date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2022.04.03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53662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Description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사업자회원의 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Mypage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baseline="0" smtClean="0">
                          <a:latin typeface="Arial Black" panose="020B0A04020102020204" pitchFamily="34" charset="0"/>
                        </a:rPr>
                        <a:t>리뷰관리 內 신고 화면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75044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247965"/>
              </p:ext>
            </p:extLst>
          </p:nvPr>
        </p:nvGraphicFramePr>
        <p:xfrm>
          <a:off x="8710207" y="1053686"/>
          <a:ext cx="3391001" cy="571832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Detail</a:t>
                      </a:r>
                      <a:r>
                        <a:rPr lang="en-US" altLang="ko-KR" sz="1400" baseline="0" smtClean="0"/>
                        <a:t> Description</a:t>
                      </a:r>
                      <a:endParaRPr lang="ko-KR" alt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신고내용에 대한 유형 선택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무분별한 비판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허위내용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욕설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음란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신고에대한 자세한 내용을 입력한다</a:t>
                      </a:r>
                      <a:r>
                        <a:rPr lang="en-US" altLang="ko-KR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3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/>
                        <a:t>화면 설명</a:t>
                      </a:r>
                      <a:endParaRPr lang="ko-KR" altLang="en-US" sz="14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84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유저가 등록한 리뷰에 대한 부적절한 내용확인시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관리자에게 검토요청을 할 수 있다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09713" y="1541890"/>
          <a:ext cx="1857343" cy="281550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857343">
                  <a:extLst>
                    <a:ext uri="{9D8B030D-6E8A-4147-A177-3AD203B41FA5}">
                      <a16:colId xmlns:a16="http://schemas.microsoft.com/office/drawing/2014/main" val="2019215342"/>
                    </a:ext>
                  </a:extLst>
                </a:gridCol>
              </a:tblGrid>
              <a:tr h="703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solidFill>
                            <a:sysClr val="windowText" lastClr="000000"/>
                          </a:solidFill>
                        </a:rPr>
                        <a:t>내 가게 정보</a:t>
                      </a:r>
                      <a:endParaRPr lang="ko-KR" altLang="en-US" sz="1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34062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메뉴 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431145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리뷰 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10233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예약 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68575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2240651" y="1541890"/>
            <a:ext cx="6214188" cy="5008200"/>
          </a:xfrm>
          <a:prstGeom prst="roundRect">
            <a:avLst>
              <a:gd name="adj" fmla="val 3288"/>
            </a:avLst>
          </a:pr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09713" y="3000857"/>
            <a:ext cx="1857343" cy="6031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579017" y="1803770"/>
            <a:ext cx="5547945" cy="986084"/>
          </a:xfrm>
          <a:prstGeom prst="roundRect">
            <a:avLst>
              <a:gd name="adj" fmla="val 96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chemeClr val="tx1"/>
                </a:solidFill>
              </a:rPr>
              <a:t>리뷰</a:t>
            </a:r>
            <a:r>
              <a:rPr lang="en-US" altLang="ko-KR" sz="2400" b="1" smtClean="0">
                <a:solidFill>
                  <a:schemeClr val="tx1"/>
                </a:solidFill>
              </a:rPr>
              <a:t>1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579017" y="2892716"/>
            <a:ext cx="5547945" cy="986084"/>
          </a:xfrm>
          <a:prstGeom prst="roundRect">
            <a:avLst>
              <a:gd name="adj" fmla="val 96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chemeClr val="tx1"/>
                </a:solidFill>
              </a:rPr>
              <a:t>리뷰</a:t>
            </a:r>
            <a:r>
              <a:rPr lang="en-US" altLang="ko-KR" sz="2400" b="1">
                <a:solidFill>
                  <a:schemeClr val="tx1"/>
                </a:solidFill>
              </a:rPr>
              <a:t>2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579017" y="3981662"/>
            <a:ext cx="5547945" cy="986084"/>
          </a:xfrm>
          <a:prstGeom prst="roundRect">
            <a:avLst>
              <a:gd name="adj" fmla="val 96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chemeClr val="tx1"/>
                </a:solidFill>
              </a:rPr>
              <a:t>리뷰</a:t>
            </a:r>
            <a:r>
              <a:rPr lang="en-US" altLang="ko-KR" sz="2400" b="1">
                <a:solidFill>
                  <a:schemeClr val="tx1"/>
                </a:solidFill>
              </a:rPr>
              <a:t>3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579017" y="5070608"/>
            <a:ext cx="5547945" cy="986084"/>
          </a:xfrm>
          <a:prstGeom prst="roundRect">
            <a:avLst>
              <a:gd name="adj" fmla="val 96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chemeClr val="tx1"/>
                </a:solidFill>
              </a:rPr>
              <a:t>리뷰</a:t>
            </a:r>
            <a:r>
              <a:rPr lang="en-US" altLang="ko-KR" sz="2400" b="1">
                <a:solidFill>
                  <a:schemeClr val="tx1"/>
                </a:solidFill>
              </a:rPr>
              <a:t>4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211744" y="6108922"/>
            <a:ext cx="2272001" cy="388938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더보기</a:t>
            </a:r>
            <a:r>
              <a:rPr lang="en-US" altLang="ko-KR" b="1" smtClean="0">
                <a:solidFill>
                  <a:schemeClr val="tx1"/>
                </a:solidFill>
              </a:rPr>
              <a:t>+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55163" y="1803770"/>
            <a:ext cx="1101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신고 </a:t>
            </a:r>
            <a:r>
              <a:rPr lang="en-US" altLang="ko-KR" sz="1050" smtClean="0"/>
              <a:t>| </a:t>
            </a:r>
            <a:r>
              <a:rPr lang="ko-KR" altLang="en-US" sz="1050" smtClean="0"/>
              <a:t>댓글달기</a:t>
            </a:r>
            <a:endParaRPr lang="ko-KR" altLang="en-US" sz="105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668555" y="1862649"/>
            <a:ext cx="1371600" cy="849087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리뷰사진</a:t>
            </a:r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668555" y="2977483"/>
            <a:ext cx="1371600" cy="849087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리뷰사진</a:t>
            </a:r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668555" y="4058230"/>
            <a:ext cx="1371600" cy="849087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리뷰사진</a:t>
            </a:r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2668555" y="5132485"/>
            <a:ext cx="1371600" cy="849087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리뷰사진</a:t>
            </a:r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7055163" y="2903810"/>
            <a:ext cx="1101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신고 </a:t>
            </a:r>
            <a:r>
              <a:rPr lang="en-US" altLang="ko-KR" sz="1050" smtClean="0"/>
              <a:t>| </a:t>
            </a:r>
            <a:r>
              <a:rPr lang="ko-KR" altLang="en-US" sz="1050" smtClean="0"/>
              <a:t>댓글달기</a:t>
            </a:r>
            <a:endParaRPr lang="ko-KR" altLang="en-US" sz="1050"/>
          </a:p>
        </p:txBody>
      </p:sp>
      <p:sp>
        <p:nvSpPr>
          <p:cNvPr id="82" name="TextBox 81"/>
          <p:cNvSpPr txBox="1"/>
          <p:nvPr/>
        </p:nvSpPr>
        <p:spPr>
          <a:xfrm>
            <a:off x="7055163" y="4011601"/>
            <a:ext cx="1101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신고 </a:t>
            </a:r>
            <a:r>
              <a:rPr lang="en-US" altLang="ko-KR" sz="1050" smtClean="0"/>
              <a:t>| </a:t>
            </a:r>
            <a:r>
              <a:rPr lang="ko-KR" altLang="en-US" sz="1050" smtClean="0"/>
              <a:t>댓글달기</a:t>
            </a:r>
            <a:endParaRPr lang="ko-KR" altLang="en-US" sz="1050"/>
          </a:p>
        </p:txBody>
      </p:sp>
      <p:sp>
        <p:nvSpPr>
          <p:cNvPr id="83" name="TextBox 82"/>
          <p:cNvSpPr txBox="1"/>
          <p:nvPr/>
        </p:nvSpPr>
        <p:spPr>
          <a:xfrm>
            <a:off x="7055163" y="5084285"/>
            <a:ext cx="1101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신고 </a:t>
            </a:r>
            <a:r>
              <a:rPr lang="en-US" altLang="ko-KR" sz="1050" smtClean="0"/>
              <a:t>| </a:t>
            </a:r>
            <a:r>
              <a:rPr lang="ko-KR" altLang="en-US" sz="1050" smtClean="0"/>
              <a:t>댓글달기</a:t>
            </a:r>
            <a:endParaRPr lang="ko-KR" altLang="en-US" sz="1050"/>
          </a:p>
        </p:txBody>
      </p:sp>
      <p:grpSp>
        <p:nvGrpSpPr>
          <p:cNvPr id="21" name="그룹 20"/>
          <p:cNvGrpSpPr/>
          <p:nvPr/>
        </p:nvGrpSpPr>
        <p:grpSpPr>
          <a:xfrm>
            <a:off x="4090171" y="6028749"/>
            <a:ext cx="243145" cy="261610"/>
            <a:chOff x="303517" y="1696586"/>
            <a:chExt cx="188964" cy="221078"/>
          </a:xfrm>
        </p:grpSpPr>
        <p:sp>
          <p:nvSpPr>
            <p:cNvPr id="22" name="타원 2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3517" y="1696586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77818" y="1072369"/>
            <a:ext cx="8531161" cy="5668897"/>
          </a:xfrm>
          <a:prstGeom prst="rect">
            <a:avLst/>
          </a:prstGeom>
          <a:solidFill>
            <a:schemeClr val="tx1">
              <a:lumMod val="95000"/>
              <a:lumOff val="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2513020" y="2165090"/>
            <a:ext cx="5669449" cy="3898588"/>
            <a:chOff x="2290868" y="1949416"/>
            <a:chExt cx="6113753" cy="4225450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2290868" y="1949416"/>
              <a:ext cx="6113753" cy="4225450"/>
            </a:xfrm>
            <a:prstGeom prst="roundRect">
              <a:avLst>
                <a:gd name="adj" fmla="val 7084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86465" y="2754789"/>
              <a:ext cx="1134326" cy="3335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신고유형 </a:t>
              </a:r>
              <a:r>
                <a:rPr lang="en-US" altLang="ko-KR" smtClean="0"/>
                <a:t>: </a:t>
              </a: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12517" y="3308605"/>
              <a:ext cx="1134326" cy="3335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신고내용 </a:t>
              </a:r>
              <a:r>
                <a:rPr lang="en-US" altLang="ko-KR" smtClean="0"/>
                <a:t>: </a:t>
              </a:r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4122416" y="2758472"/>
              <a:ext cx="3575909" cy="35367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SELECT OPTION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2926816" y="3715785"/>
              <a:ext cx="4854591" cy="1589494"/>
            </a:xfrm>
            <a:prstGeom prst="roundRect">
              <a:avLst>
                <a:gd name="adj" fmla="val 1348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13171" y="1969734"/>
              <a:ext cx="2536242" cy="3669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b="1" smtClean="0"/>
                <a:t>모달로 신고페이지 노출</a:t>
              </a:r>
              <a:endParaRPr lang="ko-KR" altLang="en-US" sz="1600" b="1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572771" y="5692956"/>
              <a:ext cx="1316995" cy="3929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smtClean="0">
                  <a:solidFill>
                    <a:schemeClr val="tx1"/>
                  </a:solidFill>
                </a:rPr>
                <a:t>등록</a:t>
              </a:r>
              <a:endParaRPr lang="ko-KR" alt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7" name="이등변 삼각형 6"/>
          <p:cNvSpPr/>
          <p:nvPr/>
        </p:nvSpPr>
        <p:spPr>
          <a:xfrm rot="10800000">
            <a:off x="7184570" y="3009849"/>
            <a:ext cx="202971" cy="155628"/>
          </a:xfrm>
          <a:prstGeom prst="triangl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4125058" y="2806950"/>
            <a:ext cx="243145" cy="261610"/>
            <a:chOff x="303517" y="1696586"/>
            <a:chExt cx="188964" cy="221078"/>
          </a:xfrm>
        </p:grpSpPr>
        <p:sp>
          <p:nvSpPr>
            <p:cNvPr id="41" name="타원 4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3517" y="1696586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924760" y="3328861"/>
            <a:ext cx="243145" cy="261610"/>
            <a:chOff x="303517" y="1696586"/>
            <a:chExt cx="188964" cy="221078"/>
          </a:xfrm>
        </p:grpSpPr>
        <p:sp>
          <p:nvSpPr>
            <p:cNvPr id="44" name="타원 4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3517" y="1696586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926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719744" y="1702778"/>
            <a:ext cx="3044950" cy="23559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4692709" y="3215919"/>
            <a:ext cx="270149" cy="2327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5322834" y="3413609"/>
            <a:ext cx="270149" cy="2327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5332912" y="2999310"/>
            <a:ext cx="270149" cy="2327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54036" y="2575590"/>
            <a:ext cx="270149" cy="2327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839891"/>
              </p:ext>
            </p:extLst>
          </p:nvPr>
        </p:nvGraphicFramePr>
        <p:xfrm>
          <a:off x="77818" y="19456"/>
          <a:ext cx="12023388" cy="97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98">
                  <a:extLst>
                    <a:ext uri="{9D8B030D-6E8A-4147-A177-3AD203B41FA5}">
                      <a16:colId xmlns:a16="http://schemas.microsoft.com/office/drawing/2014/main" val="55049728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2145183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84810205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1019809131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77573997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134819085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Page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Title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사업자 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MyPage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Screen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ID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Date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2022.04.03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53662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Description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사업자회원의 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Mypage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baseline="0" smtClean="0">
                          <a:latin typeface="Arial Black" panose="020B0A04020102020204" pitchFamily="34" charset="0"/>
                        </a:rPr>
                        <a:t>예약관리 </a:t>
                      </a:r>
                      <a:r>
                        <a:rPr lang="ko-KR" altLang="en-US" baseline="0" err="1" smtClean="0">
                          <a:latin typeface="Arial Black" panose="020B0A04020102020204" pitchFamily="34" charset="0"/>
                        </a:rPr>
                        <a:t>진입화면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75044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742341"/>
              </p:ext>
            </p:extLst>
          </p:nvPr>
        </p:nvGraphicFramePr>
        <p:xfrm>
          <a:off x="8710207" y="1053686"/>
          <a:ext cx="3391001" cy="571832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Detail</a:t>
                      </a:r>
                      <a:r>
                        <a:rPr lang="en-US" altLang="ko-KR" sz="1400" baseline="0" smtClean="0"/>
                        <a:t> Description</a:t>
                      </a:r>
                      <a:endParaRPr lang="ko-KR" alt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예약관리 페이지 메인화면 노출</a:t>
                      </a: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달력 </a:t>
                      </a:r>
                      <a:r>
                        <a:rPr lang="en-US" altLang="ko-KR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API</a:t>
                      </a:r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 예약현황 파악</a:t>
                      </a:r>
                      <a:endParaRPr lang="en-US" altLang="ko-KR" sz="10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날짜선택시 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컬러음영처리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예약내역 리스트확인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예약리스트 클릭시 자세한 예약내역 노출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3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/>
                        <a:t>화면 설명</a:t>
                      </a:r>
                      <a:endParaRPr lang="ko-KR" altLang="en-US" sz="14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84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사업자회원의 예약관리메뉴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일별 예약현황이 확인가능하다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09713" y="1541890"/>
          <a:ext cx="1857343" cy="281550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857343">
                  <a:extLst>
                    <a:ext uri="{9D8B030D-6E8A-4147-A177-3AD203B41FA5}">
                      <a16:colId xmlns:a16="http://schemas.microsoft.com/office/drawing/2014/main" val="2019215342"/>
                    </a:ext>
                  </a:extLst>
                </a:gridCol>
              </a:tblGrid>
              <a:tr h="703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solidFill>
                            <a:sysClr val="windowText" lastClr="000000"/>
                          </a:solidFill>
                        </a:rPr>
                        <a:t>내 가게 정보</a:t>
                      </a:r>
                      <a:endParaRPr lang="ko-KR" altLang="en-US" sz="1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34062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메뉴 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431145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리뷰 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10233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예약 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68575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2240651" y="1541890"/>
            <a:ext cx="6214188" cy="5008200"/>
          </a:xfrm>
          <a:prstGeom prst="roundRect">
            <a:avLst>
              <a:gd name="adj" fmla="val 3288"/>
            </a:avLst>
          </a:pr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79314" y="3710046"/>
            <a:ext cx="1857343" cy="6031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038923" y="1702778"/>
            <a:ext cx="4342097" cy="2395006"/>
          </a:xfrm>
          <a:prstGeom prst="roundRect">
            <a:avLst>
              <a:gd name="adj" fmla="val 96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730508" y="4246768"/>
            <a:ext cx="5234473" cy="27991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간단한 </a:t>
            </a:r>
            <a:r>
              <a:rPr lang="ko-KR" altLang="en-US" b="1" err="1" smtClean="0">
                <a:solidFill>
                  <a:schemeClr val="tx1"/>
                </a:solidFill>
              </a:rPr>
              <a:t>예약정보</a:t>
            </a:r>
            <a:r>
              <a:rPr lang="ko-KR" altLang="en-US" b="1" smtClean="0">
                <a:solidFill>
                  <a:schemeClr val="tx1"/>
                </a:solidFill>
              </a:rPr>
              <a:t> 표시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730508" y="4621894"/>
            <a:ext cx="5234473" cy="27991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간단한 예약정보 표시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730508" y="4976032"/>
            <a:ext cx="5234473" cy="27991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간단한 예약정보 표시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730508" y="5330170"/>
            <a:ext cx="5234473" cy="27991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간단한 예약정보 표시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730508" y="5684308"/>
            <a:ext cx="5234473" cy="27991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간단한 예약정보 표시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730508" y="6038446"/>
            <a:ext cx="5234473" cy="27991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간단한 예약정보 표시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3640" y="1768922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/>
              <a:t>4</a:t>
            </a:r>
            <a:r>
              <a:rPr lang="ko-KR" altLang="en-US" sz="2400" b="1" smtClean="0"/>
              <a:t>월</a:t>
            </a:r>
            <a:endParaRPr lang="en-US" altLang="ko-KR" sz="2400" b="1" smtClean="0"/>
          </a:p>
        </p:txBody>
      </p:sp>
      <p:sp>
        <p:nvSpPr>
          <p:cNvPr id="9" name="TextBox 8"/>
          <p:cNvSpPr txBox="1"/>
          <p:nvPr/>
        </p:nvSpPr>
        <p:spPr>
          <a:xfrm>
            <a:off x="5844191" y="25380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00FF"/>
                </a:solidFill>
              </a:rPr>
              <a:t>1</a:t>
            </a:r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70378" y="226781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S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58064" y="226781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674604" y="2267813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T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51068" y="2267813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564910" y="2267813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</a:t>
            </a: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288446" y="2267813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T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841373" y="226781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00FF"/>
                </a:solidFill>
              </a:rPr>
              <a:t>S</a:t>
            </a:r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58257" y="27506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00FF"/>
                </a:solidFill>
              </a:rPr>
              <a:t>8</a:t>
            </a:r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65763" y="27506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7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300158" y="27506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6</a:t>
            </a: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006883" y="27506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70648" y="27506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378955" y="27506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076844" y="27506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2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34609" y="295729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00FF"/>
                </a:solidFill>
              </a:rPr>
              <a:t>15</a:t>
            </a:r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42115" y="295729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14</a:t>
            </a: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276510" y="295729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13</a:t>
            </a:r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983235" y="295729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12</a:t>
            </a: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647000" y="295729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11</a:t>
            </a: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355307" y="295729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10</a:t>
            </a:r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086900" y="29661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9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34609" y="316762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00FF"/>
                </a:solidFill>
              </a:rPr>
              <a:t>22</a:t>
            </a:r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42115" y="316762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21</a:t>
            </a:r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276510" y="316762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20</a:t>
            </a: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983235" y="316762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19</a:t>
            </a:r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647000" y="316762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18</a:t>
            </a: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4355307" y="316762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17</a:t>
            </a: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4035846" y="31639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16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34609" y="340904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0000FF"/>
                </a:solidFill>
              </a:rPr>
              <a:t>29</a:t>
            </a:r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42115" y="340904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28</a:t>
            </a:r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5276510" y="340904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27</a:t>
            </a:r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83235" y="340904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26</a:t>
            </a:r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4647000" y="340904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25</a:t>
            </a:r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4355307" y="340904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24</a:t>
            </a:r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4053196" y="340904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23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042556" y="364678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30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이등변 삼각형 16"/>
          <p:cNvSpPr/>
          <p:nvPr/>
        </p:nvSpPr>
        <p:spPr>
          <a:xfrm flipH="1">
            <a:off x="4635886" y="1974785"/>
            <a:ext cx="111848" cy="8822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이등변 삼각형 86"/>
          <p:cNvSpPr/>
          <p:nvPr/>
        </p:nvSpPr>
        <p:spPr>
          <a:xfrm rot="10800000" flipH="1">
            <a:off x="5427214" y="1968382"/>
            <a:ext cx="111848" cy="8822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/>
          <p:cNvGrpSpPr/>
          <p:nvPr/>
        </p:nvGrpSpPr>
        <p:grpSpPr>
          <a:xfrm>
            <a:off x="356263" y="3886615"/>
            <a:ext cx="243145" cy="261610"/>
            <a:chOff x="303517" y="1696587"/>
            <a:chExt cx="188964" cy="221078"/>
          </a:xfrm>
        </p:grpSpPr>
        <p:sp>
          <p:nvSpPr>
            <p:cNvPr id="96" name="타원 9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4303881" y="1888093"/>
            <a:ext cx="243145" cy="261610"/>
            <a:chOff x="303517" y="1696587"/>
            <a:chExt cx="188964" cy="221078"/>
          </a:xfrm>
        </p:grpSpPr>
        <p:sp>
          <p:nvSpPr>
            <p:cNvPr id="99" name="타원 9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5521530" y="2564047"/>
            <a:ext cx="243145" cy="261610"/>
            <a:chOff x="303517" y="1696587"/>
            <a:chExt cx="188964" cy="221078"/>
          </a:xfrm>
        </p:grpSpPr>
        <p:sp>
          <p:nvSpPr>
            <p:cNvPr id="102" name="타원 10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2797118" y="4250133"/>
            <a:ext cx="243145" cy="261610"/>
            <a:chOff x="303517" y="1696587"/>
            <a:chExt cx="188964" cy="221078"/>
          </a:xfrm>
        </p:grpSpPr>
        <p:sp>
          <p:nvSpPr>
            <p:cNvPr id="105" name="타원 10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121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/>
          <p:nvPr/>
        </p:nvSpPr>
        <p:spPr>
          <a:xfrm>
            <a:off x="577472" y="3945214"/>
            <a:ext cx="4922902" cy="39609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77818" y="19456"/>
          <a:ext cx="12023388" cy="97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98">
                  <a:extLst>
                    <a:ext uri="{9D8B030D-6E8A-4147-A177-3AD203B41FA5}">
                      <a16:colId xmlns:a16="http://schemas.microsoft.com/office/drawing/2014/main" val="55049728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2145183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84810205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1019809131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77573997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134819085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Page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Title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사업자 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MyPage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Screen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ID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Date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2022.04.03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53662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Description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사업자회원의 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Mypage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baseline="0" smtClean="0">
                          <a:latin typeface="Arial Black" panose="020B0A04020102020204" pitchFamily="34" charset="0"/>
                        </a:rPr>
                        <a:t>리뷰관리 진입화면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75044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680462"/>
              </p:ext>
            </p:extLst>
          </p:nvPr>
        </p:nvGraphicFramePr>
        <p:xfrm>
          <a:off x="8710207" y="1053686"/>
          <a:ext cx="3391001" cy="568758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Detail</a:t>
                      </a:r>
                      <a:r>
                        <a:rPr lang="en-US" altLang="ko-KR" sz="1400" baseline="0" smtClean="0"/>
                        <a:t> Description</a:t>
                      </a:r>
                      <a:endParaRPr lang="ko-KR" alt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사업자 사정에 따른 예약 취소 버튼</a:t>
                      </a: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3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/>
                        <a:t>화면 설명</a:t>
                      </a:r>
                      <a:endParaRPr lang="ko-KR" altLang="en-US" sz="14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84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예약리스트에서 넘어온 상세예약 정보로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부적합한 예약내용일 경우 예약취소할 수 있다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09713" y="1541890"/>
          <a:ext cx="1857343" cy="281550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857343">
                  <a:extLst>
                    <a:ext uri="{9D8B030D-6E8A-4147-A177-3AD203B41FA5}">
                      <a16:colId xmlns:a16="http://schemas.microsoft.com/office/drawing/2014/main" val="2019215342"/>
                    </a:ext>
                  </a:extLst>
                </a:gridCol>
              </a:tblGrid>
              <a:tr h="703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solidFill>
                            <a:sysClr val="windowText" lastClr="000000"/>
                          </a:solidFill>
                        </a:rPr>
                        <a:t>내 가게 정보</a:t>
                      </a:r>
                      <a:endParaRPr lang="ko-KR" altLang="en-US" sz="1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34062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메뉴 정보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431145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리뷰 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10233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예약 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68575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2240651" y="1541890"/>
            <a:ext cx="6214188" cy="5008200"/>
          </a:xfrm>
          <a:prstGeom prst="roundRect">
            <a:avLst>
              <a:gd name="adj" fmla="val 3288"/>
            </a:avLst>
          </a:pr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79314" y="3710046"/>
            <a:ext cx="1857343" cy="6031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038923" y="1702778"/>
            <a:ext cx="4342097" cy="2395006"/>
          </a:xfrm>
          <a:prstGeom prst="roundRect">
            <a:avLst>
              <a:gd name="adj" fmla="val 96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chemeClr val="tx1"/>
                </a:solidFill>
              </a:rPr>
              <a:t>달력 </a:t>
            </a:r>
            <a:r>
              <a:rPr lang="en-US" altLang="ko-KR" sz="2400" b="1" smtClean="0">
                <a:solidFill>
                  <a:schemeClr val="tx1"/>
                </a:solidFill>
              </a:rPr>
              <a:t>API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730508" y="4246768"/>
            <a:ext cx="5234473" cy="27991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간단한 예약정보 표시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730508" y="4621894"/>
            <a:ext cx="5234473" cy="27991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간단한 예약정보 표시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730508" y="4976032"/>
            <a:ext cx="5234473" cy="27991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간단한 예약정보 표시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730508" y="5330170"/>
            <a:ext cx="5234473" cy="27991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간단한 예약정보 표시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730508" y="5684308"/>
            <a:ext cx="5234473" cy="27991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간단한 예약정보 표시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730508" y="6038446"/>
            <a:ext cx="5234473" cy="27991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간단한 예약정보 표시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383" y="1053686"/>
            <a:ext cx="8514103" cy="5687581"/>
          </a:xfrm>
          <a:prstGeom prst="rect">
            <a:avLst/>
          </a:prstGeom>
          <a:solidFill>
            <a:schemeClr val="tx1">
              <a:lumMod val="95000"/>
              <a:lumOff val="5000"/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57891" y="2624214"/>
            <a:ext cx="5579706" cy="2985872"/>
          </a:xfrm>
          <a:prstGeom prst="roundRect">
            <a:avLst>
              <a:gd name="adj" fmla="val 4368"/>
            </a:avLst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763765" y="2725474"/>
            <a:ext cx="930063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예약번호 </a:t>
            </a:r>
            <a:r>
              <a:rPr lang="en-US" altLang="ko-KR" sz="1200" smtClean="0"/>
              <a:t>: </a:t>
            </a:r>
            <a:endParaRPr lang="ko-KR" alt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2752798" y="3067033"/>
            <a:ext cx="930063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예약자명 </a:t>
            </a:r>
            <a:r>
              <a:rPr lang="en-US" altLang="ko-KR" sz="1200" smtClean="0"/>
              <a:t>: </a:t>
            </a:r>
            <a:endParaRPr lang="ko-KR" alt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2752798" y="3418736"/>
            <a:ext cx="930063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예약일자 </a:t>
            </a:r>
            <a:r>
              <a:rPr lang="en-US" altLang="ko-KR" sz="1200" smtClean="0"/>
              <a:t>: </a:t>
            </a:r>
            <a:endParaRPr lang="ko-KR" altLang="en-US" sz="120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940734" y="2741438"/>
            <a:ext cx="2440013" cy="2839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940734" y="3070673"/>
            <a:ext cx="2440013" cy="2839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40734" y="3433090"/>
            <a:ext cx="2440013" cy="2839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763766" y="3764739"/>
            <a:ext cx="930063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방문일자 </a:t>
            </a:r>
            <a:r>
              <a:rPr lang="en-US" altLang="ko-KR" sz="1200" smtClean="0"/>
              <a:t>: </a:t>
            </a:r>
            <a:endParaRPr lang="ko-KR" altLang="en-US" sz="120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949197" y="3774813"/>
            <a:ext cx="1153452" cy="3077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616592" y="4116470"/>
            <a:ext cx="1127635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예약자연락처 </a:t>
            </a:r>
            <a:r>
              <a:rPr lang="en-US" altLang="ko-KR" sz="1100" smtClean="0"/>
              <a:t>:</a:t>
            </a:r>
            <a:endParaRPr lang="ko-KR" altLang="en-US" sz="110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940734" y="4147220"/>
            <a:ext cx="2440013" cy="2839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268303" y="3792148"/>
            <a:ext cx="88678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방문인원</a:t>
            </a:r>
            <a:r>
              <a:rPr lang="en-US" altLang="ko-KR" sz="1200" smtClean="0"/>
              <a:t>: </a:t>
            </a:r>
            <a:endParaRPr lang="ko-KR" altLang="en-US" sz="120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6328679" y="3765303"/>
            <a:ext cx="1192501" cy="3077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763766" y="4447084"/>
            <a:ext cx="930063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요청사항 </a:t>
            </a:r>
            <a:r>
              <a:rPr lang="en-US" altLang="ko-KR" sz="1200" smtClean="0"/>
              <a:t>: </a:t>
            </a:r>
            <a:endParaRPr lang="ko-KR" altLang="en-US" sz="120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940734" y="4501884"/>
            <a:ext cx="2440013" cy="2839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6880338" y="5099308"/>
            <a:ext cx="1129004" cy="39950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예약취소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52797" y="4883940"/>
            <a:ext cx="930063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err="1" smtClean="0"/>
              <a:t>예약메뉴</a:t>
            </a:r>
            <a:r>
              <a:rPr lang="ko-KR" altLang="en-US" sz="1200" smtClean="0"/>
              <a:t> </a:t>
            </a:r>
            <a:r>
              <a:rPr lang="en-US" altLang="ko-KR" sz="1200" smtClean="0"/>
              <a:t>: </a:t>
            </a:r>
            <a:endParaRPr lang="ko-KR" altLang="en-US" sz="120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940733" y="4862041"/>
            <a:ext cx="2440013" cy="2839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6803356" y="4994338"/>
            <a:ext cx="243145" cy="261610"/>
            <a:chOff x="303517" y="1696586"/>
            <a:chExt cx="188964" cy="221078"/>
          </a:xfrm>
        </p:grpSpPr>
        <p:sp>
          <p:nvSpPr>
            <p:cNvPr id="37" name="타원 3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3517" y="1696586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44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/>
          <p:nvPr/>
        </p:nvSpPr>
        <p:spPr>
          <a:xfrm>
            <a:off x="562983" y="5336040"/>
            <a:ext cx="4922902" cy="39609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562983" y="3765583"/>
            <a:ext cx="4922902" cy="39609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980639"/>
              </p:ext>
            </p:extLst>
          </p:nvPr>
        </p:nvGraphicFramePr>
        <p:xfrm>
          <a:off x="77818" y="19456"/>
          <a:ext cx="12023388" cy="97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98">
                  <a:extLst>
                    <a:ext uri="{9D8B030D-6E8A-4147-A177-3AD203B41FA5}">
                      <a16:colId xmlns:a16="http://schemas.microsoft.com/office/drawing/2014/main" val="55049728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2145183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84810205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1019809131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77573997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134819085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Page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Title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관리자 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Page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Screen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ID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Date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2022.04.03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53662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Description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관리자 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page - </a:t>
                      </a:r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사업자 승인 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75044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100765"/>
              </p:ext>
            </p:extLst>
          </p:nvPr>
        </p:nvGraphicFramePr>
        <p:xfrm>
          <a:off x="8710207" y="1053686"/>
          <a:ext cx="3391001" cy="568758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Detail</a:t>
                      </a:r>
                      <a:r>
                        <a:rPr lang="en-US" altLang="ko-KR" sz="1400" baseline="0" smtClean="0"/>
                        <a:t> Description</a:t>
                      </a:r>
                      <a:endParaRPr lang="ko-KR" alt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사업자가 승인 등록한 리스트 결재 화면</a:t>
                      </a: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승인 요청 </a:t>
                      </a:r>
                      <a:r>
                        <a:rPr lang="ko-KR" altLang="en-US" sz="1000" baseline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게시글</a:t>
                      </a:r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전체 선택 버튼</a:t>
                      </a:r>
                      <a:endParaRPr lang="en-US" altLang="ko-KR" sz="10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선택 된 </a:t>
                      </a:r>
                      <a:r>
                        <a:rPr lang="ko-KR" altLang="en-US" sz="100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게시글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결재 버튼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키워드로 찾고자 하는 사업장 검색하는 버튼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3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/>
                        <a:t>화면 설명</a:t>
                      </a:r>
                      <a:endParaRPr lang="ko-KR" altLang="en-US" sz="14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84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사업자가</a:t>
                      </a:r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사업자등록 승인 요청을 올리면</a:t>
                      </a:r>
                      <a:endParaRPr lang="en-US" altLang="ko-KR" sz="10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관리자가 확인하여 결재를 해주는 화면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7818" y="1053685"/>
            <a:ext cx="8550616" cy="5687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" name="직사각형 6"/>
          <p:cNvSpPr/>
          <p:nvPr/>
        </p:nvSpPr>
        <p:spPr>
          <a:xfrm>
            <a:off x="244344" y="1122070"/>
            <a:ext cx="1497369" cy="378807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관리자 </a:t>
            </a:r>
            <a:r>
              <a:rPr lang="en-US" altLang="ko-KR" smtClean="0">
                <a:solidFill>
                  <a:schemeClr val="tx1"/>
                </a:solidFill>
              </a:rPr>
              <a:t>page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4498" y="1727313"/>
            <a:ext cx="1497369" cy="3788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승인대기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81709" y="1727313"/>
            <a:ext cx="1497369" cy="3788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사업자 </a:t>
            </a:r>
            <a:r>
              <a:rPr lang="en-US" altLang="ko-KR" smtClean="0">
                <a:solidFill>
                  <a:schemeClr val="tx1"/>
                </a:solidFill>
              </a:rPr>
              <a:t>/ </a:t>
            </a:r>
            <a:r>
              <a:rPr lang="ko-KR" altLang="en-US" smtClean="0">
                <a:solidFill>
                  <a:schemeClr val="tx1"/>
                </a:solidFill>
              </a:rPr>
              <a:t>회원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01503" y="1727313"/>
            <a:ext cx="1497369" cy="3788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블랙리스트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30005" y="1727313"/>
            <a:ext cx="1497369" cy="3788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리뷰관리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49799" y="1727313"/>
            <a:ext cx="1497369" cy="3788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신고 </a:t>
            </a:r>
            <a:r>
              <a:rPr lang="en-US" altLang="ko-KR" smtClean="0">
                <a:solidFill>
                  <a:schemeClr val="tx1"/>
                </a:solidFill>
              </a:rPr>
              <a:t>/</a:t>
            </a:r>
            <a:r>
              <a:rPr lang="ko-KR" altLang="en-US" smtClean="0">
                <a:solidFill>
                  <a:schemeClr val="tx1"/>
                </a:solidFill>
              </a:rPr>
              <a:t>문의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907177" y="1837503"/>
            <a:ext cx="0" cy="19158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40506" y="2298361"/>
          <a:ext cx="7858763" cy="39195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86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5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42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99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번호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mtClean="0"/>
                        <a:t>승인 대기 리스트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mtClean="0"/>
                        <a:t>사업자명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mtClean="0"/>
                        <a:t>승인요청일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mtClean="0"/>
                        <a:t>결재관리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9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9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mtClean="0"/>
                        <a:t>30</a:t>
                      </a:r>
                      <a:endParaRPr lang="en-US" altLang="ko-KR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mtClean="0"/>
                        <a:t>사업자 등록 승인 요청</a:t>
                      </a:r>
                      <a:endParaRPr lang="ko-KR" altLang="en-US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mtClean="0"/>
                        <a:t>사업자명</a:t>
                      </a:r>
                      <a:endParaRPr lang="ko-KR" altLang="en-US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날짜</a:t>
                      </a:r>
                      <a:endParaRPr lang="ko-KR" altLang="en-US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9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mtClean="0"/>
                        <a:t>29</a:t>
                      </a:r>
                      <a:endParaRPr lang="en-US" altLang="ko-KR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mtClean="0"/>
                        <a:t>사업자 등록 승인 요청</a:t>
                      </a:r>
                      <a:endParaRPr lang="ko-KR" altLang="en-US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mtClean="0"/>
                        <a:t>사업자명</a:t>
                      </a:r>
                      <a:endParaRPr lang="ko-KR" altLang="en-US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날짜</a:t>
                      </a:r>
                      <a:endParaRPr lang="ko-KR" altLang="en-US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9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mtClean="0"/>
                        <a:t>28</a:t>
                      </a:r>
                      <a:endParaRPr lang="en-US" altLang="ko-KR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mtClean="0"/>
                        <a:t>사업자 등록 승인 요청</a:t>
                      </a:r>
                      <a:endParaRPr lang="ko-KR" altLang="en-US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mtClean="0"/>
                        <a:t>사업자명</a:t>
                      </a:r>
                      <a:endParaRPr lang="ko-KR" altLang="en-US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날짜</a:t>
                      </a:r>
                      <a:endParaRPr lang="ko-KR" altLang="en-US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9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mtClean="0"/>
                        <a:t>27</a:t>
                      </a:r>
                      <a:endParaRPr lang="en-US" altLang="ko-KR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mtClean="0"/>
                        <a:t>사업자 등록 승인 요청</a:t>
                      </a:r>
                      <a:endParaRPr lang="ko-KR" altLang="en-US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mtClean="0"/>
                        <a:t>사업자명</a:t>
                      </a:r>
                      <a:endParaRPr lang="ko-KR" altLang="en-US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날짜</a:t>
                      </a:r>
                      <a:endParaRPr lang="ko-KR" altLang="en-US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9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mtClean="0"/>
                        <a:t>26</a:t>
                      </a:r>
                      <a:endParaRPr lang="en-US" altLang="ko-KR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mtClean="0"/>
                        <a:t>사업자 등록 승인 요청</a:t>
                      </a:r>
                      <a:endParaRPr lang="ko-KR" altLang="en-US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mtClean="0"/>
                        <a:t>사업자명</a:t>
                      </a:r>
                      <a:endParaRPr lang="ko-KR" altLang="en-US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날짜</a:t>
                      </a:r>
                      <a:endParaRPr lang="ko-KR" altLang="en-US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3553097" y="1837503"/>
            <a:ext cx="0" cy="19158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172891" y="1837503"/>
            <a:ext cx="0" cy="19158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810103" y="1837503"/>
            <a:ext cx="0" cy="19158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04624" y="3606474"/>
            <a:ext cx="158182" cy="1636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4624" y="4181240"/>
            <a:ext cx="158182" cy="1636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04624" y="4756006"/>
            <a:ext cx="158182" cy="1636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04624" y="5313354"/>
            <a:ext cx="158182" cy="1636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4624" y="5888120"/>
            <a:ext cx="158182" cy="1636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765781" y="3031706"/>
            <a:ext cx="392663" cy="23400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승인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236044" y="3031706"/>
            <a:ext cx="392663" cy="23400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반려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715015" y="3031706"/>
            <a:ext cx="392663" cy="23400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765781" y="3580347"/>
            <a:ext cx="392663" cy="23400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승인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236044" y="3580347"/>
            <a:ext cx="392663" cy="23400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반려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715015" y="3580347"/>
            <a:ext cx="392663" cy="23400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765781" y="4146404"/>
            <a:ext cx="392663" cy="23400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승인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236044" y="4146404"/>
            <a:ext cx="392663" cy="23400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반려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715015" y="4146404"/>
            <a:ext cx="392663" cy="23400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765781" y="4686336"/>
            <a:ext cx="392663" cy="23400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승인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236044" y="4686336"/>
            <a:ext cx="392663" cy="23400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반려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715015" y="4686336"/>
            <a:ext cx="392663" cy="23400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765781" y="5261102"/>
            <a:ext cx="392663" cy="23400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승인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236044" y="5261102"/>
            <a:ext cx="392663" cy="23400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반려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715015" y="5261102"/>
            <a:ext cx="392663" cy="23400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765781" y="5827159"/>
            <a:ext cx="392663" cy="23400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승인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236044" y="5827159"/>
            <a:ext cx="392663" cy="23400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반려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715015" y="5827159"/>
            <a:ext cx="392663" cy="23400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61177" y="6310485"/>
            <a:ext cx="158182" cy="1636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1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931142" y="6310485"/>
            <a:ext cx="158182" cy="1636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2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192399" y="6310485"/>
            <a:ext cx="158182" cy="1636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3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444948" y="6310485"/>
            <a:ext cx="158182" cy="1636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4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80079" y="6310485"/>
            <a:ext cx="158182" cy="1636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5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39931" y="3036061"/>
            <a:ext cx="600892" cy="23400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전체선택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97696" y="1700721"/>
            <a:ext cx="1209184" cy="4502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123"/>
          <p:cNvGrpSpPr/>
          <p:nvPr/>
        </p:nvGrpSpPr>
        <p:grpSpPr>
          <a:xfrm>
            <a:off x="497240" y="1729009"/>
            <a:ext cx="243145" cy="261610"/>
            <a:chOff x="303517" y="1696587"/>
            <a:chExt cx="188964" cy="221078"/>
          </a:xfrm>
        </p:grpSpPr>
        <p:sp>
          <p:nvSpPr>
            <p:cNvPr id="70" name="타원 6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2" name="그룹 123"/>
          <p:cNvGrpSpPr/>
          <p:nvPr/>
        </p:nvGrpSpPr>
        <p:grpSpPr>
          <a:xfrm>
            <a:off x="257755" y="3022231"/>
            <a:ext cx="243145" cy="261610"/>
            <a:chOff x="303517" y="1696587"/>
            <a:chExt cx="188964" cy="221078"/>
          </a:xfrm>
        </p:grpSpPr>
        <p:sp>
          <p:nvSpPr>
            <p:cNvPr id="73" name="타원 7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5" name="그룹 123"/>
          <p:cNvGrpSpPr/>
          <p:nvPr/>
        </p:nvGrpSpPr>
        <p:grpSpPr>
          <a:xfrm>
            <a:off x="6440840" y="3022232"/>
            <a:ext cx="243145" cy="261610"/>
            <a:chOff x="303517" y="1696587"/>
            <a:chExt cx="188964" cy="221078"/>
          </a:xfrm>
        </p:grpSpPr>
        <p:sp>
          <p:nvSpPr>
            <p:cNvPr id="76" name="타원 7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6808682" y="6313260"/>
            <a:ext cx="1481878" cy="192044"/>
            <a:chOff x="2307165" y="1396999"/>
            <a:chExt cx="4180416" cy="444500"/>
          </a:xfrm>
        </p:grpSpPr>
        <p:sp>
          <p:nvSpPr>
            <p:cNvPr id="79" name="직사각형 78"/>
            <p:cNvSpPr/>
            <p:nvPr/>
          </p:nvSpPr>
          <p:spPr>
            <a:xfrm>
              <a:off x="2307165" y="1396999"/>
              <a:ext cx="4180416" cy="4445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 b="1">
                  <a:solidFill>
                    <a:schemeClr val="dk1"/>
                  </a:solidFill>
                </a:rPr>
                <a:t>검색</a:t>
              </a:r>
            </a:p>
          </p:txBody>
        </p:sp>
        <p:grpSp>
          <p:nvGrpSpPr>
            <p:cNvPr id="80" name="그룹 296"/>
            <p:cNvGrpSpPr/>
            <p:nvPr/>
          </p:nvGrpSpPr>
          <p:grpSpPr>
            <a:xfrm>
              <a:off x="2397131" y="1445681"/>
              <a:ext cx="296332" cy="378687"/>
              <a:chOff x="-1465778" y="1459442"/>
              <a:chExt cx="1037162" cy="1362938"/>
            </a:xfrm>
          </p:grpSpPr>
          <p:sp>
            <p:nvSpPr>
              <p:cNvPr id="81" name="모서리가 둥근 직사각형 80"/>
              <p:cNvSpPr/>
              <p:nvPr/>
            </p:nvSpPr>
            <p:spPr>
              <a:xfrm rot="18978900">
                <a:off x="-742354" y="1760203"/>
                <a:ext cx="66543" cy="1062177"/>
              </a:xfrm>
              <a:prstGeom prst="roundRect">
                <a:avLst>
                  <a:gd name="adj" fmla="val 16667"/>
                </a:avLst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just">
                  <a:defRPr/>
                </a:pPr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-1465778" y="1459442"/>
                <a:ext cx="1037162" cy="994834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grpSp>
        <p:nvGrpSpPr>
          <p:cNvPr id="83" name="그룹 123"/>
          <p:cNvGrpSpPr/>
          <p:nvPr/>
        </p:nvGrpSpPr>
        <p:grpSpPr>
          <a:xfrm>
            <a:off x="6523571" y="6292301"/>
            <a:ext cx="243145" cy="261610"/>
            <a:chOff x="303517" y="1696587"/>
            <a:chExt cx="188964" cy="221078"/>
          </a:xfrm>
        </p:grpSpPr>
        <p:sp>
          <p:nvSpPr>
            <p:cNvPr id="84" name="타원 8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86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77818" y="1053685"/>
            <a:ext cx="8550616" cy="5687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423007"/>
              </p:ext>
            </p:extLst>
          </p:nvPr>
        </p:nvGraphicFramePr>
        <p:xfrm>
          <a:off x="77818" y="19456"/>
          <a:ext cx="12023388" cy="97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98">
                  <a:extLst>
                    <a:ext uri="{9D8B030D-6E8A-4147-A177-3AD203B41FA5}">
                      <a16:colId xmlns:a16="http://schemas.microsoft.com/office/drawing/2014/main" val="55049728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2145183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84810205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1019809131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77573997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134819085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Page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Title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회원가입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약관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Screen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ID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Date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2022.04.03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53662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Description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회원가입 진입화면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75044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042139"/>
              </p:ext>
            </p:extLst>
          </p:nvPr>
        </p:nvGraphicFramePr>
        <p:xfrm>
          <a:off x="8710207" y="1053686"/>
          <a:ext cx="3391001" cy="568758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Detail</a:t>
                      </a:r>
                      <a:r>
                        <a:rPr lang="en-US" altLang="ko-KR" sz="1400" baseline="0" smtClean="0"/>
                        <a:t> Description</a:t>
                      </a:r>
                      <a:endParaRPr lang="ko-KR" alt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약관확인 후 동의버튼 클릭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동의를 해야만 다음버튼 활성화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3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/>
                        <a:t>화면 설명</a:t>
                      </a:r>
                      <a:endParaRPr lang="ko-KR" altLang="en-US" sz="14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843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 최초 진입페이지로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약관에대한 동의 후 다음</a:t>
                      </a:r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페이지로 이동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632298" y="1303506"/>
            <a:ext cx="7480570" cy="4066161"/>
          </a:xfrm>
          <a:prstGeom prst="roundRect">
            <a:avLst>
              <a:gd name="adj" fmla="val 4705"/>
            </a:avLst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smtClean="0">
                <a:solidFill>
                  <a:schemeClr val="tx1"/>
                </a:solidFill>
              </a:rPr>
              <a:t>약관</a:t>
            </a:r>
            <a:endParaRPr lang="ko-KR" altLang="en-US" sz="600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92525" y="5565094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약관에 동의합니다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118698" y="5565094"/>
            <a:ext cx="273827" cy="269745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245157" y="6030266"/>
            <a:ext cx="1867711" cy="593387"/>
          </a:xfrm>
          <a:prstGeom prst="roundRect">
            <a:avLst>
              <a:gd name="adj" fmla="val 27049"/>
            </a:avLst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tx1"/>
                </a:solidFill>
              </a:rPr>
              <a:t>다음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392525" y="5317560"/>
            <a:ext cx="243145" cy="261610"/>
            <a:chOff x="303517" y="1696586"/>
            <a:chExt cx="188964" cy="221078"/>
          </a:xfrm>
        </p:grpSpPr>
        <p:sp>
          <p:nvSpPr>
            <p:cNvPr id="11" name="타원 1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3517" y="1696586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118698" y="5899461"/>
            <a:ext cx="243145" cy="261610"/>
            <a:chOff x="303517" y="1696586"/>
            <a:chExt cx="188964" cy="221078"/>
          </a:xfrm>
        </p:grpSpPr>
        <p:sp>
          <p:nvSpPr>
            <p:cNvPr id="14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3517" y="1696586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841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/>
          <p:nvPr/>
        </p:nvSpPr>
        <p:spPr>
          <a:xfrm>
            <a:off x="562983" y="5336040"/>
            <a:ext cx="4922902" cy="39609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562983" y="3765583"/>
            <a:ext cx="4922902" cy="39609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7818" y="19456"/>
          <a:ext cx="12023388" cy="97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98">
                  <a:extLst>
                    <a:ext uri="{9D8B030D-6E8A-4147-A177-3AD203B41FA5}">
                      <a16:colId xmlns:a16="http://schemas.microsoft.com/office/drawing/2014/main" val="55049728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2145183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84810205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1019809131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77573997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134819085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Page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Title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관리자 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Page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Screen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ID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Date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2022.04.03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53662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Description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관리자 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page - </a:t>
                      </a:r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사업자 리스트 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75044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246703"/>
              </p:ext>
            </p:extLst>
          </p:nvPr>
        </p:nvGraphicFramePr>
        <p:xfrm>
          <a:off x="8710207" y="1053686"/>
          <a:ext cx="3391001" cy="568758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Detail</a:t>
                      </a:r>
                      <a:r>
                        <a:rPr lang="en-US" altLang="ko-KR" sz="1400" baseline="0" smtClean="0"/>
                        <a:t> Description</a:t>
                      </a:r>
                      <a:endParaRPr lang="ko-KR" alt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승인 완료 된 사업자 리스트 확인 버튼</a:t>
                      </a: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키워드로 찾고자 하는 사업장 검색하는 버튼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3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/>
                        <a:t>화면 설명</a:t>
                      </a:r>
                      <a:endParaRPr lang="ko-KR" altLang="en-US" sz="14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84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승인 완료</a:t>
                      </a:r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된 사업자 리스트 확인 화면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7818" y="1053685"/>
            <a:ext cx="8550616" cy="5687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" name="직사각형 6"/>
          <p:cNvSpPr/>
          <p:nvPr/>
        </p:nvSpPr>
        <p:spPr>
          <a:xfrm>
            <a:off x="244344" y="1122070"/>
            <a:ext cx="1497369" cy="378807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관리자 </a:t>
            </a:r>
            <a:r>
              <a:rPr lang="en-US" altLang="ko-KR" smtClean="0">
                <a:solidFill>
                  <a:schemeClr val="tx1"/>
                </a:solidFill>
              </a:rPr>
              <a:t>page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4498" y="1727313"/>
            <a:ext cx="1497369" cy="3788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승인대기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81709" y="1727313"/>
            <a:ext cx="1497369" cy="3788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사업자 </a:t>
            </a:r>
            <a:r>
              <a:rPr lang="en-US" altLang="ko-KR" smtClean="0">
                <a:solidFill>
                  <a:schemeClr val="tx1"/>
                </a:solidFill>
              </a:rPr>
              <a:t>/ </a:t>
            </a:r>
            <a:r>
              <a:rPr lang="ko-KR" altLang="en-US" smtClean="0">
                <a:solidFill>
                  <a:schemeClr val="tx1"/>
                </a:solidFill>
              </a:rPr>
              <a:t>회원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01503" y="1727313"/>
            <a:ext cx="1497369" cy="3788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블랙리스트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30005" y="1727313"/>
            <a:ext cx="1497369" cy="3788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리뷰관리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49799" y="1727313"/>
            <a:ext cx="1497369" cy="3788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신고 </a:t>
            </a:r>
            <a:r>
              <a:rPr lang="en-US" altLang="ko-KR" smtClean="0">
                <a:solidFill>
                  <a:schemeClr val="tx1"/>
                </a:solidFill>
              </a:rPr>
              <a:t>/</a:t>
            </a:r>
            <a:r>
              <a:rPr lang="ko-KR" altLang="en-US" smtClean="0">
                <a:solidFill>
                  <a:schemeClr val="tx1"/>
                </a:solidFill>
              </a:rPr>
              <a:t>문의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907177" y="1837503"/>
            <a:ext cx="0" cy="19158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40506" y="2298361"/>
          <a:ext cx="7841345" cy="39195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61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6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5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99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번호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사업자명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대표자명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연락처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분류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9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mtClean="0"/>
                        <a:t>30</a:t>
                      </a:r>
                      <a:endParaRPr lang="en-US" altLang="ko-KR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0" smtClean="0">
                          <a:solidFill>
                            <a:schemeClr val="dk1"/>
                          </a:solidFill>
                        </a:rPr>
                        <a:t>사업자명</a:t>
                      </a: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mtClean="0"/>
                        <a:t>대표자명</a:t>
                      </a:r>
                      <a:endParaRPr lang="ko-KR" altLang="en-US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0" smtClean="0">
                          <a:solidFill>
                            <a:schemeClr val="dk1"/>
                          </a:solidFill>
                        </a:rPr>
                        <a:t>연락처</a:t>
                      </a: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0" smtClean="0">
                          <a:solidFill>
                            <a:schemeClr val="dk1"/>
                          </a:solidFill>
                        </a:rPr>
                        <a:t>카테고리</a:t>
                      </a: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9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mtClean="0"/>
                        <a:t>29</a:t>
                      </a:r>
                      <a:endParaRPr lang="en-US" altLang="ko-KR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0" err="1" smtClean="0">
                          <a:solidFill>
                            <a:schemeClr val="dk1"/>
                          </a:solidFill>
                        </a:rPr>
                        <a:t>사업자명</a:t>
                      </a: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mtClean="0"/>
                        <a:t>대표자명</a:t>
                      </a:r>
                      <a:endParaRPr lang="ko-KR" altLang="en-US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0" smtClean="0">
                          <a:solidFill>
                            <a:schemeClr val="dk1"/>
                          </a:solidFill>
                        </a:rPr>
                        <a:t>연락처</a:t>
                      </a: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0" smtClean="0">
                          <a:solidFill>
                            <a:schemeClr val="dk1"/>
                          </a:solidFill>
                        </a:rPr>
                        <a:t>카테고리</a:t>
                      </a: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9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mtClean="0"/>
                        <a:t>28</a:t>
                      </a:r>
                      <a:endParaRPr lang="en-US" altLang="ko-KR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0" err="1" smtClean="0">
                          <a:solidFill>
                            <a:schemeClr val="dk1"/>
                          </a:solidFill>
                        </a:rPr>
                        <a:t>사업자명</a:t>
                      </a: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mtClean="0"/>
                        <a:t>대표자명</a:t>
                      </a:r>
                      <a:endParaRPr lang="ko-KR" altLang="en-US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0" smtClean="0">
                          <a:solidFill>
                            <a:schemeClr val="dk1"/>
                          </a:solidFill>
                        </a:rPr>
                        <a:t>연락처</a:t>
                      </a: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0" smtClean="0">
                          <a:solidFill>
                            <a:schemeClr val="dk1"/>
                          </a:solidFill>
                        </a:rPr>
                        <a:t>카테고리</a:t>
                      </a: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9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mtClean="0"/>
                        <a:t>27</a:t>
                      </a:r>
                      <a:endParaRPr lang="en-US" altLang="ko-KR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0" err="1" smtClean="0">
                          <a:solidFill>
                            <a:schemeClr val="dk1"/>
                          </a:solidFill>
                        </a:rPr>
                        <a:t>사업자명</a:t>
                      </a: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mtClean="0"/>
                        <a:t>대표자명</a:t>
                      </a:r>
                      <a:endParaRPr lang="ko-KR" altLang="en-US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0" smtClean="0">
                          <a:solidFill>
                            <a:schemeClr val="dk1"/>
                          </a:solidFill>
                        </a:rPr>
                        <a:t>연락처</a:t>
                      </a: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0" smtClean="0">
                          <a:solidFill>
                            <a:schemeClr val="dk1"/>
                          </a:solidFill>
                        </a:rPr>
                        <a:t>카테고리</a:t>
                      </a: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9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mtClean="0"/>
                        <a:t>26</a:t>
                      </a:r>
                      <a:endParaRPr lang="en-US" altLang="ko-KR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0" err="1" smtClean="0">
                          <a:solidFill>
                            <a:schemeClr val="dk1"/>
                          </a:solidFill>
                        </a:rPr>
                        <a:t>사업자명</a:t>
                      </a: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mtClean="0"/>
                        <a:t>대표자명</a:t>
                      </a:r>
                      <a:endParaRPr lang="ko-KR" altLang="en-US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0" smtClean="0">
                          <a:solidFill>
                            <a:schemeClr val="dk1"/>
                          </a:solidFill>
                        </a:rPr>
                        <a:t>연락처</a:t>
                      </a: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0" smtClean="0">
                          <a:solidFill>
                            <a:schemeClr val="dk1"/>
                          </a:solidFill>
                        </a:rPr>
                        <a:t>카테고리</a:t>
                      </a: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9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0" smtClean="0">
                          <a:solidFill>
                            <a:schemeClr val="dk1"/>
                          </a:solidFill>
                        </a:rPr>
                        <a:t>25</a:t>
                      </a:r>
                      <a:endParaRPr lang="en-US" altLang="ko-KR" b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0" smtClean="0">
                          <a:solidFill>
                            <a:schemeClr val="dk1"/>
                          </a:solidFill>
                        </a:rPr>
                        <a:t>사업자명</a:t>
                      </a: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mtClean="0"/>
                        <a:t>대표자명</a:t>
                      </a:r>
                      <a:endParaRPr lang="ko-KR" altLang="en-US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0" smtClean="0">
                          <a:solidFill>
                            <a:schemeClr val="dk1"/>
                          </a:solidFill>
                        </a:rPr>
                        <a:t>연락처</a:t>
                      </a: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0" smtClean="0">
                          <a:solidFill>
                            <a:schemeClr val="dk1"/>
                          </a:solidFill>
                        </a:rPr>
                        <a:t>카테고리</a:t>
                      </a: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3553097" y="1837503"/>
            <a:ext cx="0" cy="19158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172891" y="1837503"/>
            <a:ext cx="0" cy="19158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810103" y="1837503"/>
            <a:ext cx="0" cy="19158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661177" y="6310485"/>
            <a:ext cx="158182" cy="1636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1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931142" y="6310485"/>
            <a:ext cx="158182" cy="1636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2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192399" y="6310485"/>
            <a:ext cx="158182" cy="1636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3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444948" y="6310485"/>
            <a:ext cx="158182" cy="1636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4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80079" y="6310485"/>
            <a:ext cx="158182" cy="1636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5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969444" y="1700722"/>
            <a:ext cx="1479150" cy="4502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123"/>
          <p:cNvGrpSpPr/>
          <p:nvPr/>
        </p:nvGrpSpPr>
        <p:grpSpPr>
          <a:xfrm>
            <a:off x="1968988" y="1720301"/>
            <a:ext cx="242989" cy="261610"/>
            <a:chOff x="303517" y="1696587"/>
            <a:chExt cx="188964" cy="221078"/>
          </a:xfrm>
        </p:grpSpPr>
        <p:sp>
          <p:nvSpPr>
            <p:cNvPr id="70" name="타원 6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808682" y="6313260"/>
            <a:ext cx="1481878" cy="192044"/>
            <a:chOff x="2307165" y="1396999"/>
            <a:chExt cx="4180416" cy="444500"/>
          </a:xfrm>
        </p:grpSpPr>
        <p:sp>
          <p:nvSpPr>
            <p:cNvPr id="62" name="직사각형 61"/>
            <p:cNvSpPr/>
            <p:nvPr/>
          </p:nvSpPr>
          <p:spPr>
            <a:xfrm>
              <a:off x="2307165" y="1396999"/>
              <a:ext cx="4180416" cy="4445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 b="1">
                  <a:solidFill>
                    <a:schemeClr val="dk1"/>
                  </a:solidFill>
                </a:rPr>
                <a:t>검색</a:t>
              </a:r>
            </a:p>
          </p:txBody>
        </p:sp>
        <p:grpSp>
          <p:nvGrpSpPr>
            <p:cNvPr id="63" name="그룹 296"/>
            <p:cNvGrpSpPr/>
            <p:nvPr/>
          </p:nvGrpSpPr>
          <p:grpSpPr>
            <a:xfrm>
              <a:off x="2397128" y="1445681"/>
              <a:ext cx="296333" cy="378688"/>
              <a:chOff x="-1465791" y="1459440"/>
              <a:chExt cx="1037166" cy="1362939"/>
            </a:xfrm>
          </p:grpSpPr>
          <p:sp>
            <p:nvSpPr>
              <p:cNvPr id="64" name="모서리가 둥근 직사각형 63"/>
              <p:cNvSpPr/>
              <p:nvPr/>
            </p:nvSpPr>
            <p:spPr>
              <a:xfrm rot="18978900">
                <a:off x="-742354" y="1760203"/>
                <a:ext cx="66543" cy="1062177"/>
              </a:xfrm>
              <a:prstGeom prst="roundRect">
                <a:avLst>
                  <a:gd name="adj" fmla="val 16667"/>
                </a:avLst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just">
                  <a:defRPr/>
                </a:pPr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-1465791" y="1459440"/>
                <a:ext cx="1037166" cy="994832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grpSp>
        <p:nvGrpSpPr>
          <p:cNvPr id="66" name="그룹 123"/>
          <p:cNvGrpSpPr/>
          <p:nvPr/>
        </p:nvGrpSpPr>
        <p:grpSpPr>
          <a:xfrm>
            <a:off x="6488738" y="6292299"/>
            <a:ext cx="243145" cy="261610"/>
            <a:chOff x="303517" y="1696587"/>
            <a:chExt cx="188964" cy="221078"/>
          </a:xfrm>
        </p:grpSpPr>
        <p:sp>
          <p:nvSpPr>
            <p:cNvPr id="69" name="타원 6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86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/>
          <p:nvPr/>
        </p:nvSpPr>
        <p:spPr>
          <a:xfrm>
            <a:off x="562983" y="5336040"/>
            <a:ext cx="4922902" cy="39609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562983" y="3765583"/>
            <a:ext cx="4922902" cy="39609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7818" y="19456"/>
          <a:ext cx="12023388" cy="97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Arial Black"/>
                        </a:rPr>
                        <a:t>Page</a:t>
                      </a:r>
                      <a:r>
                        <a:rPr lang="en-US" altLang="ko-KR" baseline="0">
                          <a:latin typeface="Arial Black"/>
                        </a:rPr>
                        <a:t> Title</a:t>
                      </a:r>
                      <a:endParaRPr lang="ko-KR" altLang="en-US">
                        <a:latin typeface="Arial Blac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관리자 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Page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Arial Black"/>
                        </a:rPr>
                        <a:t>Screen</a:t>
                      </a:r>
                      <a:r>
                        <a:rPr lang="en-US" altLang="ko-KR" baseline="0">
                          <a:latin typeface="Arial Black"/>
                        </a:rPr>
                        <a:t> ID</a:t>
                      </a:r>
                      <a:endParaRPr lang="ko-KR" altLang="en-US">
                        <a:latin typeface="Arial Blac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latin typeface="Arial Blac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Arial Black"/>
                        </a:rPr>
                        <a:t>Date</a:t>
                      </a:r>
                      <a:endParaRPr lang="ko-KR" altLang="en-US">
                        <a:latin typeface="Arial Blac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2022.04.03</a:t>
                      </a:r>
                      <a:endParaRPr lang="ko-KR" altLang="en-US">
                        <a:latin typeface="Arial Blac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Arial Black"/>
                        </a:rPr>
                        <a:t>Description</a:t>
                      </a:r>
                      <a:endParaRPr lang="ko-KR" altLang="en-US">
                        <a:latin typeface="Arial Black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>
                          <a:latin typeface="Arial Black"/>
                        </a:rPr>
                        <a:t>관리자 </a:t>
                      </a:r>
                      <a:r>
                        <a:rPr lang="en-US" altLang="ko-KR">
                          <a:latin typeface="Arial Black"/>
                        </a:rPr>
                        <a:t>page – </a:t>
                      </a:r>
                      <a:r>
                        <a:rPr lang="ko-KR" altLang="en-US">
                          <a:latin typeface="Arial Black"/>
                        </a:rPr>
                        <a:t>블랙리스트 신고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387653"/>
              </p:ext>
            </p:extLst>
          </p:nvPr>
        </p:nvGraphicFramePr>
        <p:xfrm>
          <a:off x="8710207" y="1053686"/>
          <a:ext cx="3391001" cy="571832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13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/>
                        <a:t>Detail</a:t>
                      </a:r>
                      <a:r>
                        <a:rPr lang="en-US" altLang="ko-KR" sz="1400" baseline="0"/>
                        <a:t> Description</a:t>
                      </a:r>
                      <a:endParaRPr lang="ko-KR" alt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/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제재횟수 초과로 블랙리스트에 등록된 회원 리스트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/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전체 선택 버튼</a:t>
                      </a:r>
                      <a:endParaRPr lang="en-US" altLang="ko-KR" sz="100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/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 권한으로 해제 할 수 있는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/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키워드로 검색하는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/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/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/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/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/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/>
                        <a:t>10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391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/>
                        <a:t>화면 설명</a:t>
                      </a:r>
                      <a:endParaRPr lang="ko-KR" altLang="en-US" sz="14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8439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게시글</a:t>
                      </a:r>
                      <a:r>
                        <a:rPr lang="en-US" altLang="ko-KR" sz="10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0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댓글 신고의 제재횟수에 따라 </a:t>
                      </a:r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자동으로</a:t>
                      </a:r>
                      <a:endParaRPr lang="en-US" altLang="ko-KR" sz="10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블랙리스트에 등록 되고</a:t>
                      </a:r>
                      <a:r>
                        <a:rPr lang="en-US" altLang="ko-KR" sz="10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0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기간이 지나면 자동 해제 되지만</a:t>
                      </a:r>
                      <a:r>
                        <a:rPr lang="en-US" altLang="ko-KR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 권한으로 사용금지 기간 내에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0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해제할 수 있는 화면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7818" y="1053685"/>
            <a:ext cx="8550616" cy="5687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/>
          </a:p>
        </p:txBody>
      </p:sp>
      <p:sp>
        <p:nvSpPr>
          <p:cNvPr id="7" name="직사각형 6"/>
          <p:cNvSpPr/>
          <p:nvPr/>
        </p:nvSpPr>
        <p:spPr>
          <a:xfrm>
            <a:off x="244344" y="1122070"/>
            <a:ext cx="1497369" cy="378807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관리자 </a:t>
            </a:r>
            <a:r>
              <a:rPr lang="en-US" altLang="ko-KR">
                <a:solidFill>
                  <a:schemeClr val="tx1"/>
                </a:solidFill>
              </a:rPr>
              <a:t>page</a:t>
            </a: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40507" y="2298361"/>
          <a:ext cx="7948581" cy="39195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6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87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3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43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99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번호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사용자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신고사유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신고날짜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리뷰번호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결재관리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9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9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30</a:t>
                      </a:r>
                      <a:endParaRPr lang="en-US" altLang="ko-KR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사용자 </a:t>
                      </a: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ID</a:t>
                      </a: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신고사유</a:t>
                      </a:r>
                      <a:endParaRPr lang="ko-KR" altLang="en-US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신고날짜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리뷰번호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9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29</a:t>
                      </a:r>
                      <a:endParaRPr lang="en-US" altLang="ko-KR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사용자 </a:t>
                      </a: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ID</a:t>
                      </a: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신고사유</a:t>
                      </a:r>
                      <a:endParaRPr lang="ko-KR" altLang="en-US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신고날짜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리뷰번호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9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28</a:t>
                      </a:r>
                      <a:endParaRPr lang="en-US" altLang="ko-KR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사용자 </a:t>
                      </a: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ID</a:t>
                      </a: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신고사유</a:t>
                      </a:r>
                      <a:endParaRPr lang="ko-KR" altLang="en-US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신고날짜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리뷰번호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9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27</a:t>
                      </a:r>
                      <a:endParaRPr lang="en-US" altLang="ko-KR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사용자 </a:t>
                      </a: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ID</a:t>
                      </a: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신고사유</a:t>
                      </a:r>
                      <a:endParaRPr lang="ko-KR" altLang="en-US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신고날짜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리뷰번호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9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b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사용자 </a:t>
                      </a:r>
                      <a:r>
                        <a:rPr lang="en-US" altLang="ko-KR" b="0">
                          <a:solidFill>
                            <a:schemeClr val="dk1"/>
                          </a:solidFill>
                        </a:rPr>
                        <a:t>ID</a:t>
                      </a: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신고사유</a:t>
                      </a:r>
                      <a:endParaRPr lang="ko-KR" altLang="en-US" b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신고날짜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0">
                          <a:solidFill>
                            <a:schemeClr val="dk1"/>
                          </a:solidFill>
                        </a:rPr>
                        <a:t>리뷰번호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b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3661177" y="6310485"/>
            <a:ext cx="158182" cy="1636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</a:rPr>
              <a:t>1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931142" y="6310485"/>
            <a:ext cx="158182" cy="1636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</a:rPr>
              <a:t>2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192399" y="6310485"/>
            <a:ext cx="158182" cy="1636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</a:rPr>
              <a:t>3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444948" y="6310485"/>
            <a:ext cx="158182" cy="1636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</a:rPr>
              <a:t>4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80079" y="6310485"/>
            <a:ext cx="158182" cy="1636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</a:rPr>
              <a:t>5</a:t>
            </a:r>
            <a:endParaRPr lang="ko-KR" altLang="en-US" sz="1100">
              <a:solidFill>
                <a:schemeClr val="tx1"/>
              </a:solidFill>
            </a:endParaRPr>
          </a:p>
        </p:txBody>
      </p:sp>
      <p:grpSp>
        <p:nvGrpSpPr>
          <p:cNvPr id="5" name="그룹 60"/>
          <p:cNvGrpSpPr/>
          <p:nvPr/>
        </p:nvGrpSpPr>
        <p:grpSpPr>
          <a:xfrm>
            <a:off x="6808682" y="6313260"/>
            <a:ext cx="1481878" cy="192044"/>
            <a:chOff x="2307165" y="1396999"/>
            <a:chExt cx="4180416" cy="444500"/>
          </a:xfrm>
        </p:grpSpPr>
        <p:sp>
          <p:nvSpPr>
            <p:cNvPr id="62" name="직사각형 61"/>
            <p:cNvSpPr/>
            <p:nvPr/>
          </p:nvSpPr>
          <p:spPr>
            <a:xfrm>
              <a:off x="2307165" y="1396999"/>
              <a:ext cx="4180416" cy="4445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 b="1">
                  <a:solidFill>
                    <a:schemeClr val="dk1"/>
                  </a:solidFill>
                </a:rPr>
                <a:t>검색</a:t>
              </a:r>
            </a:p>
          </p:txBody>
        </p:sp>
        <p:grpSp>
          <p:nvGrpSpPr>
            <p:cNvPr id="6" name="그룹 296"/>
            <p:cNvGrpSpPr/>
            <p:nvPr/>
          </p:nvGrpSpPr>
          <p:grpSpPr>
            <a:xfrm>
              <a:off x="2397128" y="1445681"/>
              <a:ext cx="296333" cy="378688"/>
              <a:chOff x="-1465791" y="1459440"/>
              <a:chExt cx="1037166" cy="1362939"/>
            </a:xfrm>
          </p:grpSpPr>
          <p:sp>
            <p:nvSpPr>
              <p:cNvPr id="64" name="모서리가 둥근 직사각형 63"/>
              <p:cNvSpPr/>
              <p:nvPr/>
            </p:nvSpPr>
            <p:spPr>
              <a:xfrm rot="18978900">
                <a:off x="-742354" y="1760203"/>
                <a:ext cx="66543" cy="1062177"/>
              </a:xfrm>
              <a:prstGeom prst="roundRect">
                <a:avLst>
                  <a:gd name="adj" fmla="val 16667"/>
                </a:avLst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just">
                  <a:defRPr/>
                </a:pPr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-1465791" y="1459440"/>
                <a:ext cx="1037166" cy="994832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grpSp>
        <p:nvGrpSpPr>
          <p:cNvPr id="13" name="그룹 123"/>
          <p:cNvGrpSpPr/>
          <p:nvPr/>
        </p:nvGrpSpPr>
        <p:grpSpPr>
          <a:xfrm>
            <a:off x="6488738" y="6292299"/>
            <a:ext cx="243145" cy="261610"/>
            <a:chOff x="303517" y="1696587"/>
            <a:chExt cx="188964" cy="221078"/>
          </a:xfrm>
        </p:grpSpPr>
        <p:sp>
          <p:nvSpPr>
            <p:cNvPr id="69" name="타원 6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7540029" y="3041044"/>
            <a:ext cx="392663" cy="23400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해제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704624" y="3606474"/>
            <a:ext cx="158182" cy="1636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39931" y="3036061"/>
            <a:ext cx="600892" cy="23400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전체선택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704624" y="4157187"/>
            <a:ext cx="158182" cy="1636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04624" y="4730885"/>
            <a:ext cx="158182" cy="1636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04624" y="5269780"/>
            <a:ext cx="158182" cy="1636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04624" y="5836302"/>
            <a:ext cx="158182" cy="1636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4" name="그룹 123"/>
          <p:cNvGrpSpPr/>
          <p:nvPr/>
        </p:nvGrpSpPr>
        <p:grpSpPr>
          <a:xfrm>
            <a:off x="275196" y="3018195"/>
            <a:ext cx="243145" cy="261610"/>
            <a:chOff x="303517" y="1696587"/>
            <a:chExt cx="188964" cy="221078"/>
          </a:xfrm>
        </p:grpSpPr>
        <p:sp>
          <p:nvSpPr>
            <p:cNvPr id="45" name="타원 4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7" name="그룹 123"/>
          <p:cNvGrpSpPr/>
          <p:nvPr/>
        </p:nvGrpSpPr>
        <p:grpSpPr>
          <a:xfrm>
            <a:off x="7189928" y="2975676"/>
            <a:ext cx="243145" cy="261610"/>
            <a:chOff x="303517" y="1696587"/>
            <a:chExt cx="188964" cy="221078"/>
          </a:xfrm>
        </p:grpSpPr>
        <p:sp>
          <p:nvSpPr>
            <p:cNvPr id="48" name="타원 4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3516" y="1696586"/>
              <a:ext cx="188530" cy="2210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91" name="직사각형 90"/>
          <p:cNvSpPr/>
          <p:nvPr/>
        </p:nvSpPr>
        <p:spPr>
          <a:xfrm>
            <a:off x="344498" y="1727313"/>
            <a:ext cx="1497369" cy="3788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승인대기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5113917" y="1727313"/>
            <a:ext cx="1497369" cy="3788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블랙리스트</a:t>
            </a:r>
          </a:p>
        </p:txBody>
      </p:sp>
      <p:cxnSp>
        <p:nvCxnSpPr>
          <p:cNvPr id="94" name="직선 연결선 93"/>
          <p:cNvCxnSpPr/>
          <p:nvPr/>
        </p:nvCxnSpPr>
        <p:spPr>
          <a:xfrm>
            <a:off x="1706881" y="1846211"/>
            <a:ext cx="0" cy="19158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4830384" y="1837503"/>
            <a:ext cx="0" cy="19158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6723042" y="1837503"/>
            <a:ext cx="0" cy="19158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모서리가 둥근 직사각형 96"/>
          <p:cNvSpPr/>
          <p:nvPr/>
        </p:nvSpPr>
        <p:spPr>
          <a:xfrm>
            <a:off x="4953581" y="1729750"/>
            <a:ext cx="1693962" cy="45029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98" name="그룹 123"/>
          <p:cNvGrpSpPr/>
          <p:nvPr/>
        </p:nvGrpSpPr>
        <p:grpSpPr>
          <a:xfrm>
            <a:off x="4953126" y="1729009"/>
            <a:ext cx="243145" cy="261610"/>
            <a:chOff x="303517" y="1696587"/>
            <a:chExt cx="188964" cy="221078"/>
          </a:xfrm>
        </p:grpSpPr>
        <p:sp>
          <p:nvSpPr>
            <p:cNvPr id="99" name="타원 9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cxnSp>
        <p:nvCxnSpPr>
          <p:cNvPr id="101" name="직선 연결선 100"/>
          <p:cNvCxnSpPr/>
          <p:nvPr/>
        </p:nvCxnSpPr>
        <p:spPr>
          <a:xfrm>
            <a:off x="3265737" y="1837503"/>
            <a:ext cx="0" cy="19158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1941439" y="1744729"/>
            <a:ext cx="961789" cy="3788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사업자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3555803" y="1744729"/>
            <a:ext cx="961789" cy="3788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회원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6864306" y="1727313"/>
            <a:ext cx="1497369" cy="3788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리뷰신고</a:t>
            </a:r>
          </a:p>
        </p:txBody>
      </p:sp>
      <p:sp>
        <p:nvSpPr>
          <p:cNvPr id="195" name="직사각형 14"/>
          <p:cNvSpPr/>
          <p:nvPr/>
        </p:nvSpPr>
        <p:spPr>
          <a:xfrm>
            <a:off x="7540029" y="3573323"/>
            <a:ext cx="392663" cy="23400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해제</a:t>
            </a:r>
          </a:p>
        </p:txBody>
      </p:sp>
      <p:sp>
        <p:nvSpPr>
          <p:cNvPr id="196" name="직사각형 14"/>
          <p:cNvSpPr/>
          <p:nvPr/>
        </p:nvSpPr>
        <p:spPr>
          <a:xfrm>
            <a:off x="7540029" y="4133617"/>
            <a:ext cx="392663" cy="23400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해제</a:t>
            </a:r>
          </a:p>
        </p:txBody>
      </p:sp>
      <p:sp>
        <p:nvSpPr>
          <p:cNvPr id="197" name="직사각형 14"/>
          <p:cNvSpPr/>
          <p:nvPr/>
        </p:nvSpPr>
        <p:spPr>
          <a:xfrm>
            <a:off x="7540029" y="4684574"/>
            <a:ext cx="392663" cy="23400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해제</a:t>
            </a:r>
          </a:p>
        </p:txBody>
      </p:sp>
      <p:sp>
        <p:nvSpPr>
          <p:cNvPr id="198" name="직사각형 14"/>
          <p:cNvSpPr/>
          <p:nvPr/>
        </p:nvSpPr>
        <p:spPr>
          <a:xfrm>
            <a:off x="7540029" y="5245054"/>
            <a:ext cx="392663" cy="23400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해제</a:t>
            </a:r>
          </a:p>
        </p:txBody>
      </p:sp>
      <p:sp>
        <p:nvSpPr>
          <p:cNvPr id="199" name="직사각형 14"/>
          <p:cNvSpPr/>
          <p:nvPr/>
        </p:nvSpPr>
        <p:spPr>
          <a:xfrm>
            <a:off x="7540029" y="5805161"/>
            <a:ext cx="392663" cy="23400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</a:rPr>
              <a:t>해제</a:t>
            </a:r>
          </a:p>
        </p:txBody>
      </p:sp>
    </p:spTree>
    <p:extLst>
      <p:ext uri="{BB962C8B-B14F-4D97-AF65-F5344CB8AC3E}">
        <p14:creationId xmlns:p14="http://schemas.microsoft.com/office/powerpoint/2010/main" val="170075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77818" y="1053685"/>
            <a:ext cx="8550616" cy="5687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174433"/>
              </p:ext>
            </p:extLst>
          </p:nvPr>
        </p:nvGraphicFramePr>
        <p:xfrm>
          <a:off x="77818" y="19456"/>
          <a:ext cx="12023388" cy="97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Page</a:t>
                      </a:r>
                      <a:r>
                        <a:rPr lang="en-US" altLang="ko-KR" baseline="0">
                          <a:latin typeface="맑은 고딕"/>
                        </a:rPr>
                        <a:t> Title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회원 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Page</a:t>
                      </a:r>
                      <a:endParaRPr lang="ko-KR" altLang="en-US" smtClean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Screen</a:t>
                      </a:r>
                      <a:r>
                        <a:rPr lang="en-US" altLang="ko-KR" baseline="0">
                          <a:latin typeface="맑은 고딕"/>
                        </a:rPr>
                        <a:t> ID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Date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2022.04.03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Description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b="1" smtClean="0">
                          <a:latin typeface="맑은 고딕"/>
                        </a:rPr>
                        <a:t>회원 </a:t>
                      </a:r>
                      <a:r>
                        <a:rPr lang="en-US" altLang="ko-KR" b="1" smtClean="0">
                          <a:latin typeface="맑은 고딕"/>
                        </a:rPr>
                        <a:t>Mypage </a:t>
                      </a:r>
                      <a:r>
                        <a:rPr lang="ko-KR" altLang="en-US" b="1" smtClean="0">
                          <a:latin typeface="맑은 고딕"/>
                        </a:rPr>
                        <a:t>최초진입화면</a:t>
                      </a:r>
                      <a:endParaRPr lang="ko-KR" altLang="en-US" b="1"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70347"/>
              </p:ext>
            </p:extLst>
          </p:nvPr>
        </p:nvGraphicFramePr>
        <p:xfrm>
          <a:off x="8710207" y="1053686"/>
          <a:ext cx="3391001" cy="56905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13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Detail</a:t>
                      </a:r>
                      <a:r>
                        <a:rPr lang="en-US" altLang="ko-KR" baseline="0">
                          <a:latin typeface="맑은 고딕"/>
                        </a:rPr>
                        <a:t> Description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1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회원 정보를 수정한다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.</a:t>
                      </a: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2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3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4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5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6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7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8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9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10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391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b="1">
                          <a:latin typeface="맑은 고딕"/>
                        </a:rPr>
                        <a:t>화면 설명</a:t>
                      </a:r>
                      <a:endParaRPr lang="ko-KR" altLang="en-US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8439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회원 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MYPAGE</a:t>
                      </a:r>
                      <a:r>
                        <a:rPr lang="en-US" altLang="ko-KR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최초 진입시</a:t>
                      </a:r>
                      <a:endParaRPr lang="en-US" altLang="ko-KR" sz="10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보여지는 초기화면</a:t>
                      </a:r>
                      <a:endParaRPr lang="en-US" altLang="ko-KR" sz="10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회원정보를 확인하고 수정할 수 있다</a:t>
                      </a:r>
                      <a:r>
                        <a:rPr lang="en-US" altLang="ko-KR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.</a:t>
                      </a:r>
                      <a:endParaRPr lang="en-US" altLang="ko-KR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64" name="그룹 63"/>
          <p:cNvGrpSpPr/>
          <p:nvPr/>
        </p:nvGrpSpPr>
        <p:grpSpPr>
          <a:xfrm>
            <a:off x="2665395" y="2436996"/>
            <a:ext cx="3912264" cy="307777"/>
            <a:chOff x="2496351" y="2251767"/>
            <a:chExt cx="3912264" cy="307777"/>
          </a:xfrm>
        </p:grpSpPr>
        <p:sp>
          <p:nvSpPr>
            <p:cNvPr id="47" name="TextBox 6"/>
            <p:cNvSpPr txBox="1"/>
            <p:nvPr/>
          </p:nvSpPr>
          <p:spPr>
            <a:xfrm>
              <a:off x="2496351" y="2251767"/>
              <a:ext cx="1005040" cy="299028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/>
                <a:t>  </a:t>
              </a:r>
              <a:r>
                <a:rPr lang="en-US" altLang="ko-KR"/>
                <a:t>        ID</a:t>
              </a:r>
              <a:r>
                <a:rPr lang="ko-KR" altLang="en-US"/>
                <a:t> </a:t>
              </a:r>
              <a:r>
                <a:rPr lang="en-US" altLang="ko-KR"/>
                <a:t>: </a:t>
              </a:r>
            </a:p>
          </p:txBody>
        </p:sp>
        <p:sp>
          <p:nvSpPr>
            <p:cNvPr id="48" name="모서리가 둥근 직사각형 7"/>
            <p:cNvSpPr/>
            <p:nvPr/>
          </p:nvSpPr>
          <p:spPr>
            <a:xfrm>
              <a:off x="3777383" y="2251767"/>
              <a:ext cx="2631232" cy="307777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665395" y="2944791"/>
            <a:ext cx="3912264" cy="307777"/>
            <a:chOff x="2496351" y="2702412"/>
            <a:chExt cx="3912264" cy="307777"/>
          </a:xfrm>
        </p:grpSpPr>
        <p:sp>
          <p:nvSpPr>
            <p:cNvPr id="49" name="TextBox 6"/>
            <p:cNvSpPr txBox="1"/>
            <p:nvPr/>
          </p:nvSpPr>
          <p:spPr>
            <a:xfrm>
              <a:off x="2496351" y="2702412"/>
              <a:ext cx="1033615" cy="299028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/>
                <a:t>       이름 </a:t>
              </a:r>
              <a:r>
                <a:rPr lang="en-US" altLang="ko-KR"/>
                <a:t>: </a:t>
              </a:r>
            </a:p>
          </p:txBody>
        </p:sp>
        <p:sp>
          <p:nvSpPr>
            <p:cNvPr id="50" name="모서리가 둥근 직사각형 7"/>
            <p:cNvSpPr/>
            <p:nvPr/>
          </p:nvSpPr>
          <p:spPr>
            <a:xfrm>
              <a:off x="3777383" y="2702412"/>
              <a:ext cx="2631232" cy="307777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2693971" y="3439026"/>
            <a:ext cx="3883689" cy="307777"/>
            <a:chOff x="2496351" y="3129972"/>
            <a:chExt cx="3883689" cy="307777"/>
          </a:xfrm>
        </p:grpSpPr>
        <p:sp>
          <p:nvSpPr>
            <p:cNvPr id="51" name="TextBox 6"/>
            <p:cNvSpPr txBox="1"/>
            <p:nvPr/>
          </p:nvSpPr>
          <p:spPr>
            <a:xfrm>
              <a:off x="2496351" y="3129972"/>
              <a:ext cx="1014564" cy="299028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/>
                <a:t>   닉네임 </a:t>
              </a:r>
              <a:r>
                <a:rPr lang="en-US" altLang="ko-KR"/>
                <a:t>: </a:t>
              </a:r>
            </a:p>
          </p:txBody>
        </p:sp>
        <p:sp>
          <p:nvSpPr>
            <p:cNvPr id="52" name="모서리가 둥근 직사각형 7"/>
            <p:cNvSpPr/>
            <p:nvPr/>
          </p:nvSpPr>
          <p:spPr>
            <a:xfrm>
              <a:off x="3748808" y="3129972"/>
              <a:ext cx="2631232" cy="307777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2665395" y="3935862"/>
            <a:ext cx="3912264" cy="307777"/>
            <a:chOff x="2496351" y="3560133"/>
            <a:chExt cx="3912264" cy="307777"/>
          </a:xfrm>
        </p:grpSpPr>
        <p:sp>
          <p:nvSpPr>
            <p:cNvPr id="53" name="TextBox 6"/>
            <p:cNvSpPr txBox="1"/>
            <p:nvPr/>
          </p:nvSpPr>
          <p:spPr>
            <a:xfrm>
              <a:off x="2496351" y="3560133"/>
              <a:ext cx="1043140" cy="299028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/>
                <a:t>생년월일 </a:t>
              </a:r>
              <a:r>
                <a:rPr lang="en-US" altLang="ko-KR"/>
                <a:t>: </a:t>
              </a:r>
            </a:p>
          </p:txBody>
        </p:sp>
        <p:sp>
          <p:nvSpPr>
            <p:cNvPr id="54" name="모서리가 둥근 직사각형 7"/>
            <p:cNvSpPr/>
            <p:nvPr/>
          </p:nvSpPr>
          <p:spPr>
            <a:xfrm>
              <a:off x="3777383" y="3560133"/>
              <a:ext cx="2631232" cy="307777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2503471" y="4415082"/>
            <a:ext cx="4074189" cy="307777"/>
            <a:chOff x="2334426" y="4010778"/>
            <a:chExt cx="4074189" cy="307777"/>
          </a:xfrm>
        </p:grpSpPr>
        <p:sp>
          <p:nvSpPr>
            <p:cNvPr id="55" name="TextBox 6"/>
            <p:cNvSpPr txBox="1"/>
            <p:nvPr/>
          </p:nvSpPr>
          <p:spPr>
            <a:xfrm>
              <a:off x="2334426" y="4010778"/>
              <a:ext cx="1224114" cy="299028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/>
                <a:t>핸드폰번호 </a:t>
              </a:r>
              <a:r>
                <a:rPr lang="en-US" altLang="ko-KR"/>
                <a:t>: </a:t>
              </a:r>
            </a:p>
          </p:txBody>
        </p:sp>
        <p:sp>
          <p:nvSpPr>
            <p:cNvPr id="56" name="모서리가 둥근 직사각형 7"/>
            <p:cNvSpPr/>
            <p:nvPr/>
          </p:nvSpPr>
          <p:spPr>
            <a:xfrm>
              <a:off x="3777383" y="4010778"/>
              <a:ext cx="2631232" cy="307777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2665395" y="4888362"/>
            <a:ext cx="3912264" cy="307777"/>
            <a:chOff x="2496351" y="4512633"/>
            <a:chExt cx="3912264" cy="307777"/>
          </a:xfrm>
        </p:grpSpPr>
        <p:sp>
          <p:nvSpPr>
            <p:cNvPr id="57" name="TextBox 6"/>
            <p:cNvSpPr txBox="1"/>
            <p:nvPr/>
          </p:nvSpPr>
          <p:spPr>
            <a:xfrm>
              <a:off x="2496351" y="4512633"/>
              <a:ext cx="1071714" cy="295587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/>
                <a:t>      Email</a:t>
              </a:r>
              <a:r>
                <a:rPr lang="ko-KR" altLang="en-US"/>
                <a:t> </a:t>
              </a:r>
              <a:r>
                <a:rPr lang="en-US" altLang="ko-KR"/>
                <a:t>: </a:t>
              </a:r>
            </a:p>
          </p:txBody>
        </p:sp>
        <p:sp>
          <p:nvSpPr>
            <p:cNvPr id="58" name="모서리가 둥근 직사각형 7"/>
            <p:cNvSpPr/>
            <p:nvPr/>
          </p:nvSpPr>
          <p:spPr>
            <a:xfrm>
              <a:off x="3777383" y="4512633"/>
              <a:ext cx="2631232" cy="307777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2665395" y="5369015"/>
            <a:ext cx="3912264" cy="307778"/>
            <a:chOff x="2496351" y="4512632"/>
            <a:chExt cx="3912264" cy="307778"/>
          </a:xfrm>
        </p:grpSpPr>
        <p:sp>
          <p:nvSpPr>
            <p:cNvPr id="66" name="TextBox 6"/>
            <p:cNvSpPr txBox="1"/>
            <p:nvPr/>
          </p:nvSpPr>
          <p:spPr>
            <a:xfrm>
              <a:off x="2496351" y="4512632"/>
              <a:ext cx="1081240" cy="300709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     </a:t>
              </a:r>
              <a:r>
                <a:rPr lang="ko-KR" altLang="en-US"/>
                <a:t>   주소 </a:t>
              </a:r>
              <a:r>
                <a:rPr lang="en-US" altLang="ko-KR"/>
                <a:t>: </a:t>
              </a:r>
            </a:p>
          </p:txBody>
        </p:sp>
        <p:sp>
          <p:nvSpPr>
            <p:cNvPr id="67" name="모서리가 둥근 직사각형 7"/>
            <p:cNvSpPr/>
            <p:nvPr/>
          </p:nvSpPr>
          <p:spPr>
            <a:xfrm>
              <a:off x="3777383" y="4512633"/>
              <a:ext cx="2631232" cy="307777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8" name="모서리가 둥근 직사각형 67"/>
          <p:cNvSpPr/>
          <p:nvPr/>
        </p:nvSpPr>
        <p:spPr>
          <a:xfrm>
            <a:off x="7189775" y="5968407"/>
            <a:ext cx="1054919" cy="409677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맑은 고딕"/>
              </a:rPr>
              <a:t> 수정하기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216247" y="1850158"/>
            <a:ext cx="2304434" cy="440402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 b="1">
                <a:solidFill>
                  <a:schemeClr val="dk1"/>
                </a:solidFill>
                <a:latin typeface="맑은 고딕"/>
              </a:rPr>
              <a:t>내정보</a:t>
            </a:r>
          </a:p>
        </p:txBody>
      </p:sp>
      <p:grpSp>
        <p:nvGrpSpPr>
          <p:cNvPr id="33" name="그룹 123"/>
          <p:cNvGrpSpPr/>
          <p:nvPr/>
        </p:nvGrpSpPr>
        <p:grpSpPr>
          <a:xfrm>
            <a:off x="7027394" y="5806871"/>
            <a:ext cx="242989" cy="261610"/>
            <a:chOff x="303517" y="1696587"/>
            <a:chExt cx="188964" cy="221078"/>
          </a:xfrm>
        </p:grpSpPr>
        <p:sp>
          <p:nvSpPr>
            <p:cNvPr id="34" name="타원 3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137747"/>
              </p:ext>
            </p:extLst>
          </p:nvPr>
        </p:nvGraphicFramePr>
        <p:xfrm>
          <a:off x="142042" y="1589464"/>
          <a:ext cx="2021771" cy="281550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021771">
                  <a:extLst>
                    <a:ext uri="{9D8B030D-6E8A-4147-A177-3AD203B41FA5}">
                      <a16:colId xmlns:a16="http://schemas.microsoft.com/office/drawing/2014/main" val="2019215342"/>
                    </a:ext>
                  </a:extLst>
                </a:gridCol>
              </a:tblGrid>
              <a:tr h="703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solidFill>
                            <a:sysClr val="windowText" lastClr="000000"/>
                          </a:solidFill>
                        </a:rPr>
                        <a:t>내 정보</a:t>
                      </a:r>
                      <a:endParaRPr lang="ko-KR" altLang="en-US" sz="1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34062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내가</a:t>
                      </a:r>
                      <a:r>
                        <a:rPr lang="ko-KR" altLang="en-US" sz="1800" b="1" baseline="0" smtClean="0">
                          <a:solidFill>
                            <a:sysClr val="windowText" lastClr="000000"/>
                          </a:solidFill>
                        </a:rPr>
                        <a:t> 찜한가게</a:t>
                      </a:r>
                      <a:endParaRPr lang="ko-KR" altLang="en-US" sz="1800" b="1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431145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내가 등록한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10233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내예약확인하기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68575"/>
                  </a:ext>
                </a:extLst>
              </a:tr>
            </a:tbl>
          </a:graphicData>
        </a:graphic>
      </p:graphicFrame>
      <p:sp>
        <p:nvSpPr>
          <p:cNvPr id="39" name="모서리가 둥근 직사각형 38"/>
          <p:cNvSpPr/>
          <p:nvPr/>
        </p:nvSpPr>
        <p:spPr>
          <a:xfrm>
            <a:off x="2240651" y="1541890"/>
            <a:ext cx="6214188" cy="5008200"/>
          </a:xfrm>
          <a:prstGeom prst="roundRect">
            <a:avLst>
              <a:gd name="adj" fmla="val 3288"/>
            </a:avLst>
          </a:pr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93"/>
          <p:cNvSpPr/>
          <p:nvPr/>
        </p:nvSpPr>
        <p:spPr>
          <a:xfrm>
            <a:off x="327339" y="6282173"/>
            <a:ext cx="1846431" cy="315768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u="sng">
                <a:solidFill>
                  <a:schemeClr val="dk1"/>
                </a:solidFill>
                <a:latin typeface="맑은 고딕"/>
              </a:rPr>
              <a:t>회원 탈퇴 바로가기 </a:t>
            </a:r>
          </a:p>
        </p:txBody>
      </p:sp>
    </p:spTree>
    <p:extLst>
      <p:ext uri="{BB962C8B-B14F-4D97-AF65-F5344CB8AC3E}">
        <p14:creationId xmlns:p14="http://schemas.microsoft.com/office/powerpoint/2010/main" val="244018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77818" y="1053685"/>
            <a:ext cx="8550616" cy="5687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203420"/>
              </p:ext>
            </p:extLst>
          </p:nvPr>
        </p:nvGraphicFramePr>
        <p:xfrm>
          <a:off x="77818" y="19456"/>
          <a:ext cx="12023388" cy="97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Page</a:t>
                      </a:r>
                      <a:r>
                        <a:rPr lang="en-US" altLang="ko-KR" baseline="0">
                          <a:latin typeface="맑은 고딕"/>
                        </a:rPr>
                        <a:t> Title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회원 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Page</a:t>
                      </a:r>
                      <a:endParaRPr lang="ko-KR" altLang="en-US" smtClean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Screen</a:t>
                      </a:r>
                      <a:r>
                        <a:rPr lang="en-US" altLang="ko-KR" baseline="0">
                          <a:latin typeface="맑은 고딕"/>
                        </a:rPr>
                        <a:t> ID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Date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2022.04.03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Description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b="1" smtClean="0">
                          <a:latin typeface="맑은 고딕"/>
                        </a:rPr>
                        <a:t>회원 </a:t>
                      </a:r>
                      <a:r>
                        <a:rPr lang="en-US" altLang="ko-KR" b="1" smtClean="0">
                          <a:latin typeface="맑은 고딕"/>
                        </a:rPr>
                        <a:t>Mypage – </a:t>
                      </a:r>
                      <a:r>
                        <a:rPr lang="ko-KR" altLang="en-US" b="1" smtClean="0">
                          <a:latin typeface="맑은 고딕"/>
                        </a:rPr>
                        <a:t>내정보 수정</a:t>
                      </a:r>
                      <a:endParaRPr lang="ko-KR" altLang="en-US" b="1"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305843"/>
              </p:ext>
            </p:extLst>
          </p:nvPr>
        </p:nvGraphicFramePr>
        <p:xfrm>
          <a:off x="8710207" y="1053686"/>
          <a:ext cx="3391001" cy="56905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13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Detail</a:t>
                      </a:r>
                      <a:r>
                        <a:rPr lang="en-US" altLang="ko-KR" baseline="0">
                          <a:latin typeface="맑은 고딕"/>
                        </a:rPr>
                        <a:t> Description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1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수정항목 입력 후 수정 완료</a:t>
                      </a: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2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3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4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5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6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7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8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9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10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391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b="1">
                          <a:latin typeface="맑은 고딕"/>
                        </a:rPr>
                        <a:t>화면 설명</a:t>
                      </a:r>
                      <a:endParaRPr lang="ko-KR" altLang="en-US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8439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수정불가항목을 제외하고 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수정할 수 있다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.</a:t>
                      </a:r>
                      <a:endParaRPr lang="en-US" altLang="ko-KR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2855864" y="2464812"/>
            <a:ext cx="3912264" cy="307777"/>
            <a:chOff x="2496351" y="2251767"/>
            <a:chExt cx="3912264" cy="307777"/>
          </a:xfrm>
        </p:grpSpPr>
        <p:sp>
          <p:nvSpPr>
            <p:cNvPr id="74" name="TextBox 6"/>
            <p:cNvSpPr txBox="1"/>
            <p:nvPr/>
          </p:nvSpPr>
          <p:spPr>
            <a:xfrm>
              <a:off x="2496351" y="2251767"/>
              <a:ext cx="1005040" cy="299028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/>
                <a:t>  </a:t>
              </a:r>
              <a:r>
                <a:rPr lang="en-US" altLang="ko-KR"/>
                <a:t>        ID</a:t>
              </a:r>
              <a:r>
                <a:rPr lang="ko-KR" altLang="en-US"/>
                <a:t> </a:t>
              </a:r>
              <a:r>
                <a:rPr lang="en-US" altLang="ko-KR"/>
                <a:t>: </a:t>
              </a:r>
            </a:p>
          </p:txBody>
        </p:sp>
        <p:sp>
          <p:nvSpPr>
            <p:cNvPr id="75" name="모서리가 둥근 직사각형 7"/>
            <p:cNvSpPr/>
            <p:nvPr/>
          </p:nvSpPr>
          <p:spPr>
            <a:xfrm>
              <a:off x="3777383" y="2251767"/>
              <a:ext cx="2631232" cy="307777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2855864" y="2972607"/>
            <a:ext cx="3912264" cy="307777"/>
            <a:chOff x="2496351" y="2702412"/>
            <a:chExt cx="3912264" cy="307777"/>
          </a:xfrm>
        </p:grpSpPr>
        <p:sp>
          <p:nvSpPr>
            <p:cNvPr id="77" name="TextBox 6"/>
            <p:cNvSpPr txBox="1"/>
            <p:nvPr/>
          </p:nvSpPr>
          <p:spPr>
            <a:xfrm>
              <a:off x="2496351" y="2702412"/>
              <a:ext cx="1033615" cy="299028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/>
                <a:t>       이름 </a:t>
              </a:r>
              <a:r>
                <a:rPr lang="en-US" altLang="ko-KR"/>
                <a:t>: </a:t>
              </a:r>
            </a:p>
          </p:txBody>
        </p:sp>
        <p:sp>
          <p:nvSpPr>
            <p:cNvPr id="78" name="모서리가 둥근 직사각형 7"/>
            <p:cNvSpPr/>
            <p:nvPr/>
          </p:nvSpPr>
          <p:spPr>
            <a:xfrm>
              <a:off x="3777383" y="2702412"/>
              <a:ext cx="2631232" cy="307777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884440" y="3466842"/>
            <a:ext cx="3883689" cy="307777"/>
            <a:chOff x="2496351" y="3129972"/>
            <a:chExt cx="3883689" cy="307777"/>
          </a:xfrm>
        </p:grpSpPr>
        <p:sp>
          <p:nvSpPr>
            <p:cNvPr id="80" name="TextBox 6"/>
            <p:cNvSpPr txBox="1"/>
            <p:nvPr/>
          </p:nvSpPr>
          <p:spPr>
            <a:xfrm>
              <a:off x="2496351" y="3129972"/>
              <a:ext cx="1014564" cy="299028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/>
                <a:t>   닉네임 </a:t>
              </a:r>
              <a:r>
                <a:rPr lang="en-US" altLang="ko-KR"/>
                <a:t>: </a:t>
              </a:r>
            </a:p>
          </p:txBody>
        </p:sp>
        <p:sp>
          <p:nvSpPr>
            <p:cNvPr id="81" name="모서리가 둥근 직사각형 7"/>
            <p:cNvSpPr/>
            <p:nvPr/>
          </p:nvSpPr>
          <p:spPr>
            <a:xfrm>
              <a:off x="3748808" y="3129972"/>
              <a:ext cx="2631232" cy="307777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2855864" y="3963678"/>
            <a:ext cx="3912264" cy="307777"/>
            <a:chOff x="2496351" y="3560133"/>
            <a:chExt cx="3912264" cy="307777"/>
          </a:xfrm>
        </p:grpSpPr>
        <p:sp>
          <p:nvSpPr>
            <p:cNvPr id="83" name="TextBox 6"/>
            <p:cNvSpPr txBox="1"/>
            <p:nvPr/>
          </p:nvSpPr>
          <p:spPr>
            <a:xfrm>
              <a:off x="2496351" y="3560133"/>
              <a:ext cx="1043140" cy="299028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/>
                <a:t>생년월일 </a:t>
              </a:r>
              <a:r>
                <a:rPr lang="en-US" altLang="ko-KR"/>
                <a:t>: </a:t>
              </a:r>
            </a:p>
          </p:txBody>
        </p:sp>
        <p:sp>
          <p:nvSpPr>
            <p:cNvPr id="84" name="모서리가 둥근 직사각형 7"/>
            <p:cNvSpPr/>
            <p:nvPr/>
          </p:nvSpPr>
          <p:spPr>
            <a:xfrm>
              <a:off x="3777383" y="3560133"/>
              <a:ext cx="2631232" cy="307777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2693940" y="4442898"/>
            <a:ext cx="4074189" cy="307777"/>
            <a:chOff x="2334426" y="4010778"/>
            <a:chExt cx="4074189" cy="307777"/>
          </a:xfrm>
        </p:grpSpPr>
        <p:sp>
          <p:nvSpPr>
            <p:cNvPr id="86" name="TextBox 6"/>
            <p:cNvSpPr txBox="1"/>
            <p:nvPr/>
          </p:nvSpPr>
          <p:spPr>
            <a:xfrm>
              <a:off x="2334426" y="4010778"/>
              <a:ext cx="1224114" cy="299028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/>
                <a:t>핸드폰번호 </a:t>
              </a:r>
              <a:r>
                <a:rPr lang="en-US" altLang="ko-KR"/>
                <a:t>: </a:t>
              </a:r>
            </a:p>
          </p:txBody>
        </p:sp>
        <p:sp>
          <p:nvSpPr>
            <p:cNvPr id="87" name="모서리가 둥근 직사각형 7"/>
            <p:cNvSpPr/>
            <p:nvPr/>
          </p:nvSpPr>
          <p:spPr>
            <a:xfrm>
              <a:off x="3777383" y="4010778"/>
              <a:ext cx="2631232" cy="307777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2855864" y="4916178"/>
            <a:ext cx="3912264" cy="307777"/>
            <a:chOff x="2496351" y="4512633"/>
            <a:chExt cx="3912264" cy="307777"/>
          </a:xfrm>
        </p:grpSpPr>
        <p:sp>
          <p:nvSpPr>
            <p:cNvPr id="89" name="TextBox 6"/>
            <p:cNvSpPr txBox="1"/>
            <p:nvPr/>
          </p:nvSpPr>
          <p:spPr>
            <a:xfrm>
              <a:off x="2496351" y="4512633"/>
              <a:ext cx="1071714" cy="295587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/>
                <a:t>      Email</a:t>
              </a:r>
              <a:r>
                <a:rPr lang="ko-KR" altLang="en-US"/>
                <a:t> </a:t>
              </a:r>
              <a:r>
                <a:rPr lang="en-US" altLang="ko-KR"/>
                <a:t>: </a:t>
              </a:r>
            </a:p>
          </p:txBody>
        </p:sp>
        <p:sp>
          <p:nvSpPr>
            <p:cNvPr id="90" name="모서리가 둥근 직사각형 7"/>
            <p:cNvSpPr/>
            <p:nvPr/>
          </p:nvSpPr>
          <p:spPr>
            <a:xfrm>
              <a:off x="3777383" y="4512633"/>
              <a:ext cx="2631232" cy="307777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2855864" y="5396831"/>
            <a:ext cx="3912264" cy="307778"/>
            <a:chOff x="2496351" y="4512632"/>
            <a:chExt cx="3912264" cy="307778"/>
          </a:xfrm>
        </p:grpSpPr>
        <p:sp>
          <p:nvSpPr>
            <p:cNvPr id="92" name="TextBox 6"/>
            <p:cNvSpPr txBox="1"/>
            <p:nvPr/>
          </p:nvSpPr>
          <p:spPr>
            <a:xfrm>
              <a:off x="2496351" y="4512632"/>
              <a:ext cx="1081240" cy="300709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     </a:t>
              </a:r>
              <a:r>
                <a:rPr lang="ko-KR" altLang="en-US"/>
                <a:t>   주소 </a:t>
              </a:r>
              <a:r>
                <a:rPr lang="en-US" altLang="ko-KR"/>
                <a:t>: </a:t>
              </a:r>
            </a:p>
          </p:txBody>
        </p:sp>
        <p:sp>
          <p:nvSpPr>
            <p:cNvPr id="93" name="모서리가 둥근 직사각형 7"/>
            <p:cNvSpPr/>
            <p:nvPr/>
          </p:nvSpPr>
          <p:spPr>
            <a:xfrm>
              <a:off x="3777383" y="4512633"/>
              <a:ext cx="2631232" cy="307777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4" name="모서리가 둥근 직사각형 93"/>
          <p:cNvSpPr/>
          <p:nvPr/>
        </p:nvSpPr>
        <p:spPr>
          <a:xfrm>
            <a:off x="7284063" y="6040692"/>
            <a:ext cx="1054919" cy="409677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맑은 고딕"/>
              </a:rPr>
              <a:t> 수정완료</a:t>
            </a:r>
          </a:p>
        </p:txBody>
      </p:sp>
      <p:sp>
        <p:nvSpPr>
          <p:cNvPr id="95" name="모서리가 둥근 직사각형 94"/>
          <p:cNvSpPr/>
          <p:nvPr/>
        </p:nvSpPr>
        <p:spPr>
          <a:xfrm>
            <a:off x="4406716" y="1877974"/>
            <a:ext cx="2304434" cy="440402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 b="1">
                <a:solidFill>
                  <a:schemeClr val="dk1"/>
                </a:solidFill>
                <a:latin typeface="맑은 고딕"/>
              </a:rPr>
              <a:t>내정보</a:t>
            </a:r>
          </a:p>
        </p:txBody>
      </p:sp>
      <p:sp>
        <p:nvSpPr>
          <p:cNvPr id="67" name="모서리가 둥근 직사각형 21"/>
          <p:cNvSpPr/>
          <p:nvPr/>
        </p:nvSpPr>
        <p:spPr>
          <a:xfrm>
            <a:off x="2455643" y="2094223"/>
            <a:ext cx="1556300" cy="253106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수정불가항목</a:t>
            </a:r>
          </a:p>
        </p:txBody>
      </p:sp>
      <p:sp>
        <p:nvSpPr>
          <p:cNvPr id="66" name="모서리가 둥근 직사각형 9"/>
          <p:cNvSpPr/>
          <p:nvPr/>
        </p:nvSpPr>
        <p:spPr>
          <a:xfrm>
            <a:off x="2468008" y="2368768"/>
            <a:ext cx="5596456" cy="501421"/>
          </a:xfrm>
          <a:prstGeom prst="roundRect">
            <a:avLst>
              <a:gd name="adj" fmla="val 276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5" name="그룹 123"/>
          <p:cNvGrpSpPr/>
          <p:nvPr/>
        </p:nvGrpSpPr>
        <p:grpSpPr>
          <a:xfrm>
            <a:off x="7219847" y="5909887"/>
            <a:ext cx="242989" cy="261610"/>
            <a:chOff x="303517" y="1696587"/>
            <a:chExt cx="188964" cy="221078"/>
          </a:xfrm>
        </p:grpSpPr>
        <p:sp>
          <p:nvSpPr>
            <p:cNvPr id="36" name="타원 3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581848"/>
              </p:ext>
            </p:extLst>
          </p:nvPr>
        </p:nvGraphicFramePr>
        <p:xfrm>
          <a:off x="157887" y="1589464"/>
          <a:ext cx="2085996" cy="281550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085996">
                  <a:extLst>
                    <a:ext uri="{9D8B030D-6E8A-4147-A177-3AD203B41FA5}">
                      <a16:colId xmlns:a16="http://schemas.microsoft.com/office/drawing/2014/main" val="2019215342"/>
                    </a:ext>
                  </a:extLst>
                </a:gridCol>
              </a:tblGrid>
              <a:tr h="703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solidFill>
                            <a:sysClr val="windowText" lastClr="000000"/>
                          </a:solidFill>
                        </a:rPr>
                        <a:t>내 정보</a:t>
                      </a:r>
                      <a:endParaRPr lang="ko-KR" altLang="en-US" sz="1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34062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내가</a:t>
                      </a:r>
                      <a:r>
                        <a:rPr lang="ko-KR" altLang="en-US" sz="1800" b="1" baseline="0" smtClean="0">
                          <a:solidFill>
                            <a:sysClr val="windowText" lastClr="000000"/>
                          </a:solidFill>
                        </a:rPr>
                        <a:t> 찜한가게</a:t>
                      </a:r>
                      <a:endParaRPr lang="ko-KR" altLang="en-US" sz="1800" b="1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431145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내가 등록한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10233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내예약확인하기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68575"/>
                  </a:ext>
                </a:extLst>
              </a:tr>
            </a:tbl>
          </a:graphicData>
        </a:graphic>
      </p:graphicFrame>
      <p:sp>
        <p:nvSpPr>
          <p:cNvPr id="44" name="모서리가 둥근 직사각형 43"/>
          <p:cNvSpPr/>
          <p:nvPr/>
        </p:nvSpPr>
        <p:spPr>
          <a:xfrm>
            <a:off x="2240651" y="1541890"/>
            <a:ext cx="6214188" cy="5008200"/>
          </a:xfrm>
          <a:prstGeom prst="roundRect">
            <a:avLst>
              <a:gd name="adj" fmla="val 3288"/>
            </a:avLst>
          </a:pr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93"/>
          <p:cNvSpPr/>
          <p:nvPr/>
        </p:nvSpPr>
        <p:spPr>
          <a:xfrm>
            <a:off x="327339" y="6282173"/>
            <a:ext cx="1846431" cy="315768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u="sng">
                <a:solidFill>
                  <a:schemeClr val="dk1"/>
                </a:solidFill>
                <a:latin typeface="맑은 고딕"/>
              </a:rPr>
              <a:t>회원 탈퇴 바로가기 </a:t>
            </a:r>
          </a:p>
        </p:txBody>
      </p:sp>
    </p:spTree>
    <p:extLst>
      <p:ext uri="{BB962C8B-B14F-4D97-AF65-F5344CB8AC3E}">
        <p14:creationId xmlns:p14="http://schemas.microsoft.com/office/powerpoint/2010/main" val="253718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7818" y="19456"/>
          <a:ext cx="12023388" cy="97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Page</a:t>
                      </a:r>
                      <a:r>
                        <a:rPr lang="en-US" altLang="ko-KR" baseline="0">
                          <a:latin typeface="맑은 고딕"/>
                        </a:rPr>
                        <a:t> Title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>
                          <a:latin typeface="Arial Black"/>
                        </a:rPr>
                        <a:t>회원 </a:t>
                      </a:r>
                      <a:r>
                        <a:rPr lang="en-US" altLang="ko-KR">
                          <a:latin typeface="Arial Black"/>
                        </a:rPr>
                        <a:t>Page</a:t>
                      </a:r>
                      <a:endParaRPr lang="ko-KR" altLang="en-US">
                        <a:latin typeface="Arial Blac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Screen</a:t>
                      </a:r>
                      <a:r>
                        <a:rPr lang="en-US" altLang="ko-KR" baseline="0">
                          <a:latin typeface="맑은 고딕"/>
                        </a:rPr>
                        <a:t> ID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Date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Arial Black"/>
                        </a:rPr>
                        <a:t>2022.04.03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Description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b="1">
                          <a:latin typeface="맑은 고딕"/>
                        </a:rPr>
                        <a:t>회원 </a:t>
                      </a:r>
                      <a:r>
                        <a:rPr lang="en-US" altLang="ko-KR" b="1">
                          <a:latin typeface="맑은 고딕"/>
                        </a:rPr>
                        <a:t>Mypage –</a:t>
                      </a:r>
                      <a:r>
                        <a:rPr lang="ko-KR" altLang="en-US" b="1">
                          <a:latin typeface="맑은 고딕"/>
                        </a:rPr>
                        <a:t> 회원 탈퇴 하기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710207" y="1053686"/>
          <a:ext cx="3391001" cy="56905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13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Detail</a:t>
                      </a:r>
                      <a:r>
                        <a:rPr lang="en-US" altLang="ko-KR" baseline="0">
                          <a:latin typeface="맑은 고딕"/>
                        </a:rPr>
                        <a:t> Description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1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회원 탈퇴로 넘어가는 링크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2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3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4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5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6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7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8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9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10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391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b="1">
                          <a:latin typeface="맑은 고딕"/>
                        </a:rPr>
                        <a:t>화면 설명</a:t>
                      </a:r>
                      <a:endParaRPr lang="ko-KR" altLang="en-US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8439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회원 탈퇴를 희망 시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넘어 갈 수 있는 링크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7818" y="1053685"/>
            <a:ext cx="8550616" cy="568758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309812" y="2028825"/>
            <a:ext cx="6200774" cy="4572000"/>
          </a:xfrm>
          <a:prstGeom prst="rect">
            <a:avLst/>
          </a:prstGeom>
          <a:solidFill>
            <a:srgbClr val="F2F2F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2763050" y="2756592"/>
            <a:ext cx="3912264" cy="307777"/>
            <a:chOff x="2496351" y="2251767"/>
            <a:chExt cx="3912264" cy="307777"/>
          </a:xfrm>
        </p:grpSpPr>
        <p:sp>
          <p:nvSpPr>
            <p:cNvPr id="74" name="TextBox 6"/>
            <p:cNvSpPr txBox="1"/>
            <p:nvPr/>
          </p:nvSpPr>
          <p:spPr>
            <a:xfrm>
              <a:off x="2496351" y="2251767"/>
              <a:ext cx="1005040" cy="299028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/>
                <a:t>  </a:t>
              </a:r>
              <a:r>
                <a:rPr lang="en-US" altLang="ko-KR"/>
                <a:t>        ID</a:t>
              </a:r>
              <a:r>
                <a:rPr lang="ko-KR" altLang="en-US"/>
                <a:t> </a:t>
              </a:r>
              <a:r>
                <a:rPr lang="en-US" altLang="ko-KR"/>
                <a:t>: </a:t>
              </a:r>
            </a:p>
          </p:txBody>
        </p:sp>
        <p:sp>
          <p:nvSpPr>
            <p:cNvPr id="75" name="모서리가 둥근 직사각형 7"/>
            <p:cNvSpPr/>
            <p:nvPr/>
          </p:nvSpPr>
          <p:spPr>
            <a:xfrm>
              <a:off x="3777383" y="2251767"/>
              <a:ext cx="2631232" cy="307777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2763050" y="3264387"/>
            <a:ext cx="3912264" cy="307777"/>
            <a:chOff x="2496351" y="2702412"/>
            <a:chExt cx="3912264" cy="307777"/>
          </a:xfrm>
        </p:grpSpPr>
        <p:sp>
          <p:nvSpPr>
            <p:cNvPr id="77" name="TextBox 6"/>
            <p:cNvSpPr txBox="1"/>
            <p:nvPr/>
          </p:nvSpPr>
          <p:spPr>
            <a:xfrm>
              <a:off x="2496351" y="2702412"/>
              <a:ext cx="1033615" cy="299028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/>
                <a:t>       이름 </a:t>
              </a:r>
              <a:r>
                <a:rPr lang="en-US" altLang="ko-KR"/>
                <a:t>: </a:t>
              </a:r>
            </a:p>
          </p:txBody>
        </p:sp>
        <p:sp>
          <p:nvSpPr>
            <p:cNvPr id="78" name="모서리가 둥근 직사각형 7"/>
            <p:cNvSpPr/>
            <p:nvPr/>
          </p:nvSpPr>
          <p:spPr>
            <a:xfrm>
              <a:off x="3777383" y="2702412"/>
              <a:ext cx="2631232" cy="307777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791626" y="3758622"/>
            <a:ext cx="3883689" cy="307777"/>
            <a:chOff x="2496351" y="3129972"/>
            <a:chExt cx="3883689" cy="307777"/>
          </a:xfrm>
        </p:grpSpPr>
        <p:sp>
          <p:nvSpPr>
            <p:cNvPr id="80" name="TextBox 6"/>
            <p:cNvSpPr txBox="1"/>
            <p:nvPr/>
          </p:nvSpPr>
          <p:spPr>
            <a:xfrm>
              <a:off x="2496351" y="3129972"/>
              <a:ext cx="1014564" cy="299028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/>
                <a:t>   닉네임 </a:t>
              </a:r>
              <a:r>
                <a:rPr lang="en-US" altLang="ko-KR"/>
                <a:t>: </a:t>
              </a:r>
            </a:p>
          </p:txBody>
        </p:sp>
        <p:sp>
          <p:nvSpPr>
            <p:cNvPr id="81" name="모서리가 둥근 직사각형 7"/>
            <p:cNvSpPr/>
            <p:nvPr/>
          </p:nvSpPr>
          <p:spPr>
            <a:xfrm>
              <a:off x="3748808" y="3129972"/>
              <a:ext cx="2631232" cy="307777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2763050" y="4255458"/>
            <a:ext cx="3912264" cy="307777"/>
            <a:chOff x="2496351" y="3560133"/>
            <a:chExt cx="3912264" cy="307777"/>
          </a:xfrm>
        </p:grpSpPr>
        <p:sp>
          <p:nvSpPr>
            <p:cNvPr id="83" name="TextBox 6"/>
            <p:cNvSpPr txBox="1"/>
            <p:nvPr/>
          </p:nvSpPr>
          <p:spPr>
            <a:xfrm>
              <a:off x="2496351" y="3560133"/>
              <a:ext cx="1043140" cy="299028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/>
                <a:t>생년월일 </a:t>
              </a:r>
              <a:r>
                <a:rPr lang="en-US" altLang="ko-KR"/>
                <a:t>: </a:t>
              </a:r>
            </a:p>
          </p:txBody>
        </p:sp>
        <p:sp>
          <p:nvSpPr>
            <p:cNvPr id="84" name="모서리가 둥근 직사각형 7"/>
            <p:cNvSpPr/>
            <p:nvPr/>
          </p:nvSpPr>
          <p:spPr>
            <a:xfrm>
              <a:off x="3777383" y="3560133"/>
              <a:ext cx="2631232" cy="307777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2601126" y="4734678"/>
            <a:ext cx="4074189" cy="307777"/>
            <a:chOff x="2334426" y="4010778"/>
            <a:chExt cx="4074189" cy="307777"/>
          </a:xfrm>
        </p:grpSpPr>
        <p:sp>
          <p:nvSpPr>
            <p:cNvPr id="86" name="TextBox 6"/>
            <p:cNvSpPr txBox="1"/>
            <p:nvPr/>
          </p:nvSpPr>
          <p:spPr>
            <a:xfrm>
              <a:off x="2334426" y="4010778"/>
              <a:ext cx="1224114" cy="299028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/>
                <a:t>핸드폰번호 </a:t>
              </a:r>
              <a:r>
                <a:rPr lang="en-US" altLang="ko-KR"/>
                <a:t>: </a:t>
              </a:r>
            </a:p>
          </p:txBody>
        </p:sp>
        <p:sp>
          <p:nvSpPr>
            <p:cNvPr id="87" name="모서리가 둥근 직사각형 7"/>
            <p:cNvSpPr/>
            <p:nvPr/>
          </p:nvSpPr>
          <p:spPr>
            <a:xfrm>
              <a:off x="3777383" y="4010778"/>
              <a:ext cx="2631232" cy="307777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2763050" y="5207958"/>
            <a:ext cx="3912264" cy="307777"/>
            <a:chOff x="2496351" y="4512633"/>
            <a:chExt cx="3912264" cy="307777"/>
          </a:xfrm>
        </p:grpSpPr>
        <p:sp>
          <p:nvSpPr>
            <p:cNvPr id="89" name="TextBox 6"/>
            <p:cNvSpPr txBox="1"/>
            <p:nvPr/>
          </p:nvSpPr>
          <p:spPr>
            <a:xfrm>
              <a:off x="2496351" y="4512633"/>
              <a:ext cx="1071714" cy="295587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/>
                <a:t>      Email</a:t>
              </a:r>
              <a:r>
                <a:rPr lang="ko-KR" altLang="en-US"/>
                <a:t> </a:t>
              </a:r>
              <a:r>
                <a:rPr lang="en-US" altLang="ko-KR"/>
                <a:t>: </a:t>
              </a:r>
            </a:p>
          </p:txBody>
        </p:sp>
        <p:sp>
          <p:nvSpPr>
            <p:cNvPr id="90" name="모서리가 둥근 직사각형 7"/>
            <p:cNvSpPr/>
            <p:nvPr/>
          </p:nvSpPr>
          <p:spPr>
            <a:xfrm>
              <a:off x="3777383" y="4512633"/>
              <a:ext cx="2631232" cy="307777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2763050" y="5688611"/>
            <a:ext cx="3912264" cy="307778"/>
            <a:chOff x="2496351" y="4512632"/>
            <a:chExt cx="3912264" cy="307778"/>
          </a:xfrm>
        </p:grpSpPr>
        <p:sp>
          <p:nvSpPr>
            <p:cNvPr id="92" name="TextBox 6"/>
            <p:cNvSpPr txBox="1"/>
            <p:nvPr/>
          </p:nvSpPr>
          <p:spPr>
            <a:xfrm>
              <a:off x="2496351" y="4512632"/>
              <a:ext cx="1081240" cy="300709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/>
                <a:t>     </a:t>
              </a:r>
              <a:r>
                <a:rPr lang="ko-KR" altLang="en-US"/>
                <a:t>   주소 </a:t>
              </a:r>
              <a:r>
                <a:rPr lang="en-US" altLang="ko-KR"/>
                <a:t>: </a:t>
              </a:r>
            </a:p>
          </p:txBody>
        </p:sp>
        <p:sp>
          <p:nvSpPr>
            <p:cNvPr id="93" name="모서리가 둥근 직사각형 7"/>
            <p:cNvSpPr/>
            <p:nvPr/>
          </p:nvSpPr>
          <p:spPr>
            <a:xfrm>
              <a:off x="3777383" y="4512633"/>
              <a:ext cx="2631232" cy="307777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9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5" name="모서리가 둥근 직사각형 94"/>
          <p:cNvSpPr/>
          <p:nvPr/>
        </p:nvSpPr>
        <p:spPr>
          <a:xfrm>
            <a:off x="4313902" y="2169754"/>
            <a:ext cx="2304434" cy="440402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 b="1">
                <a:solidFill>
                  <a:schemeClr val="dk1"/>
                </a:solidFill>
                <a:latin typeface="맑은 고딕"/>
              </a:rPr>
              <a:t>내정보</a:t>
            </a:r>
          </a:p>
        </p:txBody>
      </p:sp>
      <p:sp>
        <p:nvSpPr>
          <p:cNvPr id="66" name="모서리가 둥근 직사각형 9"/>
          <p:cNvSpPr/>
          <p:nvPr/>
        </p:nvSpPr>
        <p:spPr>
          <a:xfrm>
            <a:off x="153856" y="6229072"/>
            <a:ext cx="2081596" cy="420925"/>
          </a:xfrm>
          <a:prstGeom prst="roundRect">
            <a:avLst>
              <a:gd name="adj" fmla="val 276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5" name="그룹 123"/>
          <p:cNvGrpSpPr/>
          <p:nvPr/>
        </p:nvGrpSpPr>
        <p:grpSpPr>
          <a:xfrm>
            <a:off x="208240" y="6258688"/>
            <a:ext cx="242989" cy="261610"/>
            <a:chOff x="303517" y="1696587"/>
            <a:chExt cx="188964" cy="221078"/>
          </a:xfrm>
        </p:grpSpPr>
        <p:sp>
          <p:nvSpPr>
            <p:cNvPr id="36" name="타원 3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3516" y="1696587"/>
              <a:ext cx="188530" cy="2210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138112" y="2028825"/>
            <a:ext cx="2075059" cy="514350"/>
          </a:xfrm>
          <a:prstGeom prst="rect">
            <a:avLst/>
          </a:prstGeom>
          <a:solidFill>
            <a:srgbClr val="F2F2F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dk1"/>
                </a:solidFill>
              </a:rPr>
              <a:t>내 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38112" y="2533650"/>
            <a:ext cx="2075059" cy="514350"/>
          </a:xfrm>
          <a:prstGeom prst="rect">
            <a:avLst/>
          </a:prstGeom>
          <a:solidFill>
            <a:srgbClr val="F2F2F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dk1"/>
                </a:solidFill>
              </a:rPr>
              <a:t>내가 찜한 가게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38112" y="3048000"/>
            <a:ext cx="2075059" cy="514350"/>
          </a:xfrm>
          <a:prstGeom prst="rect">
            <a:avLst/>
          </a:prstGeom>
          <a:solidFill>
            <a:srgbClr val="F2F2F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dk1"/>
                </a:solidFill>
              </a:rPr>
              <a:t>내가 등록한 리뷰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38112" y="3560096"/>
            <a:ext cx="2075059" cy="514350"/>
          </a:xfrm>
          <a:prstGeom prst="rect">
            <a:avLst/>
          </a:prstGeom>
          <a:solidFill>
            <a:srgbClr val="F2F2F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dk1"/>
                </a:solidFill>
              </a:rPr>
              <a:t>내 예약 확인하기</a:t>
            </a:r>
          </a:p>
        </p:txBody>
      </p:sp>
      <p:sp>
        <p:nvSpPr>
          <p:cNvPr id="97" name="모서리가 둥근 직사각형 67"/>
          <p:cNvSpPr/>
          <p:nvPr/>
        </p:nvSpPr>
        <p:spPr>
          <a:xfrm>
            <a:off x="7284063" y="6040692"/>
            <a:ext cx="1054919" cy="409677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맑은 고딕"/>
              </a:rPr>
              <a:t> 수정하기</a:t>
            </a:r>
          </a:p>
        </p:txBody>
      </p:sp>
      <p:sp>
        <p:nvSpPr>
          <p:cNvPr id="98" name="모서리가 둥근 직사각형 93"/>
          <p:cNvSpPr/>
          <p:nvPr/>
        </p:nvSpPr>
        <p:spPr>
          <a:xfrm>
            <a:off x="327339" y="6282173"/>
            <a:ext cx="1846431" cy="315768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u="sng">
                <a:solidFill>
                  <a:schemeClr val="dk1"/>
                </a:solidFill>
                <a:latin typeface="맑은 고딕"/>
              </a:rPr>
              <a:t>회원 탈퇴 바로가기 </a:t>
            </a:r>
          </a:p>
        </p:txBody>
      </p:sp>
    </p:spTree>
    <p:extLst>
      <p:ext uri="{BB962C8B-B14F-4D97-AF65-F5344CB8AC3E}">
        <p14:creationId xmlns:p14="http://schemas.microsoft.com/office/powerpoint/2010/main" val="37058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7818" y="19456"/>
          <a:ext cx="12023388" cy="97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Page</a:t>
                      </a:r>
                      <a:r>
                        <a:rPr lang="en-US" altLang="ko-KR" baseline="0">
                          <a:latin typeface="맑은 고딕"/>
                        </a:rPr>
                        <a:t> Title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>
                          <a:latin typeface="Arial Black"/>
                        </a:rPr>
                        <a:t>회원 </a:t>
                      </a:r>
                      <a:r>
                        <a:rPr lang="en-US" altLang="ko-KR">
                          <a:latin typeface="Arial Black"/>
                        </a:rPr>
                        <a:t>Page</a:t>
                      </a:r>
                      <a:endParaRPr lang="ko-KR" altLang="en-US">
                        <a:latin typeface="Arial Blac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Screen</a:t>
                      </a:r>
                      <a:r>
                        <a:rPr lang="en-US" altLang="ko-KR" baseline="0">
                          <a:latin typeface="맑은 고딕"/>
                        </a:rPr>
                        <a:t> ID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Date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Arial Black"/>
                        </a:rPr>
                        <a:t>2022.04.03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Description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b="1">
                          <a:latin typeface="맑은 고딕"/>
                        </a:rPr>
                        <a:t>회원 </a:t>
                      </a:r>
                      <a:r>
                        <a:rPr lang="en-US" altLang="ko-KR" b="1">
                          <a:latin typeface="맑은 고딕"/>
                        </a:rPr>
                        <a:t>Mypage –</a:t>
                      </a:r>
                      <a:r>
                        <a:rPr lang="ko-KR" altLang="en-US" b="1">
                          <a:latin typeface="맑은 고딕"/>
                        </a:rPr>
                        <a:t> 회원 탈퇴 하기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710207" y="1053686"/>
          <a:ext cx="3391001" cy="56905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13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Detail</a:t>
                      </a:r>
                      <a:r>
                        <a:rPr lang="en-US" altLang="ko-KR" baseline="0">
                          <a:latin typeface="맑은 고딕"/>
                        </a:rPr>
                        <a:t> Description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1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회원 퇄퇴 안내 동의 체크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2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회원탈퇴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3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4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5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6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7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8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9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10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391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b="1">
                          <a:latin typeface="맑은 고딕"/>
                        </a:rPr>
                        <a:t>화면 설명</a:t>
                      </a:r>
                      <a:endParaRPr lang="ko-KR" altLang="en-US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8439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회원 탈퇴의 동의 체크 후 회원 탈퇴 처리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7818" y="1053685"/>
            <a:ext cx="8550616" cy="5687583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309812" y="2028825"/>
            <a:ext cx="6200774" cy="4572000"/>
          </a:xfrm>
          <a:prstGeom prst="rect">
            <a:avLst/>
          </a:prstGeom>
          <a:solidFill>
            <a:srgbClr val="F2F2F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5" name="모서리가 둥근 직사각형 7"/>
          <p:cNvSpPr/>
          <p:nvPr/>
        </p:nvSpPr>
        <p:spPr>
          <a:xfrm>
            <a:off x="2930596" y="2975667"/>
            <a:ext cx="4925282" cy="2628657"/>
          </a:xfrm>
          <a:prstGeom prst="roundRect">
            <a:avLst>
              <a:gd name="adj" fmla="val 16667"/>
            </a:avLst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탈퇴 후에는 아이디 </a:t>
            </a:r>
            <a:r>
              <a:rPr lang="en-US" altLang="ko-KR">
                <a:solidFill>
                  <a:schemeClr val="tx1"/>
                </a:solidFill>
              </a:rPr>
              <a:t>xxxx</a:t>
            </a:r>
            <a:r>
              <a:rPr lang="ko-KR" altLang="en-US">
                <a:solidFill>
                  <a:schemeClr val="tx1"/>
                </a:solidFill>
              </a:rPr>
              <a:t>로 다시 가입할 수 없으며</a:t>
            </a: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아이디와 데이터는 복구할 수 없습니다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게시판형 서비스에 남아 있는 게시글은  </a:t>
            </a: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탈퇴 후 삭제할 수 없습니다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안내 사항을 모두 확인하였으며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이에 동의합니다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5" name="모서리가 둥근 직사각형 94"/>
          <p:cNvSpPr/>
          <p:nvPr/>
        </p:nvSpPr>
        <p:spPr>
          <a:xfrm>
            <a:off x="4313902" y="2169754"/>
            <a:ext cx="2304434" cy="440402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 b="1">
                <a:solidFill>
                  <a:schemeClr val="dk1"/>
                </a:solidFill>
                <a:latin typeface="맑은 고딕"/>
              </a:rPr>
              <a:t>회원 탈퇴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38112" y="2028825"/>
            <a:ext cx="2075059" cy="514350"/>
          </a:xfrm>
          <a:prstGeom prst="rect">
            <a:avLst/>
          </a:prstGeom>
          <a:solidFill>
            <a:srgbClr val="F2F2F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dk1"/>
                </a:solidFill>
              </a:rPr>
              <a:t>내 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38112" y="2533650"/>
            <a:ext cx="2075059" cy="514350"/>
          </a:xfrm>
          <a:prstGeom prst="rect">
            <a:avLst/>
          </a:prstGeom>
          <a:solidFill>
            <a:srgbClr val="F2F2F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dk1"/>
                </a:solidFill>
              </a:rPr>
              <a:t>내가 찜한 가게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38112" y="3048000"/>
            <a:ext cx="2075059" cy="514350"/>
          </a:xfrm>
          <a:prstGeom prst="rect">
            <a:avLst/>
          </a:prstGeom>
          <a:solidFill>
            <a:srgbClr val="F2F2F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dk1"/>
                </a:solidFill>
              </a:rPr>
              <a:t>내가 등록한 리뷰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38112" y="3560096"/>
            <a:ext cx="2075059" cy="514350"/>
          </a:xfrm>
          <a:prstGeom prst="rect">
            <a:avLst/>
          </a:prstGeom>
          <a:solidFill>
            <a:srgbClr val="F2F2F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dk1"/>
                </a:solidFill>
              </a:rPr>
              <a:t>내 예약 확인하기</a:t>
            </a:r>
          </a:p>
        </p:txBody>
      </p:sp>
      <p:sp>
        <p:nvSpPr>
          <p:cNvPr id="97" name="모서리가 둥근 직사각형 67"/>
          <p:cNvSpPr/>
          <p:nvPr/>
        </p:nvSpPr>
        <p:spPr>
          <a:xfrm>
            <a:off x="7284063" y="6040692"/>
            <a:ext cx="1054919" cy="409677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  <a:latin typeface="맑은 고딕"/>
              </a:rPr>
              <a:t> 확인</a:t>
            </a:r>
          </a:p>
        </p:txBody>
      </p:sp>
      <p:grpSp>
        <p:nvGrpSpPr>
          <p:cNvPr id="99" name="그룹 123"/>
          <p:cNvGrpSpPr/>
          <p:nvPr/>
        </p:nvGrpSpPr>
        <p:grpSpPr>
          <a:xfrm>
            <a:off x="2730352" y="4675660"/>
            <a:ext cx="242989" cy="261610"/>
            <a:chOff x="303517" y="1696587"/>
            <a:chExt cx="188964" cy="221078"/>
          </a:xfrm>
        </p:grpSpPr>
        <p:sp>
          <p:nvSpPr>
            <p:cNvPr id="100" name="타원 3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101" name="TextBox 36"/>
            <p:cNvSpPr txBox="1"/>
            <p:nvPr/>
          </p:nvSpPr>
          <p:spPr>
            <a:xfrm>
              <a:off x="303515" y="1696587"/>
              <a:ext cx="188530" cy="2210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02" name="모서리가 둥근 직사각형 93"/>
          <p:cNvSpPr/>
          <p:nvPr/>
        </p:nvSpPr>
        <p:spPr>
          <a:xfrm>
            <a:off x="327339" y="6282173"/>
            <a:ext cx="1846431" cy="315768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u="sng">
                <a:solidFill>
                  <a:schemeClr val="dk1"/>
                </a:solidFill>
                <a:latin typeface="맑은 고딕"/>
              </a:rPr>
              <a:t>회원 탈퇴 바로가기 </a:t>
            </a:r>
          </a:p>
        </p:txBody>
      </p:sp>
      <p:sp>
        <p:nvSpPr>
          <p:cNvPr id="103" name="직사각형 36"/>
          <p:cNvSpPr/>
          <p:nvPr/>
        </p:nvSpPr>
        <p:spPr>
          <a:xfrm>
            <a:off x="3159659" y="4737803"/>
            <a:ext cx="158182" cy="163600"/>
          </a:xfrm>
          <a:prstGeom prst="rect">
            <a:avLst/>
          </a:prstGeom>
          <a:solidFill>
            <a:srgbClr val="618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모서리가 둥근 직사각형 9"/>
          <p:cNvSpPr/>
          <p:nvPr/>
        </p:nvSpPr>
        <p:spPr>
          <a:xfrm>
            <a:off x="3016186" y="4597212"/>
            <a:ext cx="4711033" cy="420925"/>
          </a:xfrm>
          <a:prstGeom prst="roundRect">
            <a:avLst>
              <a:gd name="adj" fmla="val 276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5" name="모서리가 둥근 직사각형 9"/>
          <p:cNvSpPr/>
          <p:nvPr/>
        </p:nvSpPr>
        <p:spPr>
          <a:xfrm>
            <a:off x="7188265" y="5970020"/>
            <a:ext cx="1263251" cy="541664"/>
          </a:xfrm>
          <a:prstGeom prst="roundRect">
            <a:avLst>
              <a:gd name="adj" fmla="val 276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06" name="그룹 123"/>
          <p:cNvGrpSpPr/>
          <p:nvPr/>
        </p:nvGrpSpPr>
        <p:grpSpPr>
          <a:xfrm>
            <a:off x="7175709" y="6062286"/>
            <a:ext cx="242990" cy="261610"/>
            <a:chOff x="303515" y="1696587"/>
            <a:chExt cx="188965" cy="221078"/>
          </a:xfrm>
        </p:grpSpPr>
        <p:sp>
          <p:nvSpPr>
            <p:cNvPr id="107" name="타원 3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108" name="TextBox 36"/>
            <p:cNvSpPr txBox="1"/>
            <p:nvPr/>
          </p:nvSpPr>
          <p:spPr>
            <a:xfrm>
              <a:off x="303515" y="1696587"/>
              <a:ext cx="188530" cy="2210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76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118705" y="1055187"/>
            <a:ext cx="8550616" cy="5687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759660"/>
              </p:ext>
            </p:extLst>
          </p:nvPr>
        </p:nvGraphicFramePr>
        <p:xfrm>
          <a:off x="77818" y="19456"/>
          <a:ext cx="12023388" cy="97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Page</a:t>
                      </a:r>
                      <a:r>
                        <a:rPr lang="en-US" altLang="ko-KR" baseline="0">
                          <a:latin typeface="맑은 고딕"/>
                        </a:rPr>
                        <a:t> Title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회원 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Page</a:t>
                      </a:r>
                      <a:endParaRPr lang="ko-KR" altLang="en-US" smtClean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Screen</a:t>
                      </a:r>
                      <a:r>
                        <a:rPr lang="en-US" altLang="ko-KR" baseline="0">
                          <a:latin typeface="맑은 고딕"/>
                        </a:rPr>
                        <a:t> ID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Date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2022.04.03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Description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b="1" smtClean="0">
                          <a:latin typeface="맑은 고딕"/>
                        </a:rPr>
                        <a:t>회원</a:t>
                      </a:r>
                      <a:r>
                        <a:rPr lang="en-US" altLang="ko-KR" b="1" smtClean="0">
                          <a:latin typeface="맑은 고딕"/>
                        </a:rPr>
                        <a:t>Mypage</a:t>
                      </a:r>
                      <a:r>
                        <a:rPr lang="en-US" altLang="ko-KR" b="1" baseline="0" smtClean="0">
                          <a:latin typeface="맑은 고딕"/>
                        </a:rPr>
                        <a:t> – </a:t>
                      </a:r>
                      <a:r>
                        <a:rPr lang="ko-KR" altLang="en-US" b="1" baseline="0" smtClean="0">
                          <a:latin typeface="맑은 고딕"/>
                        </a:rPr>
                        <a:t>내가 찜한가게</a:t>
                      </a:r>
                      <a:endParaRPr lang="ko-KR" altLang="en-US" b="1"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030219"/>
              </p:ext>
            </p:extLst>
          </p:nvPr>
        </p:nvGraphicFramePr>
        <p:xfrm>
          <a:off x="8710207" y="1053686"/>
          <a:ext cx="3391001" cy="56905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13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Detail</a:t>
                      </a:r>
                      <a:r>
                        <a:rPr lang="en-US" altLang="ko-KR" baseline="0">
                          <a:latin typeface="맑은 고딕"/>
                        </a:rPr>
                        <a:t> Description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1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회원이 찜한 가게를 보여준다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2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회원이 찜한 가게를 더 보여준다</a:t>
                      </a:r>
                      <a:endParaRPr lang="en-US" altLang="ko-KR" sz="100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3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4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5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6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7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8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9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10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391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b="1">
                          <a:latin typeface="맑은 고딕"/>
                        </a:rPr>
                        <a:t>화면 설명</a:t>
                      </a:r>
                      <a:endParaRPr lang="ko-KR" altLang="en-US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843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회원이 찜한 가게들을 보여준다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44" name="그룹 43"/>
          <p:cNvGrpSpPr/>
          <p:nvPr/>
        </p:nvGrpSpPr>
        <p:grpSpPr>
          <a:xfrm>
            <a:off x="2692227" y="2447870"/>
            <a:ext cx="2402414" cy="1456267"/>
            <a:chOff x="588432" y="2120899"/>
            <a:chExt cx="3460748" cy="2080683"/>
          </a:xfrm>
        </p:grpSpPr>
        <p:sp>
          <p:nvSpPr>
            <p:cNvPr id="45" name="직사각형 44"/>
            <p:cNvSpPr/>
            <p:nvPr/>
          </p:nvSpPr>
          <p:spPr>
            <a:xfrm>
              <a:off x="588432" y="2120899"/>
              <a:ext cx="3460748" cy="2080683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58283" y="2233084"/>
              <a:ext cx="1195916" cy="1248832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 b="1">
                  <a:solidFill>
                    <a:schemeClr val="dk1"/>
                  </a:solidFill>
                  <a:latin typeface="맑은 고딕"/>
                </a:rPr>
                <a:t>식당사진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938868" y="2226733"/>
              <a:ext cx="2021416" cy="41275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 b="1">
                  <a:solidFill>
                    <a:schemeClr val="dk1"/>
                  </a:solidFill>
                  <a:latin typeface="맑은 고딕"/>
                </a:rPr>
                <a:t>가게명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933577" y="2707216"/>
              <a:ext cx="2021416" cy="41275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 b="1">
                  <a:solidFill>
                    <a:schemeClr val="dk1"/>
                  </a:solidFill>
                  <a:latin typeface="맑은 고딕"/>
                </a:rPr>
                <a:t>별점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932518" y="3192991"/>
              <a:ext cx="2021416" cy="392112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 b="1">
                  <a:solidFill>
                    <a:schemeClr val="dk1"/>
                  </a:solidFill>
                  <a:latin typeface="맑은 고딕"/>
                </a:rPr>
                <a:t>설명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932518" y="3665008"/>
              <a:ext cx="2021416" cy="41275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 b="1">
                  <a:solidFill>
                    <a:schemeClr val="dk1"/>
                  </a:solidFill>
                  <a:latin typeface="맑은 고딕"/>
                </a:rPr>
                <a:t>분류</a:t>
              </a:r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4329673" y="1805770"/>
            <a:ext cx="2304434" cy="440402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 b="1">
                <a:solidFill>
                  <a:schemeClr val="dk1"/>
                </a:solidFill>
                <a:latin typeface="맑은 고딕"/>
              </a:rPr>
              <a:t>내가 찜한 가게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5723840" y="2447870"/>
            <a:ext cx="2402414" cy="1456267"/>
            <a:chOff x="588432" y="2120899"/>
            <a:chExt cx="3460748" cy="2080683"/>
          </a:xfrm>
        </p:grpSpPr>
        <p:sp>
          <p:nvSpPr>
            <p:cNvPr id="53" name="직사각형 52"/>
            <p:cNvSpPr/>
            <p:nvPr/>
          </p:nvSpPr>
          <p:spPr>
            <a:xfrm>
              <a:off x="588432" y="2120899"/>
              <a:ext cx="3460748" cy="2080683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58283" y="2233084"/>
              <a:ext cx="1195916" cy="1248832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 b="1">
                  <a:solidFill>
                    <a:schemeClr val="dk1"/>
                  </a:solidFill>
                  <a:latin typeface="맑은 고딕"/>
                </a:rPr>
                <a:t>식당사진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938868" y="2226733"/>
              <a:ext cx="2021416" cy="41275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 b="1">
                  <a:solidFill>
                    <a:schemeClr val="dk1"/>
                  </a:solidFill>
                  <a:latin typeface="맑은 고딕"/>
                </a:rPr>
                <a:t>가게명</a:t>
              </a: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933577" y="2707216"/>
              <a:ext cx="2021416" cy="41275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 b="1">
                  <a:solidFill>
                    <a:schemeClr val="dk1"/>
                  </a:solidFill>
                  <a:latin typeface="맑은 고딕"/>
                </a:rPr>
                <a:t>별점</a:t>
              </a: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932518" y="3192991"/>
              <a:ext cx="2021416" cy="392112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 b="1">
                  <a:solidFill>
                    <a:schemeClr val="dk1"/>
                  </a:solidFill>
                  <a:latin typeface="맑은 고딕"/>
                </a:rPr>
                <a:t>설명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932518" y="3665008"/>
              <a:ext cx="2021416" cy="41275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 b="1">
                  <a:solidFill>
                    <a:schemeClr val="dk1"/>
                  </a:solidFill>
                  <a:latin typeface="맑은 고딕"/>
                </a:rPr>
                <a:t>분류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2692227" y="4158274"/>
            <a:ext cx="2402414" cy="1456267"/>
            <a:chOff x="588432" y="2120899"/>
            <a:chExt cx="3460748" cy="2080683"/>
          </a:xfrm>
        </p:grpSpPr>
        <p:sp>
          <p:nvSpPr>
            <p:cNvPr id="60" name="직사각형 59"/>
            <p:cNvSpPr/>
            <p:nvPr/>
          </p:nvSpPr>
          <p:spPr>
            <a:xfrm>
              <a:off x="588432" y="2120899"/>
              <a:ext cx="3460748" cy="2080683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58283" y="2233084"/>
              <a:ext cx="1195916" cy="1248832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 b="1">
                  <a:solidFill>
                    <a:schemeClr val="dk1"/>
                  </a:solidFill>
                  <a:latin typeface="맑은 고딕"/>
                </a:rPr>
                <a:t>식당사진</a:t>
              </a: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938868" y="2226733"/>
              <a:ext cx="2021416" cy="41275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 b="1">
                  <a:solidFill>
                    <a:schemeClr val="dk1"/>
                  </a:solidFill>
                  <a:latin typeface="맑은 고딕"/>
                </a:rPr>
                <a:t>가게명</a:t>
              </a: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933577" y="2707216"/>
              <a:ext cx="2021416" cy="41275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 b="1">
                  <a:solidFill>
                    <a:schemeClr val="dk1"/>
                  </a:solidFill>
                  <a:latin typeface="맑은 고딕"/>
                </a:rPr>
                <a:t>별점</a:t>
              </a: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932518" y="3192991"/>
              <a:ext cx="2021416" cy="392112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 b="1">
                  <a:solidFill>
                    <a:schemeClr val="dk1"/>
                  </a:solidFill>
                  <a:latin typeface="맑은 고딕"/>
                </a:rPr>
                <a:t>설명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932518" y="3665008"/>
              <a:ext cx="2021416" cy="41275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 b="1">
                  <a:solidFill>
                    <a:schemeClr val="dk1"/>
                  </a:solidFill>
                  <a:latin typeface="맑은 고딕"/>
                </a:rPr>
                <a:t>분류</a:t>
              </a: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723840" y="4158274"/>
            <a:ext cx="2402414" cy="1456267"/>
            <a:chOff x="588432" y="2120899"/>
            <a:chExt cx="3460748" cy="2080683"/>
          </a:xfrm>
        </p:grpSpPr>
        <p:sp>
          <p:nvSpPr>
            <p:cNvPr id="67" name="직사각형 66"/>
            <p:cNvSpPr/>
            <p:nvPr/>
          </p:nvSpPr>
          <p:spPr>
            <a:xfrm>
              <a:off x="588432" y="2120899"/>
              <a:ext cx="3460748" cy="2080683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58283" y="2233084"/>
              <a:ext cx="1195916" cy="1248832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 b="1">
                  <a:solidFill>
                    <a:schemeClr val="dk1"/>
                  </a:solidFill>
                  <a:latin typeface="맑은 고딕"/>
                </a:rPr>
                <a:t>식당사진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938868" y="2226733"/>
              <a:ext cx="2021416" cy="41275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 b="1">
                  <a:solidFill>
                    <a:schemeClr val="dk1"/>
                  </a:solidFill>
                  <a:latin typeface="맑은 고딕"/>
                </a:rPr>
                <a:t>가게명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933577" y="2707216"/>
              <a:ext cx="2021416" cy="41275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 b="1">
                  <a:solidFill>
                    <a:schemeClr val="dk1"/>
                  </a:solidFill>
                  <a:latin typeface="맑은 고딕"/>
                </a:rPr>
                <a:t>별점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932518" y="3192991"/>
              <a:ext cx="2021416" cy="392112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 b="1">
                  <a:solidFill>
                    <a:schemeClr val="dk1"/>
                  </a:solidFill>
                  <a:latin typeface="맑은 고딕"/>
                </a:rPr>
                <a:t>설명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932518" y="3665008"/>
              <a:ext cx="2021416" cy="41275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800" b="1">
                  <a:solidFill>
                    <a:schemeClr val="dk1"/>
                  </a:solidFill>
                  <a:latin typeface="맑은 고딕"/>
                </a:rPr>
                <a:t>분류</a:t>
              </a: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3966529" y="5936275"/>
            <a:ext cx="3081868" cy="300566"/>
          </a:xfrm>
          <a:prstGeom prst="rect">
            <a:avLst/>
          </a:prstGeom>
          <a:solidFill>
            <a:srgbClr val="F2F2F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chemeClr val="dk1"/>
                </a:solidFill>
                <a:latin typeface="맑은 고딕"/>
              </a:rPr>
              <a:t>+</a:t>
            </a:r>
            <a:r>
              <a:rPr lang="ko-KR" altLang="en-US" sz="2000" b="1">
                <a:solidFill>
                  <a:schemeClr val="dk1"/>
                </a:solidFill>
                <a:latin typeface="맑은 고딕"/>
              </a:rPr>
              <a:t> 더보기</a:t>
            </a:r>
          </a:p>
        </p:txBody>
      </p:sp>
      <p:grpSp>
        <p:nvGrpSpPr>
          <p:cNvPr id="77" name="그룹 123"/>
          <p:cNvGrpSpPr/>
          <p:nvPr/>
        </p:nvGrpSpPr>
        <p:grpSpPr>
          <a:xfrm>
            <a:off x="3848681" y="5835643"/>
            <a:ext cx="242989" cy="261610"/>
            <a:chOff x="303517" y="1696587"/>
            <a:chExt cx="188964" cy="221078"/>
          </a:xfrm>
        </p:grpSpPr>
        <p:sp>
          <p:nvSpPr>
            <p:cNvPr id="78" name="타원 7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644160"/>
              </p:ext>
            </p:extLst>
          </p:nvPr>
        </p:nvGraphicFramePr>
        <p:xfrm>
          <a:off x="185956" y="1622614"/>
          <a:ext cx="2021771" cy="281550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021771">
                  <a:extLst>
                    <a:ext uri="{9D8B030D-6E8A-4147-A177-3AD203B41FA5}">
                      <a16:colId xmlns:a16="http://schemas.microsoft.com/office/drawing/2014/main" val="2019215342"/>
                    </a:ext>
                  </a:extLst>
                </a:gridCol>
              </a:tblGrid>
              <a:tr h="703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solidFill>
                            <a:sysClr val="windowText" lastClr="000000"/>
                          </a:solidFill>
                        </a:rPr>
                        <a:t>내 정보</a:t>
                      </a:r>
                      <a:endParaRPr lang="ko-KR" altLang="en-US" sz="1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34062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내가</a:t>
                      </a:r>
                      <a:r>
                        <a:rPr lang="ko-KR" altLang="en-US" sz="1800" b="1" baseline="0" smtClean="0">
                          <a:solidFill>
                            <a:sysClr val="windowText" lastClr="000000"/>
                          </a:solidFill>
                        </a:rPr>
                        <a:t> 찜한가게</a:t>
                      </a:r>
                      <a:endParaRPr lang="ko-KR" altLang="en-US" sz="1800" b="1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431145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내가 등록한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10233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내예약확인하기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68575"/>
                  </a:ext>
                </a:extLst>
              </a:tr>
            </a:tbl>
          </a:graphicData>
        </a:graphic>
      </p:graphicFrame>
      <p:sp>
        <p:nvSpPr>
          <p:cNvPr id="82" name="모서리가 둥근 직사각형 81"/>
          <p:cNvSpPr/>
          <p:nvPr/>
        </p:nvSpPr>
        <p:spPr>
          <a:xfrm>
            <a:off x="2240651" y="1541890"/>
            <a:ext cx="6214188" cy="5008200"/>
          </a:xfrm>
          <a:prstGeom prst="roundRect">
            <a:avLst>
              <a:gd name="adj" fmla="val 3288"/>
            </a:avLst>
          </a:pr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123"/>
          <p:cNvGrpSpPr/>
          <p:nvPr/>
        </p:nvGrpSpPr>
        <p:grpSpPr>
          <a:xfrm>
            <a:off x="263581" y="2404774"/>
            <a:ext cx="242989" cy="261610"/>
            <a:chOff x="303517" y="1696587"/>
            <a:chExt cx="188964" cy="221078"/>
          </a:xfrm>
        </p:grpSpPr>
        <p:sp>
          <p:nvSpPr>
            <p:cNvPr id="84" name="타원 8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58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77818" y="1055187"/>
            <a:ext cx="8550616" cy="5687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244221"/>
              </p:ext>
            </p:extLst>
          </p:nvPr>
        </p:nvGraphicFramePr>
        <p:xfrm>
          <a:off x="77818" y="19456"/>
          <a:ext cx="12023388" cy="97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Page</a:t>
                      </a:r>
                      <a:r>
                        <a:rPr lang="en-US" altLang="ko-KR" baseline="0">
                          <a:latin typeface="맑은 고딕"/>
                        </a:rPr>
                        <a:t> Title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회원 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Page</a:t>
                      </a:r>
                      <a:endParaRPr lang="ko-KR" altLang="en-US" smtClean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Screen</a:t>
                      </a:r>
                      <a:r>
                        <a:rPr lang="en-US" altLang="ko-KR" baseline="0">
                          <a:latin typeface="맑은 고딕"/>
                        </a:rPr>
                        <a:t> ID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Date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2022.04.03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Description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b="1" smtClean="0">
                          <a:latin typeface="맑은 고딕"/>
                        </a:rPr>
                        <a:t>회원 </a:t>
                      </a:r>
                      <a:r>
                        <a:rPr lang="en-US" altLang="ko-KR" b="1" smtClean="0">
                          <a:latin typeface="맑은 고딕"/>
                        </a:rPr>
                        <a:t>Mypage – </a:t>
                      </a:r>
                      <a:r>
                        <a:rPr lang="ko-KR" altLang="en-US" b="1" smtClean="0">
                          <a:latin typeface="맑은 고딕"/>
                        </a:rPr>
                        <a:t>내가 등록한 리뷰</a:t>
                      </a:r>
                      <a:endParaRPr lang="ko-KR" altLang="en-US" b="1"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354750"/>
              </p:ext>
            </p:extLst>
          </p:nvPr>
        </p:nvGraphicFramePr>
        <p:xfrm>
          <a:off x="8710207" y="1053686"/>
          <a:ext cx="3391001" cy="56905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13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Detail</a:t>
                      </a:r>
                      <a:r>
                        <a:rPr lang="en-US" altLang="ko-KR" baseline="0">
                          <a:latin typeface="맑은 고딕"/>
                        </a:rPr>
                        <a:t> Description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1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회원이 작성한 리뷰를 보여준다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2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회원이 작성한 리뷰를 </a:t>
                      </a:r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삭제해준다</a:t>
                      </a:r>
                      <a:endParaRPr lang="en-US" altLang="ko-KR" sz="100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3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회원이 작성한 리뷰를 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수정한다</a:t>
                      </a: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맑은 고딕"/>
                        </a:rPr>
                        <a:t>4</a:t>
                      </a: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회원이 작성한 리뷰를 더 보여준다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5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6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7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8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9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10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391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b="1">
                          <a:latin typeface="맑은 고딕"/>
                        </a:rPr>
                        <a:t>화면 설명</a:t>
                      </a:r>
                      <a:endParaRPr lang="ko-KR" altLang="en-US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843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회원이 작성한 리뷰 내역을 확인하고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 수정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삭제할 수 있다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3" name="직사각형 72"/>
          <p:cNvSpPr/>
          <p:nvPr/>
        </p:nvSpPr>
        <p:spPr>
          <a:xfrm>
            <a:off x="3879736" y="6182397"/>
            <a:ext cx="3081868" cy="208389"/>
          </a:xfrm>
          <a:prstGeom prst="rect">
            <a:avLst/>
          </a:prstGeom>
          <a:solidFill>
            <a:srgbClr val="F2F2F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>
                <a:solidFill>
                  <a:schemeClr val="dk1"/>
                </a:solidFill>
                <a:latin typeface="맑은 고딕"/>
              </a:rPr>
              <a:t>+</a:t>
            </a:r>
            <a:r>
              <a:rPr lang="ko-KR" altLang="en-US" sz="1600" b="1">
                <a:solidFill>
                  <a:schemeClr val="dk1"/>
                </a:solidFill>
                <a:latin typeface="맑은 고딕"/>
              </a:rPr>
              <a:t> 더보기</a:t>
            </a:r>
          </a:p>
        </p:txBody>
      </p:sp>
      <p:sp>
        <p:nvSpPr>
          <p:cNvPr id="74" name="모서리가 둥근 직사각형 46"/>
          <p:cNvSpPr/>
          <p:nvPr/>
        </p:nvSpPr>
        <p:spPr>
          <a:xfrm>
            <a:off x="2525751" y="1795263"/>
            <a:ext cx="5547945" cy="986084"/>
          </a:xfrm>
          <a:prstGeom prst="roundRect">
            <a:avLst>
              <a:gd name="adj" fmla="val 96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>
                <a:solidFill>
                  <a:schemeClr val="tx1"/>
                </a:solidFill>
              </a:rPr>
              <a:t>리뷰</a:t>
            </a:r>
            <a:r>
              <a:rPr lang="en-US" altLang="ko-KR" sz="2400" b="1">
                <a:solidFill>
                  <a:schemeClr val="tx1"/>
                </a:solidFill>
              </a:rPr>
              <a:t>1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75" name="모서리가 둥근 직사각형 51"/>
          <p:cNvSpPr/>
          <p:nvPr/>
        </p:nvSpPr>
        <p:spPr>
          <a:xfrm>
            <a:off x="2525751" y="2884209"/>
            <a:ext cx="5547945" cy="986084"/>
          </a:xfrm>
          <a:prstGeom prst="roundRect">
            <a:avLst>
              <a:gd name="adj" fmla="val 96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>
                <a:solidFill>
                  <a:schemeClr val="tx1"/>
                </a:solidFill>
              </a:rPr>
              <a:t>리뷰</a:t>
            </a:r>
            <a:r>
              <a:rPr lang="en-US" altLang="ko-KR" sz="2400" b="1">
                <a:solidFill>
                  <a:schemeClr val="tx1"/>
                </a:solidFill>
              </a:rPr>
              <a:t>2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76" name="모서리가 둥근 직사각형 52"/>
          <p:cNvSpPr/>
          <p:nvPr/>
        </p:nvSpPr>
        <p:spPr>
          <a:xfrm>
            <a:off x="2525751" y="3973155"/>
            <a:ext cx="5547945" cy="986084"/>
          </a:xfrm>
          <a:prstGeom prst="roundRect">
            <a:avLst>
              <a:gd name="adj" fmla="val 96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>
                <a:solidFill>
                  <a:schemeClr val="tx1"/>
                </a:solidFill>
              </a:rPr>
              <a:t>리뷰</a:t>
            </a:r>
            <a:r>
              <a:rPr lang="en-US" altLang="ko-KR" sz="2400" b="1">
                <a:solidFill>
                  <a:schemeClr val="tx1"/>
                </a:solidFill>
              </a:rPr>
              <a:t>3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77" name="모서리가 둥근 직사각형 53"/>
          <p:cNvSpPr/>
          <p:nvPr/>
        </p:nvSpPr>
        <p:spPr>
          <a:xfrm>
            <a:off x="2525751" y="5062101"/>
            <a:ext cx="5547945" cy="986084"/>
          </a:xfrm>
          <a:prstGeom prst="roundRect">
            <a:avLst>
              <a:gd name="adj" fmla="val 96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>
                <a:solidFill>
                  <a:schemeClr val="tx1"/>
                </a:solidFill>
              </a:rPr>
              <a:t>리뷰</a:t>
            </a:r>
            <a:r>
              <a:rPr lang="en-US" altLang="ko-KR" sz="2400" b="1">
                <a:solidFill>
                  <a:schemeClr val="tx1"/>
                </a:solidFill>
              </a:rPr>
              <a:t>4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79" name="모서리가 둥근 직사각형 4"/>
          <p:cNvSpPr/>
          <p:nvPr/>
        </p:nvSpPr>
        <p:spPr>
          <a:xfrm>
            <a:off x="2615289" y="1854142"/>
            <a:ext cx="1371600" cy="849087"/>
          </a:xfrm>
          <a:prstGeom prst="roundRect">
            <a:avLst>
              <a:gd name="adj" fmla="val 16667"/>
            </a:avLst>
          </a:prstGeom>
          <a:solidFill>
            <a:schemeClr val="accent4">
              <a:lumMod val="9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리뷰사진</a:t>
            </a:r>
          </a:p>
        </p:txBody>
      </p:sp>
      <p:sp>
        <p:nvSpPr>
          <p:cNvPr id="80" name="모서리가 둥근 직사각형 57"/>
          <p:cNvSpPr/>
          <p:nvPr/>
        </p:nvSpPr>
        <p:spPr>
          <a:xfrm>
            <a:off x="2615289" y="2968976"/>
            <a:ext cx="1371600" cy="849087"/>
          </a:xfrm>
          <a:prstGeom prst="roundRect">
            <a:avLst>
              <a:gd name="adj" fmla="val 16667"/>
            </a:avLst>
          </a:prstGeom>
          <a:solidFill>
            <a:schemeClr val="accent4">
              <a:lumMod val="9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리뷰사진</a:t>
            </a:r>
          </a:p>
        </p:txBody>
      </p:sp>
      <p:sp>
        <p:nvSpPr>
          <p:cNvPr id="81" name="모서리가 둥근 직사각형 60"/>
          <p:cNvSpPr/>
          <p:nvPr/>
        </p:nvSpPr>
        <p:spPr>
          <a:xfrm>
            <a:off x="2615289" y="4049723"/>
            <a:ext cx="1371600" cy="849087"/>
          </a:xfrm>
          <a:prstGeom prst="roundRect">
            <a:avLst>
              <a:gd name="adj" fmla="val 16667"/>
            </a:avLst>
          </a:prstGeom>
          <a:solidFill>
            <a:schemeClr val="accent4">
              <a:lumMod val="9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리뷰사진</a:t>
            </a:r>
          </a:p>
        </p:txBody>
      </p:sp>
      <p:sp>
        <p:nvSpPr>
          <p:cNvPr id="82" name="모서리가 둥근 직사각형 79"/>
          <p:cNvSpPr/>
          <p:nvPr/>
        </p:nvSpPr>
        <p:spPr>
          <a:xfrm>
            <a:off x="2615289" y="5123978"/>
            <a:ext cx="1371600" cy="849087"/>
          </a:xfrm>
          <a:prstGeom prst="roundRect">
            <a:avLst>
              <a:gd name="adj" fmla="val 16667"/>
            </a:avLst>
          </a:prstGeom>
          <a:solidFill>
            <a:schemeClr val="accent4">
              <a:lumMod val="9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리뷰사진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775666"/>
              </p:ext>
            </p:extLst>
          </p:nvPr>
        </p:nvGraphicFramePr>
        <p:xfrm>
          <a:off x="174111" y="1553789"/>
          <a:ext cx="2021771" cy="281550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021771">
                  <a:extLst>
                    <a:ext uri="{9D8B030D-6E8A-4147-A177-3AD203B41FA5}">
                      <a16:colId xmlns:a16="http://schemas.microsoft.com/office/drawing/2014/main" val="2019215342"/>
                    </a:ext>
                  </a:extLst>
                </a:gridCol>
              </a:tblGrid>
              <a:tr h="703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solidFill>
                            <a:sysClr val="windowText" lastClr="000000"/>
                          </a:solidFill>
                        </a:rPr>
                        <a:t>내 정보</a:t>
                      </a:r>
                      <a:endParaRPr lang="ko-KR" altLang="en-US" sz="1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34062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내가</a:t>
                      </a:r>
                      <a:r>
                        <a:rPr lang="ko-KR" altLang="en-US" sz="1800" b="1" baseline="0" smtClean="0">
                          <a:solidFill>
                            <a:sysClr val="windowText" lastClr="000000"/>
                          </a:solidFill>
                        </a:rPr>
                        <a:t> 찜한가게</a:t>
                      </a:r>
                      <a:endParaRPr lang="ko-KR" altLang="en-US" sz="1800" b="1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431145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내가 등록한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10233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내예약확인하기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68575"/>
                  </a:ext>
                </a:extLst>
              </a:tr>
            </a:tbl>
          </a:graphicData>
        </a:graphic>
      </p:graphicFrame>
      <p:sp>
        <p:nvSpPr>
          <p:cNvPr id="28" name="모서리가 둥근 직사각형 27"/>
          <p:cNvSpPr/>
          <p:nvPr/>
        </p:nvSpPr>
        <p:spPr>
          <a:xfrm>
            <a:off x="2240651" y="1541890"/>
            <a:ext cx="6214188" cy="5008200"/>
          </a:xfrm>
          <a:prstGeom prst="roundRect">
            <a:avLst>
              <a:gd name="adj" fmla="val 3288"/>
            </a:avLst>
          </a:pr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282303" y="1795263"/>
            <a:ext cx="8322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삭제 </a:t>
            </a:r>
            <a:r>
              <a:rPr lang="en-US" altLang="ko-KR" sz="1050" smtClean="0"/>
              <a:t>| </a:t>
            </a:r>
            <a:r>
              <a:rPr lang="ko-KR" altLang="en-US" sz="1050" smtClean="0"/>
              <a:t>수정</a:t>
            </a:r>
            <a:endParaRPr lang="ko-KR" altLang="en-US" sz="1050"/>
          </a:p>
        </p:txBody>
      </p:sp>
      <p:sp>
        <p:nvSpPr>
          <p:cNvPr id="31" name="TextBox 30"/>
          <p:cNvSpPr txBox="1"/>
          <p:nvPr/>
        </p:nvSpPr>
        <p:spPr>
          <a:xfrm>
            <a:off x="7282303" y="2884209"/>
            <a:ext cx="8322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삭제 </a:t>
            </a:r>
            <a:r>
              <a:rPr lang="en-US" altLang="ko-KR" sz="1050" smtClean="0"/>
              <a:t>| </a:t>
            </a:r>
            <a:r>
              <a:rPr lang="ko-KR" altLang="en-US" sz="1050" smtClean="0"/>
              <a:t>수정</a:t>
            </a:r>
            <a:endParaRPr lang="ko-KR" altLang="en-US" sz="1050"/>
          </a:p>
        </p:txBody>
      </p:sp>
      <p:sp>
        <p:nvSpPr>
          <p:cNvPr id="32" name="TextBox 31"/>
          <p:cNvSpPr txBox="1"/>
          <p:nvPr/>
        </p:nvSpPr>
        <p:spPr>
          <a:xfrm>
            <a:off x="7282303" y="3994610"/>
            <a:ext cx="8322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삭제 </a:t>
            </a:r>
            <a:r>
              <a:rPr lang="en-US" altLang="ko-KR" sz="1050" smtClean="0"/>
              <a:t>| </a:t>
            </a:r>
            <a:r>
              <a:rPr lang="ko-KR" altLang="en-US" sz="1050" smtClean="0"/>
              <a:t>수정</a:t>
            </a:r>
            <a:endParaRPr lang="ko-KR" altLang="en-US" sz="1050"/>
          </a:p>
        </p:txBody>
      </p:sp>
      <p:sp>
        <p:nvSpPr>
          <p:cNvPr id="33" name="TextBox 32"/>
          <p:cNvSpPr txBox="1"/>
          <p:nvPr/>
        </p:nvSpPr>
        <p:spPr>
          <a:xfrm>
            <a:off x="7282303" y="5051637"/>
            <a:ext cx="8322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삭제 </a:t>
            </a:r>
            <a:r>
              <a:rPr lang="en-US" altLang="ko-KR" sz="1050" smtClean="0"/>
              <a:t>| </a:t>
            </a:r>
            <a:r>
              <a:rPr lang="ko-KR" altLang="en-US" sz="1050" smtClean="0"/>
              <a:t>수정</a:t>
            </a:r>
            <a:endParaRPr lang="ko-KR" altLang="en-US" sz="1050"/>
          </a:p>
        </p:txBody>
      </p:sp>
      <p:grpSp>
        <p:nvGrpSpPr>
          <p:cNvPr id="34" name="그룹 123"/>
          <p:cNvGrpSpPr/>
          <p:nvPr/>
        </p:nvGrpSpPr>
        <p:grpSpPr>
          <a:xfrm>
            <a:off x="174111" y="3007320"/>
            <a:ext cx="242989" cy="261610"/>
            <a:chOff x="303517" y="1696587"/>
            <a:chExt cx="188964" cy="221078"/>
          </a:xfrm>
        </p:grpSpPr>
        <p:sp>
          <p:nvSpPr>
            <p:cNvPr id="35" name="타원 3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7" name="그룹 123"/>
          <p:cNvGrpSpPr/>
          <p:nvPr/>
        </p:nvGrpSpPr>
        <p:grpSpPr>
          <a:xfrm>
            <a:off x="7138424" y="1653733"/>
            <a:ext cx="242989" cy="430887"/>
            <a:chOff x="303517" y="1696587"/>
            <a:chExt cx="188964" cy="364128"/>
          </a:xfrm>
        </p:grpSpPr>
        <p:sp>
          <p:nvSpPr>
            <p:cNvPr id="39" name="타원 3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3517" y="1696587"/>
              <a:ext cx="188530" cy="364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25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1" name="그룹 123"/>
          <p:cNvGrpSpPr/>
          <p:nvPr/>
        </p:nvGrpSpPr>
        <p:grpSpPr>
          <a:xfrm>
            <a:off x="7576947" y="2717648"/>
            <a:ext cx="242989" cy="261610"/>
            <a:chOff x="303517" y="1696587"/>
            <a:chExt cx="188964" cy="221078"/>
          </a:xfrm>
        </p:grpSpPr>
        <p:sp>
          <p:nvSpPr>
            <p:cNvPr id="42" name="타원 4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5" name="그룹 123"/>
          <p:cNvGrpSpPr/>
          <p:nvPr/>
        </p:nvGrpSpPr>
        <p:grpSpPr>
          <a:xfrm>
            <a:off x="4737572" y="6020593"/>
            <a:ext cx="242989" cy="261610"/>
            <a:chOff x="303517" y="1696587"/>
            <a:chExt cx="188964" cy="221078"/>
          </a:xfrm>
        </p:grpSpPr>
        <p:sp>
          <p:nvSpPr>
            <p:cNvPr id="46" name="타원 4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66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/>
          <p:cNvSpPr/>
          <p:nvPr/>
        </p:nvSpPr>
        <p:spPr>
          <a:xfrm>
            <a:off x="118705" y="1055187"/>
            <a:ext cx="8550616" cy="5687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39640"/>
              </p:ext>
            </p:extLst>
          </p:nvPr>
        </p:nvGraphicFramePr>
        <p:xfrm>
          <a:off x="77818" y="19456"/>
          <a:ext cx="12023388" cy="97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Page</a:t>
                      </a:r>
                      <a:r>
                        <a:rPr lang="en-US" altLang="ko-KR" baseline="0">
                          <a:latin typeface="맑은 고딕"/>
                        </a:rPr>
                        <a:t> Title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회원 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Page</a:t>
                      </a:r>
                      <a:endParaRPr lang="ko-KR" altLang="en-US" smtClean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Screen</a:t>
                      </a:r>
                      <a:r>
                        <a:rPr lang="en-US" altLang="ko-KR" baseline="0">
                          <a:latin typeface="맑은 고딕"/>
                        </a:rPr>
                        <a:t> ID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Date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2022.04.03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Description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b="1" smtClean="0">
                          <a:latin typeface="맑은 고딕"/>
                        </a:rPr>
                        <a:t>회원 </a:t>
                      </a:r>
                      <a:r>
                        <a:rPr lang="en-US" altLang="ko-KR" b="1" smtClean="0">
                          <a:latin typeface="맑은 고딕"/>
                        </a:rPr>
                        <a:t>Mypage – </a:t>
                      </a:r>
                      <a:r>
                        <a:rPr lang="ko-KR" altLang="en-US" b="1" smtClean="0">
                          <a:latin typeface="맑은 고딕"/>
                        </a:rPr>
                        <a:t>내</a:t>
                      </a:r>
                      <a:r>
                        <a:rPr lang="ko-KR" altLang="en-US" b="1" baseline="0" smtClean="0">
                          <a:latin typeface="맑은 고딕"/>
                        </a:rPr>
                        <a:t> 예약 확인하기</a:t>
                      </a:r>
                      <a:endParaRPr lang="ko-KR" altLang="en-US" b="1"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52952"/>
              </p:ext>
            </p:extLst>
          </p:nvPr>
        </p:nvGraphicFramePr>
        <p:xfrm>
          <a:off x="8710207" y="1053686"/>
          <a:ext cx="3391001" cy="56905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13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Detail</a:t>
                      </a:r>
                      <a:r>
                        <a:rPr lang="en-US" altLang="ko-KR" baseline="0">
                          <a:latin typeface="맑은 고딕"/>
                        </a:rPr>
                        <a:t> Description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1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회원의 예약 정보를 보여준다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2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예약하고 방문했는지 방문전인지 보여준다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3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예약 날짜를 수정할 수 있다</a:t>
                      </a:r>
                      <a:r>
                        <a:rPr lang="en-US" altLang="ko-KR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4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예약을 취소할 수 있다</a:t>
                      </a:r>
                      <a:r>
                        <a:rPr lang="en-US" altLang="ko-KR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5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6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7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8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9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10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391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b="1">
                          <a:latin typeface="맑은 고딕"/>
                        </a:rPr>
                        <a:t>화면 설명</a:t>
                      </a:r>
                      <a:endParaRPr lang="ko-KR" altLang="en-US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843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방문 전 예약 내역을 보여주며 예약을 수정하거나 취소할 수 있다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65" name="그룹 64"/>
          <p:cNvGrpSpPr/>
          <p:nvPr/>
        </p:nvGrpSpPr>
        <p:grpSpPr>
          <a:xfrm>
            <a:off x="2588616" y="2798327"/>
            <a:ext cx="5579706" cy="2985872"/>
            <a:chOff x="2619342" y="2357923"/>
            <a:chExt cx="5579706" cy="2985872"/>
          </a:xfrm>
        </p:grpSpPr>
        <p:grpSp>
          <p:nvGrpSpPr>
            <p:cNvPr id="45" name="그룹 44"/>
            <p:cNvGrpSpPr/>
            <p:nvPr/>
          </p:nvGrpSpPr>
          <p:grpSpPr>
            <a:xfrm>
              <a:off x="2619342" y="2357923"/>
              <a:ext cx="5579706" cy="2985872"/>
              <a:chOff x="2557891" y="2624214"/>
              <a:chExt cx="5579706" cy="2985872"/>
            </a:xfrm>
          </p:grpSpPr>
          <p:sp>
            <p:nvSpPr>
              <p:cNvPr id="46" name="모서리가 둥근 직사각형 17"/>
              <p:cNvSpPr/>
              <p:nvPr/>
            </p:nvSpPr>
            <p:spPr>
              <a:xfrm>
                <a:off x="2557891" y="2624214"/>
                <a:ext cx="5579706" cy="2985872"/>
              </a:xfrm>
              <a:prstGeom prst="roundRect">
                <a:avLst>
                  <a:gd name="adj" fmla="val 4368"/>
                </a:avLst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7" name="TextBox 18"/>
              <p:cNvSpPr txBox="1"/>
              <p:nvPr/>
            </p:nvSpPr>
            <p:spPr>
              <a:xfrm>
                <a:off x="2763764" y="2725474"/>
                <a:ext cx="934066" cy="2703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/>
                  <a:t>예약번호 </a:t>
                </a:r>
                <a:r>
                  <a:rPr lang="en-US" altLang="ko-KR" sz="1200"/>
                  <a:t>: </a:t>
                </a:r>
                <a:endParaRPr lang="ko-KR" altLang="en-US" sz="1200"/>
              </a:p>
            </p:txBody>
          </p:sp>
          <p:sp>
            <p:nvSpPr>
              <p:cNvPr id="48" name="TextBox 19"/>
              <p:cNvSpPr txBox="1"/>
              <p:nvPr/>
            </p:nvSpPr>
            <p:spPr>
              <a:xfrm>
                <a:off x="2752797" y="3067032"/>
                <a:ext cx="934791" cy="2716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/>
                  <a:t>예약자명 </a:t>
                </a:r>
                <a:r>
                  <a:rPr lang="en-US" altLang="ko-KR" sz="1200"/>
                  <a:t>: </a:t>
                </a:r>
                <a:endParaRPr lang="ko-KR" altLang="en-US" sz="1200"/>
              </a:p>
            </p:txBody>
          </p:sp>
          <p:sp>
            <p:nvSpPr>
              <p:cNvPr id="49" name="TextBox 20"/>
              <p:cNvSpPr txBox="1"/>
              <p:nvPr/>
            </p:nvSpPr>
            <p:spPr>
              <a:xfrm>
                <a:off x="2752797" y="3418735"/>
                <a:ext cx="934791" cy="2723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/>
                  <a:t>예약일자 </a:t>
                </a:r>
                <a:r>
                  <a:rPr lang="en-US" altLang="ko-KR" sz="1200"/>
                  <a:t>: </a:t>
                </a:r>
                <a:endParaRPr lang="ko-KR" altLang="en-US" sz="1200"/>
              </a:p>
            </p:txBody>
          </p:sp>
          <p:sp>
            <p:nvSpPr>
              <p:cNvPr id="50" name="모서리가 둥근 직사각형 21"/>
              <p:cNvSpPr/>
              <p:nvPr/>
            </p:nvSpPr>
            <p:spPr>
              <a:xfrm>
                <a:off x="3940734" y="2741438"/>
                <a:ext cx="2440013" cy="283969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1" name="모서리가 둥근 직사각형 22"/>
              <p:cNvSpPr/>
              <p:nvPr/>
            </p:nvSpPr>
            <p:spPr>
              <a:xfrm>
                <a:off x="3940734" y="3070673"/>
                <a:ext cx="2440013" cy="283969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2" name="모서리가 둥근 직사각형 23"/>
              <p:cNvSpPr/>
              <p:nvPr/>
            </p:nvSpPr>
            <p:spPr>
              <a:xfrm>
                <a:off x="3940734" y="3433090"/>
                <a:ext cx="2440013" cy="283969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3" name="TextBox 24"/>
              <p:cNvSpPr txBox="1"/>
              <p:nvPr/>
            </p:nvSpPr>
            <p:spPr>
              <a:xfrm>
                <a:off x="2763765" y="3764738"/>
                <a:ext cx="934065" cy="26929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/>
                  <a:t>방문일자 </a:t>
                </a:r>
                <a:r>
                  <a:rPr lang="en-US" altLang="ko-KR" sz="1200"/>
                  <a:t>: </a:t>
                </a:r>
                <a:endParaRPr lang="ko-KR" altLang="en-US" sz="1200"/>
              </a:p>
            </p:txBody>
          </p:sp>
          <p:sp>
            <p:nvSpPr>
              <p:cNvPr id="54" name="모서리가 둥근 직사각형 25"/>
              <p:cNvSpPr/>
              <p:nvPr/>
            </p:nvSpPr>
            <p:spPr>
              <a:xfrm>
                <a:off x="3949197" y="3774813"/>
                <a:ext cx="1153452" cy="30777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5" name="TextBox 26"/>
              <p:cNvSpPr txBox="1"/>
              <p:nvPr/>
            </p:nvSpPr>
            <p:spPr>
              <a:xfrm>
                <a:off x="2616591" y="4116468"/>
                <a:ext cx="1127635" cy="2627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1100"/>
                  <a:t>예약자연락처 </a:t>
                </a:r>
                <a:r>
                  <a:rPr lang="en-US" altLang="ko-KR" sz="1100"/>
                  <a:t>:</a:t>
                </a:r>
                <a:endParaRPr lang="ko-KR" altLang="en-US" sz="1100"/>
              </a:p>
            </p:txBody>
          </p:sp>
          <p:sp>
            <p:nvSpPr>
              <p:cNvPr id="56" name="모서리가 둥근 직사각형 27"/>
              <p:cNvSpPr/>
              <p:nvPr/>
            </p:nvSpPr>
            <p:spPr>
              <a:xfrm>
                <a:off x="3940734" y="4147220"/>
                <a:ext cx="2440013" cy="283969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7" name="TextBox 28"/>
              <p:cNvSpPr txBox="1"/>
              <p:nvPr/>
            </p:nvSpPr>
            <p:spPr>
              <a:xfrm>
                <a:off x="5268302" y="3792148"/>
                <a:ext cx="886978" cy="2704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/>
                  <a:t>방문인원</a:t>
                </a:r>
                <a:r>
                  <a:rPr lang="en-US" altLang="ko-KR" sz="1200"/>
                  <a:t>: </a:t>
                </a:r>
                <a:endParaRPr lang="ko-KR" altLang="en-US" sz="1200"/>
              </a:p>
            </p:txBody>
          </p:sp>
          <p:sp>
            <p:nvSpPr>
              <p:cNvPr id="58" name="모서리가 둥근 직사각형 29"/>
              <p:cNvSpPr/>
              <p:nvPr/>
            </p:nvSpPr>
            <p:spPr>
              <a:xfrm>
                <a:off x="6328679" y="3765303"/>
                <a:ext cx="1192501" cy="30777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9" name="TextBox 30"/>
              <p:cNvSpPr txBox="1"/>
              <p:nvPr/>
            </p:nvSpPr>
            <p:spPr>
              <a:xfrm>
                <a:off x="2763765" y="4447084"/>
                <a:ext cx="934065" cy="2718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/>
                  <a:t>요청사항 </a:t>
                </a:r>
                <a:r>
                  <a:rPr lang="en-US" altLang="ko-KR" sz="1200"/>
                  <a:t>: </a:t>
                </a:r>
                <a:endParaRPr lang="ko-KR" altLang="en-US" sz="1200"/>
              </a:p>
            </p:txBody>
          </p:sp>
          <p:sp>
            <p:nvSpPr>
              <p:cNvPr id="60" name="모서리가 둥근 직사각형 31"/>
              <p:cNvSpPr/>
              <p:nvPr/>
            </p:nvSpPr>
            <p:spPr>
              <a:xfrm>
                <a:off x="3940734" y="4501884"/>
                <a:ext cx="2440013" cy="283969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1" name="모서리가 둥근 직사각형 32"/>
              <p:cNvSpPr/>
              <p:nvPr/>
            </p:nvSpPr>
            <p:spPr>
              <a:xfrm>
                <a:off x="7023725" y="5283663"/>
                <a:ext cx="985617" cy="215149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b="1">
                    <a:solidFill>
                      <a:schemeClr val="tx1"/>
                    </a:solidFill>
                  </a:rPr>
                  <a:t>예약취소</a:t>
                </a:r>
              </a:p>
            </p:txBody>
          </p:sp>
          <p:sp>
            <p:nvSpPr>
              <p:cNvPr id="62" name="TextBox 33"/>
              <p:cNvSpPr txBox="1"/>
              <p:nvPr/>
            </p:nvSpPr>
            <p:spPr>
              <a:xfrm>
                <a:off x="2752796" y="4883940"/>
                <a:ext cx="934792" cy="2691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/>
                  <a:t>예약메뉴 </a:t>
                </a:r>
                <a:r>
                  <a:rPr lang="en-US" altLang="ko-KR" sz="1200"/>
                  <a:t>: </a:t>
                </a:r>
                <a:endParaRPr lang="ko-KR" altLang="en-US" sz="1200"/>
              </a:p>
            </p:txBody>
          </p:sp>
          <p:sp>
            <p:nvSpPr>
              <p:cNvPr id="63" name="모서리가 둥근 직사각형 34"/>
              <p:cNvSpPr/>
              <p:nvPr/>
            </p:nvSpPr>
            <p:spPr>
              <a:xfrm>
                <a:off x="3940733" y="4862041"/>
                <a:ext cx="2440013" cy="283969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7" name="모서리가 둥근 직사각형 32"/>
              <p:cNvSpPr/>
              <p:nvPr/>
            </p:nvSpPr>
            <p:spPr>
              <a:xfrm>
                <a:off x="5943303" y="5283663"/>
                <a:ext cx="985617" cy="215149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b="1">
                    <a:solidFill>
                      <a:schemeClr val="tx1"/>
                    </a:solidFill>
                  </a:rPr>
                  <a:t>수정하기</a:t>
                </a:r>
              </a:p>
            </p:txBody>
          </p:sp>
        </p:grpSp>
        <p:sp>
          <p:nvSpPr>
            <p:cNvPr id="64" name="모서리가 둥근 직사각형 32"/>
            <p:cNvSpPr/>
            <p:nvPr/>
          </p:nvSpPr>
          <p:spPr>
            <a:xfrm>
              <a:off x="6962273" y="2487615"/>
              <a:ext cx="1129004" cy="399504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>
                  <a:solidFill>
                    <a:schemeClr val="tx1"/>
                  </a:solidFill>
                </a:rPr>
                <a:t>방문 전</a:t>
              </a:r>
            </a:p>
          </p:txBody>
        </p:sp>
      </p:grpSp>
      <p:grpSp>
        <p:nvGrpSpPr>
          <p:cNvPr id="66" name="그룹 123"/>
          <p:cNvGrpSpPr/>
          <p:nvPr/>
        </p:nvGrpSpPr>
        <p:grpSpPr>
          <a:xfrm>
            <a:off x="6849774" y="2816745"/>
            <a:ext cx="242989" cy="261610"/>
            <a:chOff x="303517" y="1696587"/>
            <a:chExt cx="188964" cy="221078"/>
          </a:xfrm>
        </p:grpSpPr>
        <p:sp>
          <p:nvSpPr>
            <p:cNvPr id="68" name="타원 67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0" name="그룹 123"/>
          <p:cNvGrpSpPr/>
          <p:nvPr/>
        </p:nvGrpSpPr>
        <p:grpSpPr>
          <a:xfrm>
            <a:off x="5846523" y="5324649"/>
            <a:ext cx="242989" cy="261610"/>
            <a:chOff x="303517" y="1696587"/>
            <a:chExt cx="188964" cy="221078"/>
          </a:xfrm>
        </p:grpSpPr>
        <p:sp>
          <p:nvSpPr>
            <p:cNvPr id="71" name="타원 7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3" name="그룹 123"/>
          <p:cNvGrpSpPr/>
          <p:nvPr/>
        </p:nvGrpSpPr>
        <p:grpSpPr>
          <a:xfrm>
            <a:off x="6955654" y="5296240"/>
            <a:ext cx="242989" cy="261610"/>
            <a:chOff x="303517" y="1696587"/>
            <a:chExt cx="188964" cy="221078"/>
          </a:xfrm>
        </p:grpSpPr>
        <p:sp>
          <p:nvSpPr>
            <p:cNvPr id="74" name="타원 7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122152"/>
              </p:ext>
            </p:extLst>
          </p:nvPr>
        </p:nvGraphicFramePr>
        <p:xfrm>
          <a:off x="174111" y="1553789"/>
          <a:ext cx="2021771" cy="281550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021771">
                  <a:extLst>
                    <a:ext uri="{9D8B030D-6E8A-4147-A177-3AD203B41FA5}">
                      <a16:colId xmlns:a16="http://schemas.microsoft.com/office/drawing/2014/main" val="2019215342"/>
                    </a:ext>
                  </a:extLst>
                </a:gridCol>
              </a:tblGrid>
              <a:tr h="703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solidFill>
                            <a:sysClr val="windowText" lastClr="000000"/>
                          </a:solidFill>
                        </a:rPr>
                        <a:t>내 정보</a:t>
                      </a:r>
                      <a:endParaRPr lang="ko-KR" altLang="en-US" sz="1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34062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내가</a:t>
                      </a:r>
                      <a:r>
                        <a:rPr lang="ko-KR" altLang="en-US" sz="1800" b="1" baseline="0" smtClean="0">
                          <a:solidFill>
                            <a:sysClr val="windowText" lastClr="000000"/>
                          </a:solidFill>
                        </a:rPr>
                        <a:t> 찜한가게</a:t>
                      </a:r>
                      <a:endParaRPr lang="ko-KR" altLang="en-US" sz="1800" b="1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431145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내가 등록한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10233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내예약확인하기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68575"/>
                  </a:ext>
                </a:extLst>
              </a:tr>
            </a:tbl>
          </a:graphicData>
        </a:graphic>
      </p:graphicFrame>
      <p:sp>
        <p:nvSpPr>
          <p:cNvPr id="78" name="모서리가 둥근 직사각형 77"/>
          <p:cNvSpPr/>
          <p:nvPr/>
        </p:nvSpPr>
        <p:spPr>
          <a:xfrm>
            <a:off x="2240651" y="1541890"/>
            <a:ext cx="6214188" cy="5008200"/>
          </a:xfrm>
          <a:prstGeom prst="roundRect">
            <a:avLst>
              <a:gd name="adj" fmla="val 3288"/>
            </a:avLst>
          </a:pr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123"/>
          <p:cNvGrpSpPr/>
          <p:nvPr/>
        </p:nvGrpSpPr>
        <p:grpSpPr>
          <a:xfrm>
            <a:off x="2008299" y="3704651"/>
            <a:ext cx="242989" cy="261610"/>
            <a:chOff x="303517" y="1696587"/>
            <a:chExt cx="188964" cy="221078"/>
          </a:xfrm>
        </p:grpSpPr>
        <p:sp>
          <p:nvSpPr>
            <p:cNvPr id="81" name="타원 8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76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18705" y="1055187"/>
            <a:ext cx="8550616" cy="5687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240651" y="1541890"/>
            <a:ext cx="6214188" cy="5008200"/>
          </a:xfrm>
          <a:prstGeom prst="roundRect">
            <a:avLst>
              <a:gd name="adj" fmla="val 3288"/>
            </a:avLst>
          </a:pr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076846"/>
              </p:ext>
            </p:extLst>
          </p:nvPr>
        </p:nvGraphicFramePr>
        <p:xfrm>
          <a:off x="77818" y="19456"/>
          <a:ext cx="12023388" cy="97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Page</a:t>
                      </a:r>
                      <a:r>
                        <a:rPr lang="en-US" altLang="ko-KR" baseline="0">
                          <a:latin typeface="맑은 고딕"/>
                        </a:rPr>
                        <a:t> Title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회원 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Page</a:t>
                      </a:r>
                      <a:endParaRPr lang="ko-KR" altLang="en-US" smtClean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Screen</a:t>
                      </a:r>
                      <a:r>
                        <a:rPr lang="en-US" altLang="ko-KR" baseline="0">
                          <a:latin typeface="맑은 고딕"/>
                        </a:rPr>
                        <a:t> ID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Date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2022.04.03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Description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b="1" smtClean="0">
                          <a:latin typeface="맑은 고딕"/>
                        </a:rPr>
                        <a:t>회원 </a:t>
                      </a:r>
                      <a:r>
                        <a:rPr lang="en-US" altLang="ko-KR" b="1" smtClean="0">
                          <a:latin typeface="맑은 고딕"/>
                        </a:rPr>
                        <a:t>Mypage – </a:t>
                      </a:r>
                      <a:r>
                        <a:rPr lang="ko-KR" altLang="en-US" b="1" smtClean="0">
                          <a:latin typeface="맑은 고딕"/>
                        </a:rPr>
                        <a:t>내</a:t>
                      </a:r>
                      <a:r>
                        <a:rPr lang="ko-KR" altLang="en-US" b="1" baseline="0" smtClean="0">
                          <a:latin typeface="맑은 고딕"/>
                        </a:rPr>
                        <a:t> 예약 확인하기</a:t>
                      </a:r>
                      <a:r>
                        <a:rPr lang="en-US" altLang="ko-KR" b="1" baseline="0" smtClean="0">
                          <a:latin typeface="맑은 고딕"/>
                        </a:rPr>
                        <a:t>(</a:t>
                      </a:r>
                      <a:r>
                        <a:rPr lang="ko-KR" altLang="en-US" b="1" baseline="0" smtClean="0">
                          <a:latin typeface="맑은 고딕"/>
                        </a:rPr>
                        <a:t>지난예약</a:t>
                      </a:r>
                      <a:r>
                        <a:rPr lang="en-US" altLang="ko-KR" b="1" baseline="0" smtClean="0">
                          <a:latin typeface="맑은 고딕"/>
                        </a:rPr>
                        <a:t>)</a:t>
                      </a:r>
                      <a:endParaRPr lang="ko-KR" altLang="en-US" b="1"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31129"/>
              </p:ext>
            </p:extLst>
          </p:nvPr>
        </p:nvGraphicFramePr>
        <p:xfrm>
          <a:off x="8710207" y="1053686"/>
          <a:ext cx="3391001" cy="572133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13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Detail</a:t>
                      </a:r>
                      <a:r>
                        <a:rPr lang="en-US" altLang="ko-KR" baseline="0">
                          <a:latin typeface="맑은 고딕"/>
                        </a:rPr>
                        <a:t> Description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1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방문 완료한 예약 내역을 보여주며 수정할 수 없다</a:t>
                      </a:r>
                      <a:r>
                        <a:rPr lang="en-US" altLang="ko-KR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2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예약하고 방문했는지 방문전인지 보여준다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3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4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5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6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7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8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9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10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391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b="1">
                          <a:latin typeface="맑은 고딕"/>
                        </a:rPr>
                        <a:t>화면 설명</a:t>
                      </a:r>
                      <a:endParaRPr lang="ko-KR" altLang="en-US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8439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본인의 예약관리 페이지로 예약현황을 확인한다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.</a:t>
                      </a:r>
                      <a:endParaRPr lang="en-US" altLang="ko-KR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2588616" y="2798327"/>
            <a:ext cx="5579706" cy="2985872"/>
            <a:chOff x="2619342" y="2357923"/>
            <a:chExt cx="5579706" cy="2985872"/>
          </a:xfrm>
        </p:grpSpPr>
        <p:grpSp>
          <p:nvGrpSpPr>
            <p:cNvPr id="64" name="그룹 63"/>
            <p:cNvGrpSpPr/>
            <p:nvPr/>
          </p:nvGrpSpPr>
          <p:grpSpPr>
            <a:xfrm>
              <a:off x="2619342" y="2357923"/>
              <a:ext cx="5579706" cy="2985872"/>
              <a:chOff x="2557891" y="2624214"/>
              <a:chExt cx="5579706" cy="2985872"/>
            </a:xfrm>
          </p:grpSpPr>
          <p:sp>
            <p:nvSpPr>
              <p:cNvPr id="65" name="모서리가 둥근 직사각형 17"/>
              <p:cNvSpPr/>
              <p:nvPr/>
            </p:nvSpPr>
            <p:spPr>
              <a:xfrm>
                <a:off x="2557891" y="2624214"/>
                <a:ext cx="5579706" cy="2985872"/>
              </a:xfrm>
              <a:prstGeom prst="roundRect">
                <a:avLst>
                  <a:gd name="adj" fmla="val 4368"/>
                </a:avLst>
              </a:prstGeom>
              <a:solidFill>
                <a:srgbClr val="A6A6A6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6" name="TextBox 18"/>
              <p:cNvSpPr txBox="1"/>
              <p:nvPr/>
            </p:nvSpPr>
            <p:spPr>
              <a:xfrm>
                <a:off x="2763764" y="2725474"/>
                <a:ext cx="934066" cy="270333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/>
                  <a:t>예약번호 </a:t>
                </a:r>
                <a:r>
                  <a:rPr lang="en-US" altLang="ko-KR" sz="1200"/>
                  <a:t>: </a:t>
                </a:r>
                <a:endParaRPr lang="ko-KR" altLang="en-US" sz="1200"/>
              </a:p>
            </p:txBody>
          </p:sp>
          <p:sp>
            <p:nvSpPr>
              <p:cNvPr id="67" name="TextBox 19"/>
              <p:cNvSpPr txBox="1"/>
              <p:nvPr/>
            </p:nvSpPr>
            <p:spPr>
              <a:xfrm>
                <a:off x="2752797" y="3067032"/>
                <a:ext cx="934791" cy="271675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/>
                  <a:t>예약자명 </a:t>
                </a:r>
                <a:r>
                  <a:rPr lang="en-US" altLang="ko-KR" sz="1200"/>
                  <a:t>: </a:t>
                </a:r>
                <a:endParaRPr lang="ko-KR" altLang="en-US" sz="1200"/>
              </a:p>
            </p:txBody>
          </p:sp>
          <p:sp>
            <p:nvSpPr>
              <p:cNvPr id="68" name="TextBox 20"/>
              <p:cNvSpPr txBox="1"/>
              <p:nvPr/>
            </p:nvSpPr>
            <p:spPr>
              <a:xfrm>
                <a:off x="2752797" y="3418735"/>
                <a:ext cx="934791" cy="272397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/>
                  <a:t>예약일자 </a:t>
                </a:r>
                <a:r>
                  <a:rPr lang="en-US" altLang="ko-KR" sz="1200"/>
                  <a:t>: </a:t>
                </a:r>
                <a:endParaRPr lang="ko-KR" altLang="en-US" sz="1200"/>
              </a:p>
            </p:txBody>
          </p:sp>
          <p:sp>
            <p:nvSpPr>
              <p:cNvPr id="69" name="모서리가 둥근 직사각형 21"/>
              <p:cNvSpPr/>
              <p:nvPr/>
            </p:nvSpPr>
            <p:spPr>
              <a:xfrm>
                <a:off x="3940734" y="2741438"/>
                <a:ext cx="2440013" cy="283969"/>
              </a:xfrm>
              <a:prstGeom prst="roundRect">
                <a:avLst>
                  <a:gd name="adj" fmla="val 16667"/>
                </a:avLst>
              </a:prstGeom>
              <a:solidFill>
                <a:srgbClr val="BFBFBF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70" name="모서리가 둥근 직사각형 22"/>
              <p:cNvSpPr/>
              <p:nvPr/>
            </p:nvSpPr>
            <p:spPr>
              <a:xfrm>
                <a:off x="3940734" y="3070673"/>
                <a:ext cx="2440013" cy="283969"/>
              </a:xfrm>
              <a:prstGeom prst="roundRect">
                <a:avLst>
                  <a:gd name="adj" fmla="val 16667"/>
                </a:avLst>
              </a:prstGeom>
              <a:solidFill>
                <a:srgbClr val="BFBFBF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71" name="모서리가 둥근 직사각형 23"/>
              <p:cNvSpPr/>
              <p:nvPr/>
            </p:nvSpPr>
            <p:spPr>
              <a:xfrm>
                <a:off x="3940734" y="3433090"/>
                <a:ext cx="2440013" cy="283969"/>
              </a:xfrm>
              <a:prstGeom prst="roundRect">
                <a:avLst>
                  <a:gd name="adj" fmla="val 16667"/>
                </a:avLst>
              </a:prstGeom>
              <a:solidFill>
                <a:srgbClr val="BFBFBF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72" name="TextBox 24"/>
              <p:cNvSpPr txBox="1"/>
              <p:nvPr/>
            </p:nvSpPr>
            <p:spPr>
              <a:xfrm>
                <a:off x="2763765" y="3764738"/>
                <a:ext cx="934065" cy="269294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/>
                  <a:t>방문일자 </a:t>
                </a:r>
                <a:r>
                  <a:rPr lang="en-US" altLang="ko-KR" sz="1200"/>
                  <a:t>: </a:t>
                </a:r>
                <a:endParaRPr lang="ko-KR" altLang="en-US" sz="1200"/>
              </a:p>
            </p:txBody>
          </p:sp>
          <p:sp>
            <p:nvSpPr>
              <p:cNvPr id="73" name="모서리가 둥근 직사각형 25"/>
              <p:cNvSpPr/>
              <p:nvPr/>
            </p:nvSpPr>
            <p:spPr>
              <a:xfrm>
                <a:off x="3949197" y="3774813"/>
                <a:ext cx="1153452" cy="307777"/>
              </a:xfrm>
              <a:prstGeom prst="roundRect">
                <a:avLst>
                  <a:gd name="adj" fmla="val 16667"/>
                </a:avLst>
              </a:prstGeom>
              <a:solidFill>
                <a:srgbClr val="BFBFBF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74" name="TextBox 26"/>
              <p:cNvSpPr txBox="1"/>
              <p:nvPr/>
            </p:nvSpPr>
            <p:spPr>
              <a:xfrm>
                <a:off x="2616591" y="4116468"/>
                <a:ext cx="1127635" cy="262718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1100"/>
                  <a:t>예약자연락처 </a:t>
                </a:r>
                <a:r>
                  <a:rPr lang="en-US" altLang="ko-KR" sz="1100"/>
                  <a:t>:</a:t>
                </a:r>
                <a:endParaRPr lang="ko-KR" altLang="en-US" sz="1100"/>
              </a:p>
            </p:txBody>
          </p:sp>
          <p:sp>
            <p:nvSpPr>
              <p:cNvPr id="75" name="모서리가 둥근 직사각형 27"/>
              <p:cNvSpPr/>
              <p:nvPr/>
            </p:nvSpPr>
            <p:spPr>
              <a:xfrm>
                <a:off x="3940734" y="4147220"/>
                <a:ext cx="2440013" cy="283969"/>
              </a:xfrm>
              <a:prstGeom prst="roundRect">
                <a:avLst>
                  <a:gd name="adj" fmla="val 16667"/>
                </a:avLst>
              </a:prstGeom>
              <a:solidFill>
                <a:srgbClr val="BFBFBF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76" name="TextBox 28"/>
              <p:cNvSpPr txBox="1"/>
              <p:nvPr/>
            </p:nvSpPr>
            <p:spPr>
              <a:xfrm>
                <a:off x="5268302" y="3792148"/>
                <a:ext cx="886978" cy="270459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/>
                  <a:t>방문인원</a:t>
                </a:r>
                <a:r>
                  <a:rPr lang="en-US" altLang="ko-KR" sz="1200"/>
                  <a:t>: </a:t>
                </a:r>
                <a:endParaRPr lang="ko-KR" altLang="en-US" sz="1200"/>
              </a:p>
            </p:txBody>
          </p:sp>
          <p:sp>
            <p:nvSpPr>
              <p:cNvPr id="77" name="모서리가 둥근 직사각형 29"/>
              <p:cNvSpPr/>
              <p:nvPr/>
            </p:nvSpPr>
            <p:spPr>
              <a:xfrm>
                <a:off x="6328679" y="3765303"/>
                <a:ext cx="1192501" cy="307777"/>
              </a:xfrm>
              <a:prstGeom prst="roundRect">
                <a:avLst>
                  <a:gd name="adj" fmla="val 16667"/>
                </a:avLst>
              </a:prstGeom>
              <a:solidFill>
                <a:srgbClr val="BFBFBF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78" name="TextBox 30"/>
              <p:cNvSpPr txBox="1"/>
              <p:nvPr/>
            </p:nvSpPr>
            <p:spPr>
              <a:xfrm>
                <a:off x="2763765" y="4447084"/>
                <a:ext cx="934065" cy="271826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/>
                  <a:t>요청사항 </a:t>
                </a:r>
                <a:r>
                  <a:rPr lang="en-US" altLang="ko-KR" sz="1200"/>
                  <a:t>: </a:t>
                </a:r>
                <a:endParaRPr lang="ko-KR" altLang="en-US" sz="1200"/>
              </a:p>
            </p:txBody>
          </p:sp>
          <p:sp>
            <p:nvSpPr>
              <p:cNvPr id="79" name="모서리가 둥근 직사각형 31"/>
              <p:cNvSpPr/>
              <p:nvPr/>
            </p:nvSpPr>
            <p:spPr>
              <a:xfrm>
                <a:off x="3940734" y="4501884"/>
                <a:ext cx="2440013" cy="283969"/>
              </a:xfrm>
              <a:prstGeom prst="roundRect">
                <a:avLst>
                  <a:gd name="adj" fmla="val 16667"/>
                </a:avLst>
              </a:prstGeom>
              <a:solidFill>
                <a:srgbClr val="BFBFBF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81" name="TextBox 33"/>
              <p:cNvSpPr txBox="1"/>
              <p:nvPr/>
            </p:nvSpPr>
            <p:spPr>
              <a:xfrm>
                <a:off x="2752796" y="4883940"/>
                <a:ext cx="934792" cy="269126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/>
                  <a:t>예약메뉴 </a:t>
                </a:r>
                <a:r>
                  <a:rPr lang="en-US" altLang="ko-KR" sz="1200"/>
                  <a:t>: </a:t>
                </a:r>
                <a:endParaRPr lang="ko-KR" altLang="en-US" sz="1200"/>
              </a:p>
            </p:txBody>
          </p:sp>
          <p:sp>
            <p:nvSpPr>
              <p:cNvPr id="82" name="모서리가 둥근 직사각형 34"/>
              <p:cNvSpPr/>
              <p:nvPr/>
            </p:nvSpPr>
            <p:spPr>
              <a:xfrm>
                <a:off x="3940733" y="4862041"/>
                <a:ext cx="2440013" cy="283969"/>
              </a:xfrm>
              <a:prstGeom prst="roundRect">
                <a:avLst>
                  <a:gd name="adj" fmla="val 16667"/>
                </a:avLst>
              </a:prstGeom>
              <a:solidFill>
                <a:srgbClr val="BFBFBF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83" name="모서리가 둥근 직사각형 32"/>
            <p:cNvSpPr/>
            <p:nvPr/>
          </p:nvSpPr>
          <p:spPr>
            <a:xfrm>
              <a:off x="6962273" y="2487615"/>
              <a:ext cx="1129004" cy="399504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>
                  <a:solidFill>
                    <a:schemeClr val="tx1"/>
                  </a:solidFill>
                </a:rPr>
                <a:t>방문 완료</a:t>
              </a: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630685"/>
              </p:ext>
            </p:extLst>
          </p:nvPr>
        </p:nvGraphicFramePr>
        <p:xfrm>
          <a:off x="174111" y="1553789"/>
          <a:ext cx="2021771" cy="281550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021771">
                  <a:extLst>
                    <a:ext uri="{9D8B030D-6E8A-4147-A177-3AD203B41FA5}">
                      <a16:colId xmlns:a16="http://schemas.microsoft.com/office/drawing/2014/main" val="2019215342"/>
                    </a:ext>
                  </a:extLst>
                </a:gridCol>
              </a:tblGrid>
              <a:tr h="703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solidFill>
                            <a:sysClr val="windowText" lastClr="000000"/>
                          </a:solidFill>
                        </a:rPr>
                        <a:t>내 정보</a:t>
                      </a:r>
                      <a:endParaRPr lang="ko-KR" altLang="en-US" sz="1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34062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내가</a:t>
                      </a:r>
                      <a:r>
                        <a:rPr lang="ko-KR" altLang="en-US" sz="1800" b="1" baseline="0" smtClean="0">
                          <a:solidFill>
                            <a:sysClr val="windowText" lastClr="000000"/>
                          </a:solidFill>
                        </a:rPr>
                        <a:t> 찜한가게</a:t>
                      </a:r>
                      <a:endParaRPr lang="ko-KR" altLang="en-US" sz="1800" b="1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431145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내가 등록한 리뷰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10233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내예약확인하기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68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45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70870" y="1053686"/>
            <a:ext cx="8550616" cy="5687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884928"/>
              </p:ext>
            </p:extLst>
          </p:nvPr>
        </p:nvGraphicFramePr>
        <p:xfrm>
          <a:off x="77818" y="19456"/>
          <a:ext cx="12023388" cy="97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98">
                  <a:extLst>
                    <a:ext uri="{9D8B030D-6E8A-4147-A177-3AD203B41FA5}">
                      <a16:colId xmlns:a16="http://schemas.microsoft.com/office/drawing/2014/main" val="55049728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2145183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84810205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1019809131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77573997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134819085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Page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Title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회원가입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가입유형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Screen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ID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Date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2022.04.03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53662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Description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회원가입 진입화면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사업자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/</a:t>
                      </a:r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개인 선택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75044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977095"/>
              </p:ext>
            </p:extLst>
          </p:nvPr>
        </p:nvGraphicFramePr>
        <p:xfrm>
          <a:off x="8710207" y="1053686"/>
          <a:ext cx="3391001" cy="568758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Detail</a:t>
                      </a:r>
                      <a:r>
                        <a:rPr lang="en-US" altLang="ko-KR" sz="1400" baseline="0" smtClean="0"/>
                        <a:t> Description</a:t>
                      </a:r>
                      <a:endParaRPr lang="ko-KR" alt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가입하는 회원 유형 선택 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smtClean="0"/>
                        <a:t>선택 후 다음 버튼 활성화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3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/>
                        <a:t>화면 설명</a:t>
                      </a:r>
                      <a:endParaRPr lang="ko-KR" altLang="en-US" sz="14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843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약관동의 후 가입하는 회원 유형 선택 페이지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456724" y="1424804"/>
            <a:ext cx="3794736" cy="4275664"/>
          </a:xfrm>
          <a:prstGeom prst="roundRect">
            <a:avLst>
              <a:gd name="adj" fmla="val 4705"/>
            </a:avLst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smtClean="0">
                <a:solidFill>
                  <a:schemeClr val="tx1"/>
                </a:solidFill>
              </a:rPr>
              <a:t>개인회원</a:t>
            </a:r>
            <a:endParaRPr lang="ko-KR" altLang="en-US" sz="600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422182" y="5889255"/>
            <a:ext cx="1867711" cy="593387"/>
          </a:xfrm>
          <a:prstGeom prst="roundRect">
            <a:avLst>
              <a:gd name="adj" fmla="val 27049"/>
            </a:avLst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>
                <a:solidFill>
                  <a:schemeClr val="tx1"/>
                </a:solidFill>
              </a:rPr>
              <a:t>다음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392525" y="5317560"/>
            <a:ext cx="243145" cy="261610"/>
            <a:chOff x="303517" y="1696586"/>
            <a:chExt cx="188964" cy="221078"/>
          </a:xfrm>
        </p:grpSpPr>
        <p:sp>
          <p:nvSpPr>
            <p:cNvPr id="11" name="타원 10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3517" y="1696586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326650" y="5808243"/>
            <a:ext cx="243145" cy="261610"/>
            <a:chOff x="303517" y="1696586"/>
            <a:chExt cx="188964" cy="221078"/>
          </a:xfrm>
        </p:grpSpPr>
        <p:sp>
          <p:nvSpPr>
            <p:cNvPr id="14" name="타원 1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3517" y="1696586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4495157" y="1424804"/>
            <a:ext cx="3794736" cy="4275664"/>
          </a:xfrm>
          <a:prstGeom prst="roundRect">
            <a:avLst>
              <a:gd name="adj" fmla="val 4705"/>
            </a:avLst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smtClean="0">
                <a:solidFill>
                  <a:schemeClr val="tx1"/>
                </a:solidFill>
              </a:rPr>
              <a:t>사업자</a:t>
            </a:r>
            <a:endParaRPr lang="ko-KR" altLang="en-US" sz="6000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68003" y="1363340"/>
            <a:ext cx="243145" cy="261610"/>
            <a:chOff x="303517" y="1696586"/>
            <a:chExt cx="188964" cy="221078"/>
          </a:xfrm>
        </p:grpSpPr>
        <p:sp>
          <p:nvSpPr>
            <p:cNvPr id="19" name="타원 1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3517" y="1696586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9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77818" y="1053686"/>
            <a:ext cx="8550616" cy="5687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240651" y="1541890"/>
            <a:ext cx="6214188" cy="5008200"/>
          </a:xfrm>
          <a:prstGeom prst="roundRect">
            <a:avLst>
              <a:gd name="adj" fmla="val 3288"/>
            </a:avLst>
          </a:pr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768054"/>
              </p:ext>
            </p:extLst>
          </p:nvPr>
        </p:nvGraphicFramePr>
        <p:xfrm>
          <a:off x="77818" y="19456"/>
          <a:ext cx="12023388" cy="97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Page</a:t>
                      </a:r>
                      <a:r>
                        <a:rPr lang="en-US" altLang="ko-KR" baseline="0">
                          <a:latin typeface="맑은 고딕"/>
                        </a:rPr>
                        <a:t> Title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mtClean="0">
                          <a:latin typeface="맑은 고딕"/>
                        </a:rPr>
                        <a:t>커뮤니티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Screen</a:t>
                      </a:r>
                      <a:r>
                        <a:rPr lang="en-US" altLang="ko-KR" baseline="0">
                          <a:latin typeface="맑은 고딕"/>
                        </a:rPr>
                        <a:t> ID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Date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2022.04.03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Description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b="1" smtClean="0">
                          <a:latin typeface="맑은 고딕"/>
                        </a:rPr>
                        <a:t>커뮤니티 </a:t>
                      </a:r>
                      <a:r>
                        <a:rPr lang="en-US" altLang="ko-KR" b="1" smtClean="0">
                          <a:latin typeface="맑은 고딕"/>
                        </a:rPr>
                        <a:t>-</a:t>
                      </a:r>
                      <a:r>
                        <a:rPr lang="en-US" altLang="ko-KR" b="1" baseline="0" smtClean="0">
                          <a:latin typeface="맑은 고딕"/>
                        </a:rPr>
                        <a:t> </a:t>
                      </a:r>
                      <a:r>
                        <a:rPr lang="ko-KR" altLang="en-US" b="1" smtClean="0">
                          <a:latin typeface="맑은 고딕"/>
                        </a:rPr>
                        <a:t>공지사항 </a:t>
                      </a:r>
                      <a:r>
                        <a:rPr lang="ko-KR" altLang="en-US" b="1">
                          <a:latin typeface="맑은 고딕"/>
                        </a:rPr>
                        <a:t>게시판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710207" y="1053686"/>
          <a:ext cx="3390884" cy="569794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738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Detail</a:t>
                      </a:r>
                      <a:r>
                        <a:rPr lang="en-US" altLang="ko-KR" baseline="0">
                          <a:latin typeface="맑은 고딕"/>
                        </a:rPr>
                        <a:t> Description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9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맑은 고딕"/>
                        </a:rPr>
                        <a:t>1</a:t>
                      </a: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최근 작성된 순으로 공지사항 글을 보여준다</a:t>
                      </a:r>
                      <a:r>
                        <a:rPr lang="en-US" altLang="ko-KR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2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사용자가 입력한 글을 검색하여 보여준다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11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3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관지자 권한을 가진 사람만 글을 작성할 수 있다</a:t>
                      </a:r>
                      <a:r>
                        <a:rPr lang="en-US" altLang="ko-KR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4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작성된 글들을 더 보여준다</a:t>
                      </a:r>
                      <a:r>
                        <a:rPr lang="en-US" altLang="ko-KR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5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5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6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8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7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1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8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61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9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5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10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0271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b="1">
                          <a:latin typeface="맑은 고딕"/>
                        </a:rPr>
                        <a:t>화면 설명</a:t>
                      </a:r>
                      <a:endParaRPr lang="ko-KR" altLang="en-US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55918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공지사항과 관련된 글을 검색하고 보여주며 글을 작성할 수 있는 페이지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97" name="직사각형 296"/>
          <p:cNvSpPr/>
          <p:nvPr/>
        </p:nvSpPr>
        <p:spPr>
          <a:xfrm>
            <a:off x="2565400" y="1864775"/>
            <a:ext cx="5715000" cy="419100"/>
          </a:xfrm>
          <a:prstGeom prst="rect">
            <a:avLst/>
          </a:prstGeom>
          <a:solidFill>
            <a:srgbClr val="F2F2F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dk1"/>
                </a:solidFill>
              </a:rPr>
              <a:t>공지사항 게시판</a:t>
            </a:r>
          </a:p>
        </p:txBody>
      </p:sp>
      <p:sp>
        <p:nvSpPr>
          <p:cNvPr id="298" name="직사각형 297"/>
          <p:cNvSpPr/>
          <p:nvPr/>
        </p:nvSpPr>
        <p:spPr>
          <a:xfrm>
            <a:off x="3678791" y="6015151"/>
            <a:ext cx="3081868" cy="300566"/>
          </a:xfrm>
          <a:prstGeom prst="rect">
            <a:avLst/>
          </a:prstGeom>
          <a:solidFill>
            <a:srgbClr val="F2F2F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chemeClr val="dk1"/>
                </a:solidFill>
                <a:latin typeface="맑은 고딕"/>
              </a:rPr>
              <a:t>+</a:t>
            </a:r>
            <a:r>
              <a:rPr lang="ko-KR" altLang="en-US" sz="2000" b="1">
                <a:solidFill>
                  <a:schemeClr val="dk1"/>
                </a:solidFill>
                <a:latin typeface="맑은 고딕"/>
              </a:rPr>
              <a:t> 더보기</a:t>
            </a:r>
          </a:p>
        </p:txBody>
      </p:sp>
      <p:graphicFrame>
        <p:nvGraphicFramePr>
          <p:cNvPr id="299" name="표 298"/>
          <p:cNvGraphicFramePr>
            <a:graphicFrameLocks noGrp="1"/>
          </p:cNvGraphicFramePr>
          <p:nvPr/>
        </p:nvGraphicFramePr>
        <p:xfrm>
          <a:off x="2565400" y="2881841"/>
          <a:ext cx="5737224" cy="2595880"/>
        </p:xfrm>
        <a:graphic>
          <a:graphicData uri="http://schemas.openxmlformats.org/drawingml/2006/table">
            <a:tbl>
              <a:tblPr firstRow="1" bandRow="1"/>
              <a:tblGrid>
                <a:gridCol w="786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5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글쓴이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등록일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dk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글 제목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dk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글 제목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dk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글 제목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dk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글 제목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dk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글 제목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dk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글 제목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00" name="그룹 299"/>
          <p:cNvGrpSpPr/>
          <p:nvPr/>
        </p:nvGrpSpPr>
        <p:grpSpPr>
          <a:xfrm>
            <a:off x="6564841" y="5616574"/>
            <a:ext cx="1837266" cy="254000"/>
            <a:chOff x="2307165" y="1396999"/>
            <a:chExt cx="4180416" cy="444500"/>
          </a:xfrm>
        </p:grpSpPr>
        <p:sp>
          <p:nvSpPr>
            <p:cNvPr id="301" name="직사각형 300"/>
            <p:cNvSpPr/>
            <p:nvPr/>
          </p:nvSpPr>
          <p:spPr>
            <a:xfrm>
              <a:off x="2307165" y="1396999"/>
              <a:ext cx="4180416" cy="44450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b="1">
                  <a:solidFill>
                    <a:schemeClr val="dk1"/>
                  </a:solidFill>
                </a:rPr>
                <a:t>검색</a:t>
              </a:r>
            </a:p>
          </p:txBody>
        </p:sp>
        <p:grpSp>
          <p:nvGrpSpPr>
            <p:cNvPr id="302" name="그룹 301"/>
            <p:cNvGrpSpPr/>
            <p:nvPr/>
          </p:nvGrpSpPr>
          <p:grpSpPr>
            <a:xfrm>
              <a:off x="2397128" y="1445681"/>
              <a:ext cx="296333" cy="378688"/>
              <a:chOff x="-1465791" y="1459440"/>
              <a:chExt cx="1037166" cy="1362939"/>
            </a:xfrm>
          </p:grpSpPr>
          <p:sp>
            <p:nvSpPr>
              <p:cNvPr id="303" name="모서리가 둥근 직사각형 302"/>
              <p:cNvSpPr/>
              <p:nvPr/>
            </p:nvSpPr>
            <p:spPr>
              <a:xfrm rot="18978900">
                <a:off x="-742354" y="1760203"/>
                <a:ext cx="66543" cy="1062177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defRPr/>
                </a:pPr>
                <a:endParaRPr lang="ko-KR" altLang="en-US"/>
              </a:p>
            </p:txBody>
          </p:sp>
          <p:sp>
            <p:nvSpPr>
              <p:cNvPr id="304" name="타원 303"/>
              <p:cNvSpPr/>
              <p:nvPr/>
            </p:nvSpPr>
            <p:spPr>
              <a:xfrm>
                <a:off x="-1465791" y="1459440"/>
                <a:ext cx="1037166" cy="994832"/>
              </a:xfrm>
              <a:prstGeom prst="ellipse">
                <a:avLst/>
              </a:prstGeom>
              <a:solidFill>
                <a:srgbClr val="F2F2F2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sp>
        <p:nvSpPr>
          <p:cNvPr id="310" name="직사각형 309"/>
          <p:cNvSpPr/>
          <p:nvPr/>
        </p:nvSpPr>
        <p:spPr>
          <a:xfrm>
            <a:off x="7653338" y="5943600"/>
            <a:ext cx="741559" cy="219075"/>
          </a:xfrm>
          <a:prstGeom prst="rect">
            <a:avLst/>
          </a:prstGeom>
          <a:solidFill>
            <a:srgbClr val="BFBFBF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dk1"/>
                </a:solidFill>
              </a:rPr>
              <a:t>글쓰기</a:t>
            </a:r>
          </a:p>
        </p:txBody>
      </p:sp>
      <p:grpSp>
        <p:nvGrpSpPr>
          <p:cNvPr id="311" name="그룹 123"/>
          <p:cNvGrpSpPr/>
          <p:nvPr/>
        </p:nvGrpSpPr>
        <p:grpSpPr>
          <a:xfrm>
            <a:off x="2463692" y="3298195"/>
            <a:ext cx="243145" cy="262250"/>
            <a:chOff x="303516" y="1696587"/>
            <a:chExt cx="188964" cy="221618"/>
          </a:xfrm>
        </p:grpSpPr>
        <p:sp>
          <p:nvSpPr>
            <p:cNvPr id="312" name="타원 6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313" name="TextBox 70"/>
            <p:cNvSpPr txBox="1"/>
            <p:nvPr/>
          </p:nvSpPr>
          <p:spPr>
            <a:xfrm>
              <a:off x="303516" y="1696587"/>
              <a:ext cx="188529" cy="221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4" name="그룹 123"/>
          <p:cNvGrpSpPr/>
          <p:nvPr/>
        </p:nvGrpSpPr>
        <p:grpSpPr>
          <a:xfrm>
            <a:off x="6847242" y="5610702"/>
            <a:ext cx="243144" cy="261610"/>
            <a:chOff x="303517" y="1696586"/>
            <a:chExt cx="188963" cy="221078"/>
          </a:xfrm>
        </p:grpSpPr>
        <p:sp>
          <p:nvSpPr>
            <p:cNvPr id="315" name="타원 6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316" name="TextBox 70"/>
            <p:cNvSpPr txBox="1"/>
            <p:nvPr/>
          </p:nvSpPr>
          <p:spPr>
            <a:xfrm>
              <a:off x="303517" y="1696586"/>
              <a:ext cx="188529" cy="2210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317" name="그룹 123"/>
          <p:cNvGrpSpPr/>
          <p:nvPr/>
        </p:nvGrpSpPr>
        <p:grpSpPr>
          <a:xfrm>
            <a:off x="7359336" y="5917960"/>
            <a:ext cx="243144" cy="261859"/>
            <a:chOff x="303517" y="1696587"/>
            <a:chExt cx="188963" cy="221289"/>
          </a:xfrm>
        </p:grpSpPr>
        <p:sp>
          <p:nvSpPr>
            <p:cNvPr id="318" name="타원 6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319" name="TextBox 70"/>
            <p:cNvSpPr txBox="1"/>
            <p:nvPr/>
          </p:nvSpPr>
          <p:spPr>
            <a:xfrm>
              <a:off x="303517" y="1696587"/>
              <a:ext cx="188529" cy="2212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320" name="그룹 123"/>
          <p:cNvGrpSpPr/>
          <p:nvPr/>
        </p:nvGrpSpPr>
        <p:grpSpPr>
          <a:xfrm>
            <a:off x="4394013" y="5922332"/>
            <a:ext cx="243144" cy="261610"/>
            <a:chOff x="303517" y="1696586"/>
            <a:chExt cx="188963" cy="221078"/>
          </a:xfrm>
        </p:grpSpPr>
        <p:sp>
          <p:nvSpPr>
            <p:cNvPr id="321" name="타원 6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322" name="TextBox 70"/>
            <p:cNvSpPr txBox="1"/>
            <p:nvPr/>
          </p:nvSpPr>
          <p:spPr>
            <a:xfrm>
              <a:off x="303517" y="1696586"/>
              <a:ext cx="188529" cy="2210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</a:p>
          </p:txBody>
        </p:sp>
      </p:grp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142236"/>
              </p:ext>
            </p:extLst>
          </p:nvPr>
        </p:nvGraphicFramePr>
        <p:xfrm>
          <a:off x="174111" y="1553789"/>
          <a:ext cx="2021771" cy="2111631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021771">
                  <a:extLst>
                    <a:ext uri="{9D8B030D-6E8A-4147-A177-3AD203B41FA5}">
                      <a16:colId xmlns:a16="http://schemas.microsoft.com/office/drawing/2014/main" val="2019215342"/>
                    </a:ext>
                  </a:extLst>
                </a:gridCol>
              </a:tblGrid>
              <a:tr h="703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solidFill>
                            <a:sysClr val="windowText" lastClr="000000"/>
                          </a:solidFill>
                        </a:rPr>
                        <a:t>공지사항</a:t>
                      </a:r>
                      <a:endParaRPr lang="ko-KR" altLang="en-US" sz="1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34062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이벤트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431145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자유게시판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10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73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77818" y="1053686"/>
            <a:ext cx="8550616" cy="5687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214245"/>
              </p:ext>
            </p:extLst>
          </p:nvPr>
        </p:nvGraphicFramePr>
        <p:xfrm>
          <a:off x="77818" y="19456"/>
          <a:ext cx="12023388" cy="97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Page</a:t>
                      </a:r>
                      <a:r>
                        <a:rPr lang="en-US" altLang="ko-KR" baseline="0">
                          <a:latin typeface="맑은 고딕"/>
                        </a:rPr>
                        <a:t> Title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mtClean="0">
                          <a:latin typeface="맑은 고딕"/>
                        </a:rPr>
                        <a:t>커뮤니티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Screen</a:t>
                      </a:r>
                      <a:r>
                        <a:rPr lang="en-US" altLang="ko-KR" baseline="0">
                          <a:latin typeface="맑은 고딕"/>
                        </a:rPr>
                        <a:t> ID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Date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2022.04.03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Description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b="1" smtClean="0">
                          <a:latin typeface="맑은 고딕"/>
                        </a:rPr>
                        <a:t>커뮤니티 </a:t>
                      </a:r>
                      <a:r>
                        <a:rPr lang="en-US" altLang="ko-KR" b="1" smtClean="0">
                          <a:latin typeface="맑은 고딕"/>
                        </a:rPr>
                        <a:t>-</a:t>
                      </a:r>
                      <a:r>
                        <a:rPr lang="en-US" altLang="ko-KR" b="1" baseline="0" smtClean="0">
                          <a:latin typeface="맑은 고딕"/>
                        </a:rPr>
                        <a:t> </a:t>
                      </a:r>
                      <a:r>
                        <a:rPr lang="ko-KR" altLang="en-US" b="1" smtClean="0">
                          <a:latin typeface="맑은 고딕"/>
                        </a:rPr>
                        <a:t>공지사항 게시판</a:t>
                      </a:r>
                      <a:r>
                        <a:rPr lang="en-US" altLang="ko-KR" b="1" smtClean="0">
                          <a:latin typeface="맑은 고딕"/>
                        </a:rPr>
                        <a:t>(</a:t>
                      </a:r>
                      <a:r>
                        <a:rPr lang="ko-KR" altLang="en-US" b="1" smtClean="0">
                          <a:latin typeface="맑은 고딕"/>
                        </a:rPr>
                        <a:t>글쓰기</a:t>
                      </a:r>
                      <a:r>
                        <a:rPr lang="en-US" altLang="ko-KR" b="1" smtClean="0">
                          <a:latin typeface="맑은 고딕"/>
                        </a:rPr>
                        <a:t>)</a:t>
                      </a:r>
                      <a:endParaRPr lang="ko-KR" altLang="en-US" b="1"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710207" y="1053686"/>
          <a:ext cx="3391001" cy="56905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13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Detail</a:t>
                      </a:r>
                      <a:r>
                        <a:rPr lang="en-US" altLang="ko-KR" baseline="0">
                          <a:latin typeface="맑은 고딕"/>
                        </a:rPr>
                        <a:t> Description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1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작성할 글의 제목을 입력해준다</a:t>
                      </a:r>
                      <a:r>
                        <a:rPr lang="en-US" altLang="ko-KR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2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첨부할 파일을 넣어준다</a:t>
                      </a:r>
                      <a:r>
                        <a:rPr lang="en-US" altLang="ko-KR" sz="10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3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글의 내용을 입력한다</a:t>
                      </a:r>
                      <a:r>
                        <a:rPr lang="en-US" altLang="ko-KR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4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작성중인 글을 취소해준다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5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작성한 글을 등록해준다</a:t>
                      </a:r>
                      <a:r>
                        <a:rPr lang="en-US" altLang="ko-KR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6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7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8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9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10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391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b="1">
                          <a:latin typeface="맑은 고딕"/>
                        </a:rPr>
                        <a:t>화면 설명</a:t>
                      </a:r>
                      <a:endParaRPr lang="ko-KR" altLang="en-US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8439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게시글을 작성하는 페이지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88" name="TextBox 287"/>
          <p:cNvSpPr txBox="1"/>
          <p:nvPr/>
        </p:nvSpPr>
        <p:spPr>
          <a:xfrm>
            <a:off x="319088" y="1876423"/>
            <a:ext cx="543877" cy="293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>
                <a:latin typeface="맑은 고딕"/>
                <a:ea typeface="맑은 고딕"/>
              </a:rPr>
              <a:t>제목</a:t>
            </a:r>
          </a:p>
        </p:txBody>
      </p:sp>
      <p:sp>
        <p:nvSpPr>
          <p:cNvPr id="291" name="모서리가 둥근 직사각형 290"/>
          <p:cNvSpPr/>
          <p:nvPr/>
        </p:nvSpPr>
        <p:spPr>
          <a:xfrm>
            <a:off x="7662862" y="6238874"/>
            <a:ext cx="676275" cy="276225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dk1"/>
                </a:solidFill>
              </a:rPr>
              <a:t>등록</a:t>
            </a:r>
          </a:p>
        </p:txBody>
      </p:sp>
      <p:sp>
        <p:nvSpPr>
          <p:cNvPr id="292" name="모서리가 둥근 직사각형 291"/>
          <p:cNvSpPr/>
          <p:nvPr/>
        </p:nvSpPr>
        <p:spPr>
          <a:xfrm>
            <a:off x="6890279" y="6238874"/>
            <a:ext cx="676275" cy="276225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dk1"/>
                </a:solidFill>
              </a:rPr>
              <a:t>취소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319088" y="2286100"/>
            <a:ext cx="543877" cy="293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>
                <a:latin typeface="맑은 고딕"/>
                <a:ea typeface="맑은 고딕"/>
              </a:rPr>
              <a:t>사진</a:t>
            </a:r>
          </a:p>
        </p:txBody>
      </p:sp>
      <p:grpSp>
        <p:nvGrpSpPr>
          <p:cNvPr id="296" name="그룹 123"/>
          <p:cNvGrpSpPr/>
          <p:nvPr/>
        </p:nvGrpSpPr>
        <p:grpSpPr>
          <a:xfrm>
            <a:off x="927401" y="1895050"/>
            <a:ext cx="243145" cy="262250"/>
            <a:chOff x="303516" y="1696587"/>
            <a:chExt cx="188964" cy="221618"/>
          </a:xfrm>
        </p:grpSpPr>
        <p:sp>
          <p:nvSpPr>
            <p:cNvPr id="297" name="타원 6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298" name="TextBox 70"/>
            <p:cNvSpPr txBox="1"/>
            <p:nvPr/>
          </p:nvSpPr>
          <p:spPr>
            <a:xfrm>
              <a:off x="303516" y="1696587"/>
              <a:ext cx="188529" cy="221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99" name="그룹 123"/>
          <p:cNvGrpSpPr/>
          <p:nvPr/>
        </p:nvGrpSpPr>
        <p:grpSpPr>
          <a:xfrm>
            <a:off x="928323" y="2303498"/>
            <a:ext cx="243145" cy="262250"/>
            <a:chOff x="303516" y="1696587"/>
            <a:chExt cx="188964" cy="221618"/>
          </a:xfrm>
        </p:grpSpPr>
        <p:sp>
          <p:nvSpPr>
            <p:cNvPr id="300" name="타원 6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301" name="TextBox 70"/>
            <p:cNvSpPr txBox="1"/>
            <p:nvPr/>
          </p:nvSpPr>
          <p:spPr>
            <a:xfrm>
              <a:off x="303516" y="1696587"/>
              <a:ext cx="188529" cy="221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302" name="그룹 123"/>
          <p:cNvGrpSpPr/>
          <p:nvPr/>
        </p:nvGrpSpPr>
        <p:grpSpPr>
          <a:xfrm>
            <a:off x="3200639" y="4328750"/>
            <a:ext cx="243145" cy="262250"/>
            <a:chOff x="303516" y="1696586"/>
            <a:chExt cx="188964" cy="221618"/>
          </a:xfrm>
        </p:grpSpPr>
        <p:sp>
          <p:nvSpPr>
            <p:cNvPr id="303" name="타원 6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304" name="TextBox 70"/>
            <p:cNvSpPr txBox="1"/>
            <p:nvPr/>
          </p:nvSpPr>
          <p:spPr>
            <a:xfrm>
              <a:off x="303516" y="1696586"/>
              <a:ext cx="188529" cy="221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305" name="그룹 123"/>
          <p:cNvGrpSpPr/>
          <p:nvPr/>
        </p:nvGrpSpPr>
        <p:grpSpPr>
          <a:xfrm>
            <a:off x="7540007" y="6223701"/>
            <a:ext cx="243144" cy="262250"/>
            <a:chOff x="303517" y="1696586"/>
            <a:chExt cx="188963" cy="221618"/>
          </a:xfrm>
        </p:grpSpPr>
        <p:sp>
          <p:nvSpPr>
            <p:cNvPr id="306" name="타원 6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307" name="TextBox 70"/>
            <p:cNvSpPr txBox="1"/>
            <p:nvPr/>
          </p:nvSpPr>
          <p:spPr>
            <a:xfrm>
              <a:off x="303517" y="1696586"/>
              <a:ext cx="188529" cy="221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</a:p>
          </p:txBody>
        </p:sp>
      </p:grpSp>
      <p:grpSp>
        <p:nvGrpSpPr>
          <p:cNvPr id="308" name="그룹 123"/>
          <p:cNvGrpSpPr/>
          <p:nvPr/>
        </p:nvGrpSpPr>
        <p:grpSpPr>
          <a:xfrm>
            <a:off x="6668211" y="6232713"/>
            <a:ext cx="243144" cy="262250"/>
            <a:chOff x="303517" y="1696586"/>
            <a:chExt cx="188963" cy="221618"/>
          </a:xfrm>
        </p:grpSpPr>
        <p:sp>
          <p:nvSpPr>
            <p:cNvPr id="309" name="타원 6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310" name="TextBox 70"/>
            <p:cNvSpPr txBox="1"/>
            <p:nvPr/>
          </p:nvSpPr>
          <p:spPr>
            <a:xfrm>
              <a:off x="303517" y="1696586"/>
              <a:ext cx="188529" cy="221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</a:p>
          </p:txBody>
        </p:sp>
      </p:grpSp>
      <p:sp>
        <p:nvSpPr>
          <p:cNvPr id="4" name="모서리가 둥근 직사각형 3"/>
          <p:cNvSpPr/>
          <p:nvPr/>
        </p:nvSpPr>
        <p:spPr>
          <a:xfrm>
            <a:off x="862012" y="1895050"/>
            <a:ext cx="7477125" cy="274745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ysClr val="windowText" lastClr="000000"/>
                </a:solidFill>
              </a:rPr>
              <a:t>제목을 입력하세요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862012" y="2283362"/>
            <a:ext cx="7477125" cy="274745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파일을 첨부하세요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26128" y="2743659"/>
            <a:ext cx="7913009" cy="3432432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글 내용을 입력하세요</a:t>
            </a:r>
            <a:r>
              <a:rPr lang="en-US" altLang="ko-KR" b="1" smtClean="0">
                <a:solidFill>
                  <a:schemeClr val="tx1"/>
                </a:solidFill>
              </a:rPr>
              <a:t>.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09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/>
          <p:cNvSpPr/>
          <p:nvPr/>
        </p:nvSpPr>
        <p:spPr>
          <a:xfrm>
            <a:off x="2240651" y="1541890"/>
            <a:ext cx="6214188" cy="5008200"/>
          </a:xfrm>
          <a:prstGeom prst="roundRect">
            <a:avLst>
              <a:gd name="adj" fmla="val 3288"/>
            </a:avLst>
          </a:pr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491232"/>
              </p:ext>
            </p:extLst>
          </p:nvPr>
        </p:nvGraphicFramePr>
        <p:xfrm>
          <a:off x="174111" y="1553789"/>
          <a:ext cx="2021771" cy="2111631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021771">
                  <a:extLst>
                    <a:ext uri="{9D8B030D-6E8A-4147-A177-3AD203B41FA5}">
                      <a16:colId xmlns:a16="http://schemas.microsoft.com/office/drawing/2014/main" val="2019215342"/>
                    </a:ext>
                  </a:extLst>
                </a:gridCol>
              </a:tblGrid>
              <a:tr h="703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solidFill>
                            <a:sysClr val="windowText" lastClr="000000"/>
                          </a:solidFill>
                        </a:rPr>
                        <a:t>공지사항</a:t>
                      </a:r>
                      <a:endParaRPr lang="ko-KR" altLang="en-US" sz="1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34062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이벤트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431145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자유게시판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10233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66209"/>
              </p:ext>
            </p:extLst>
          </p:nvPr>
        </p:nvGraphicFramePr>
        <p:xfrm>
          <a:off x="77818" y="19456"/>
          <a:ext cx="12023388" cy="97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Page</a:t>
                      </a:r>
                      <a:r>
                        <a:rPr lang="en-US" altLang="ko-KR" baseline="0">
                          <a:latin typeface="맑은 고딕"/>
                        </a:rPr>
                        <a:t> Title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mtClean="0">
                          <a:latin typeface="맑은 고딕"/>
                        </a:rPr>
                        <a:t>커뮤니티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Screen</a:t>
                      </a:r>
                      <a:r>
                        <a:rPr lang="en-US" altLang="ko-KR" baseline="0">
                          <a:latin typeface="맑은 고딕"/>
                        </a:rPr>
                        <a:t> ID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Date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2022.04.03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Description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b="1" smtClean="0">
                          <a:latin typeface="맑은 고딕"/>
                        </a:rPr>
                        <a:t>커뮤니티 </a:t>
                      </a:r>
                      <a:r>
                        <a:rPr lang="en-US" altLang="ko-KR" b="1" smtClean="0">
                          <a:latin typeface="맑은 고딕"/>
                        </a:rPr>
                        <a:t>-</a:t>
                      </a:r>
                      <a:r>
                        <a:rPr lang="en-US" altLang="ko-KR" b="1" baseline="0" smtClean="0">
                          <a:latin typeface="맑은 고딕"/>
                        </a:rPr>
                        <a:t> </a:t>
                      </a:r>
                      <a:r>
                        <a:rPr lang="ko-KR" altLang="en-US" b="1" baseline="0" smtClean="0">
                          <a:latin typeface="맑은 고딕"/>
                        </a:rPr>
                        <a:t>이벤트</a:t>
                      </a:r>
                      <a:r>
                        <a:rPr lang="ko-KR" altLang="en-US" b="1" smtClean="0">
                          <a:latin typeface="맑은 고딕"/>
                        </a:rPr>
                        <a:t> 게시판</a:t>
                      </a:r>
                      <a:endParaRPr lang="ko-KR" altLang="en-US" b="1"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710207" y="1053686"/>
          <a:ext cx="3390884" cy="56905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13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Detail</a:t>
                      </a:r>
                      <a:r>
                        <a:rPr lang="en-US" altLang="ko-KR" baseline="0">
                          <a:latin typeface="맑은 고딕"/>
                        </a:rPr>
                        <a:t> Description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1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게시판 종류를 선택할 수 있다</a:t>
                      </a:r>
                      <a:r>
                        <a:rPr lang="en-US" altLang="ko-KR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2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최근에 작성된 순으로 이벤트 글들을 보여준다</a:t>
                      </a:r>
                      <a:r>
                        <a:rPr lang="en-US" altLang="ko-KR" sz="10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3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사용자가 입력한 글을 검색하여 보여준다</a:t>
                      </a:r>
                      <a:r>
                        <a:rPr lang="en-US" altLang="ko-KR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4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작성된 글들을 더 보여준다</a:t>
                      </a:r>
                      <a:r>
                        <a:rPr lang="en-US" altLang="ko-KR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5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6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7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8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9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10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391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b="1">
                          <a:latin typeface="맑은 고딕"/>
                        </a:rPr>
                        <a:t>화면 설명</a:t>
                      </a:r>
                      <a:endParaRPr lang="ko-KR" altLang="en-US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8439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이벤트와 관련된 글들을 검색하고 보여준다</a:t>
                      </a:r>
                      <a:r>
                        <a:rPr lang="en-US" altLang="ko-KR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99" name="직사각형 298"/>
          <p:cNvSpPr/>
          <p:nvPr/>
        </p:nvSpPr>
        <p:spPr>
          <a:xfrm>
            <a:off x="2521691" y="1841922"/>
            <a:ext cx="5715000" cy="419100"/>
          </a:xfrm>
          <a:prstGeom prst="rect">
            <a:avLst/>
          </a:prstGeom>
          <a:solidFill>
            <a:srgbClr val="F2F2F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dk1"/>
                </a:solidFill>
              </a:rPr>
              <a:t>이벤트 게시판</a:t>
            </a:r>
          </a:p>
        </p:txBody>
      </p:sp>
      <p:graphicFrame>
        <p:nvGraphicFramePr>
          <p:cNvPr id="303" name="표 3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619852"/>
              </p:ext>
            </p:extLst>
          </p:nvPr>
        </p:nvGraphicFramePr>
        <p:xfrm>
          <a:off x="2528158" y="2476167"/>
          <a:ext cx="5737224" cy="2595880"/>
        </p:xfrm>
        <a:graphic>
          <a:graphicData uri="http://schemas.openxmlformats.org/drawingml/2006/table">
            <a:tbl>
              <a:tblPr firstRow="1" bandRow="1"/>
              <a:tblGrid>
                <a:gridCol w="786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5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글쓴이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등록일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dk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글 제목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dk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글 제목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dk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글 제목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dk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글 제목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dk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글 제목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dk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글 제목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04" name="그룹 303"/>
          <p:cNvGrpSpPr/>
          <p:nvPr/>
        </p:nvGrpSpPr>
        <p:grpSpPr>
          <a:xfrm>
            <a:off x="6399425" y="5280464"/>
            <a:ext cx="1837266" cy="254000"/>
            <a:chOff x="2307165" y="1396999"/>
            <a:chExt cx="4180416" cy="444500"/>
          </a:xfrm>
        </p:grpSpPr>
        <p:sp>
          <p:nvSpPr>
            <p:cNvPr id="305" name="직사각형 304"/>
            <p:cNvSpPr/>
            <p:nvPr/>
          </p:nvSpPr>
          <p:spPr>
            <a:xfrm>
              <a:off x="2307165" y="1396999"/>
              <a:ext cx="4180416" cy="44450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b="1">
                  <a:solidFill>
                    <a:schemeClr val="dk1"/>
                  </a:solidFill>
                </a:rPr>
                <a:t>검색</a:t>
              </a:r>
            </a:p>
          </p:txBody>
        </p:sp>
        <p:grpSp>
          <p:nvGrpSpPr>
            <p:cNvPr id="306" name="그룹 305"/>
            <p:cNvGrpSpPr/>
            <p:nvPr/>
          </p:nvGrpSpPr>
          <p:grpSpPr>
            <a:xfrm>
              <a:off x="2397128" y="1445681"/>
              <a:ext cx="296333" cy="378688"/>
              <a:chOff x="-1465791" y="1459440"/>
              <a:chExt cx="1037166" cy="1362939"/>
            </a:xfrm>
          </p:grpSpPr>
          <p:sp>
            <p:nvSpPr>
              <p:cNvPr id="307" name="모서리가 둥근 직사각형 306"/>
              <p:cNvSpPr/>
              <p:nvPr/>
            </p:nvSpPr>
            <p:spPr>
              <a:xfrm rot="18978900">
                <a:off x="-742354" y="1760203"/>
                <a:ext cx="66543" cy="1062177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defRPr/>
                </a:pPr>
                <a:endParaRPr lang="ko-KR" altLang="en-US"/>
              </a:p>
            </p:txBody>
          </p:sp>
          <p:sp>
            <p:nvSpPr>
              <p:cNvPr id="308" name="타원 307"/>
              <p:cNvSpPr/>
              <p:nvPr/>
            </p:nvSpPr>
            <p:spPr>
              <a:xfrm>
                <a:off x="-1465791" y="1459440"/>
                <a:ext cx="1037166" cy="994832"/>
              </a:xfrm>
              <a:prstGeom prst="ellipse">
                <a:avLst/>
              </a:prstGeom>
              <a:solidFill>
                <a:srgbClr val="F2F2F2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sp>
        <p:nvSpPr>
          <p:cNvPr id="309" name="직사각형 308"/>
          <p:cNvSpPr/>
          <p:nvPr/>
        </p:nvSpPr>
        <p:spPr>
          <a:xfrm>
            <a:off x="3780858" y="6006324"/>
            <a:ext cx="3081868" cy="300566"/>
          </a:xfrm>
          <a:prstGeom prst="rect">
            <a:avLst/>
          </a:prstGeom>
          <a:solidFill>
            <a:srgbClr val="F2F2F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chemeClr val="dk1"/>
                </a:solidFill>
                <a:latin typeface="맑은 고딕"/>
              </a:rPr>
              <a:t>+</a:t>
            </a:r>
            <a:r>
              <a:rPr lang="ko-KR" altLang="en-US" sz="2000" b="1">
                <a:solidFill>
                  <a:schemeClr val="dk1"/>
                </a:solidFill>
                <a:latin typeface="맑은 고딕"/>
              </a:rPr>
              <a:t> 더보기</a:t>
            </a:r>
          </a:p>
        </p:txBody>
      </p:sp>
      <p:grpSp>
        <p:nvGrpSpPr>
          <p:cNvPr id="310" name="그룹 123"/>
          <p:cNvGrpSpPr/>
          <p:nvPr/>
        </p:nvGrpSpPr>
        <p:grpSpPr>
          <a:xfrm>
            <a:off x="544397" y="2453526"/>
            <a:ext cx="243145" cy="261610"/>
            <a:chOff x="303516" y="1696587"/>
            <a:chExt cx="188964" cy="221078"/>
          </a:xfrm>
        </p:grpSpPr>
        <p:sp>
          <p:nvSpPr>
            <p:cNvPr id="311" name="타원 6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312" name="TextBox 70"/>
            <p:cNvSpPr txBox="1"/>
            <p:nvPr/>
          </p:nvSpPr>
          <p:spPr>
            <a:xfrm>
              <a:off x="303516" y="1696587"/>
              <a:ext cx="188529" cy="2210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13" name="그룹 123"/>
          <p:cNvGrpSpPr/>
          <p:nvPr/>
        </p:nvGrpSpPr>
        <p:grpSpPr>
          <a:xfrm>
            <a:off x="2406585" y="2687900"/>
            <a:ext cx="243145" cy="262250"/>
            <a:chOff x="303516" y="1696587"/>
            <a:chExt cx="188964" cy="221618"/>
          </a:xfrm>
        </p:grpSpPr>
        <p:sp>
          <p:nvSpPr>
            <p:cNvPr id="314" name="타원 6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315" name="TextBox 70"/>
            <p:cNvSpPr txBox="1"/>
            <p:nvPr/>
          </p:nvSpPr>
          <p:spPr>
            <a:xfrm>
              <a:off x="303516" y="1696587"/>
              <a:ext cx="188529" cy="221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316" name="그룹 123"/>
          <p:cNvGrpSpPr/>
          <p:nvPr/>
        </p:nvGrpSpPr>
        <p:grpSpPr>
          <a:xfrm>
            <a:off x="6835453" y="5284831"/>
            <a:ext cx="243144" cy="254078"/>
            <a:chOff x="303516" y="1696584"/>
            <a:chExt cx="188963" cy="214713"/>
          </a:xfrm>
        </p:grpSpPr>
        <p:sp>
          <p:nvSpPr>
            <p:cNvPr id="317" name="타원 69"/>
            <p:cNvSpPr/>
            <p:nvPr/>
          </p:nvSpPr>
          <p:spPr>
            <a:xfrm>
              <a:off x="324712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318" name="TextBox 70"/>
            <p:cNvSpPr txBox="1"/>
            <p:nvPr/>
          </p:nvSpPr>
          <p:spPr>
            <a:xfrm>
              <a:off x="303517" y="1696584"/>
              <a:ext cx="188529" cy="2147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319" name="그룹 123"/>
          <p:cNvGrpSpPr/>
          <p:nvPr/>
        </p:nvGrpSpPr>
        <p:grpSpPr>
          <a:xfrm>
            <a:off x="4475324" y="6043944"/>
            <a:ext cx="243144" cy="261610"/>
            <a:chOff x="303517" y="1696586"/>
            <a:chExt cx="188963" cy="221078"/>
          </a:xfrm>
        </p:grpSpPr>
        <p:sp>
          <p:nvSpPr>
            <p:cNvPr id="320" name="타원 6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321" name="TextBox 70"/>
            <p:cNvSpPr txBox="1"/>
            <p:nvPr/>
          </p:nvSpPr>
          <p:spPr>
            <a:xfrm>
              <a:off x="303517" y="1696587"/>
              <a:ext cx="188529" cy="2210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335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77818" y="1053686"/>
            <a:ext cx="8550616" cy="5687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77818" y="19456"/>
          <a:ext cx="12023388" cy="97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Page</a:t>
                      </a:r>
                      <a:r>
                        <a:rPr lang="en-US" altLang="ko-KR" baseline="0">
                          <a:latin typeface="맑은 고딕"/>
                        </a:rPr>
                        <a:t> Title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mtClean="0">
                          <a:latin typeface="맑은 고딕"/>
                        </a:rPr>
                        <a:t>커뮤니티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Screen</a:t>
                      </a:r>
                      <a:r>
                        <a:rPr lang="en-US" altLang="ko-KR" baseline="0">
                          <a:latin typeface="맑은 고딕"/>
                        </a:rPr>
                        <a:t> ID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Date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2022.04.03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Description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b="1" smtClean="0">
                          <a:latin typeface="맑은 고딕"/>
                        </a:rPr>
                        <a:t>커뮤니티 </a:t>
                      </a:r>
                      <a:r>
                        <a:rPr lang="en-US" altLang="ko-KR" b="1" smtClean="0">
                          <a:latin typeface="맑은 고딕"/>
                        </a:rPr>
                        <a:t>-</a:t>
                      </a:r>
                      <a:r>
                        <a:rPr lang="en-US" altLang="ko-KR" b="1" baseline="0" smtClean="0">
                          <a:latin typeface="맑은 고딕"/>
                        </a:rPr>
                        <a:t> </a:t>
                      </a:r>
                      <a:r>
                        <a:rPr lang="ko-KR" altLang="en-US" b="1" baseline="0" smtClean="0">
                          <a:latin typeface="맑은 고딕"/>
                        </a:rPr>
                        <a:t>이벤트</a:t>
                      </a:r>
                      <a:r>
                        <a:rPr lang="ko-KR" altLang="en-US" b="1" smtClean="0">
                          <a:latin typeface="맑은 고딕"/>
                        </a:rPr>
                        <a:t> 게시판 </a:t>
                      </a:r>
                      <a:r>
                        <a:rPr lang="en-US" altLang="ko-KR" b="1" smtClean="0">
                          <a:latin typeface="맑은 고딕"/>
                        </a:rPr>
                        <a:t>(</a:t>
                      </a:r>
                      <a:r>
                        <a:rPr lang="ko-KR" altLang="en-US" b="1" smtClean="0">
                          <a:latin typeface="맑은 고딕"/>
                        </a:rPr>
                        <a:t>글쓰기</a:t>
                      </a:r>
                      <a:r>
                        <a:rPr lang="en-US" altLang="ko-KR" b="1" smtClean="0">
                          <a:latin typeface="맑은 고딕"/>
                        </a:rPr>
                        <a:t>)</a:t>
                      </a:r>
                      <a:endParaRPr lang="ko-KR" altLang="en-US" b="1"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710207" y="1053686"/>
          <a:ext cx="3391001" cy="56905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13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Detail</a:t>
                      </a:r>
                      <a:r>
                        <a:rPr lang="en-US" altLang="ko-KR" baseline="0">
                          <a:latin typeface="맑은 고딕"/>
                        </a:rPr>
                        <a:t> Description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1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작성할 글의 제목을 입력해준다</a:t>
                      </a:r>
                      <a:r>
                        <a:rPr lang="en-US" altLang="ko-KR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2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첨부할 파일을 넣어준다</a:t>
                      </a:r>
                      <a:r>
                        <a:rPr lang="en-US" altLang="ko-KR" sz="10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3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글의 내용을 입력한다</a:t>
                      </a:r>
                      <a:r>
                        <a:rPr lang="en-US" altLang="ko-KR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4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작성중인 글을 취소해준다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5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작성한 글을 등록해준다</a:t>
                      </a:r>
                      <a:r>
                        <a:rPr lang="en-US" altLang="ko-KR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6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7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8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9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10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391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b="1">
                          <a:latin typeface="맑은 고딕"/>
                        </a:rPr>
                        <a:t>화면 설명</a:t>
                      </a:r>
                      <a:endParaRPr lang="ko-KR" altLang="en-US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8439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게시글을 작성하는 페이지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88" name="TextBox 287"/>
          <p:cNvSpPr txBox="1"/>
          <p:nvPr/>
        </p:nvSpPr>
        <p:spPr>
          <a:xfrm>
            <a:off x="319088" y="1876423"/>
            <a:ext cx="543877" cy="293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>
                <a:latin typeface="맑은 고딕"/>
                <a:ea typeface="맑은 고딕"/>
              </a:rPr>
              <a:t>제목</a:t>
            </a:r>
          </a:p>
        </p:txBody>
      </p:sp>
      <p:sp>
        <p:nvSpPr>
          <p:cNvPr id="291" name="모서리가 둥근 직사각형 290"/>
          <p:cNvSpPr/>
          <p:nvPr/>
        </p:nvSpPr>
        <p:spPr>
          <a:xfrm>
            <a:off x="7662862" y="6238874"/>
            <a:ext cx="676275" cy="276225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dk1"/>
                </a:solidFill>
              </a:rPr>
              <a:t>등록</a:t>
            </a:r>
          </a:p>
        </p:txBody>
      </p:sp>
      <p:sp>
        <p:nvSpPr>
          <p:cNvPr id="292" name="모서리가 둥근 직사각형 291"/>
          <p:cNvSpPr/>
          <p:nvPr/>
        </p:nvSpPr>
        <p:spPr>
          <a:xfrm>
            <a:off x="6890279" y="6238874"/>
            <a:ext cx="676275" cy="276225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dk1"/>
                </a:solidFill>
              </a:rPr>
              <a:t>취소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319088" y="2286100"/>
            <a:ext cx="543877" cy="293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>
                <a:latin typeface="맑은 고딕"/>
                <a:ea typeface="맑은 고딕"/>
              </a:rPr>
              <a:t>사진</a:t>
            </a:r>
          </a:p>
        </p:txBody>
      </p:sp>
      <p:grpSp>
        <p:nvGrpSpPr>
          <p:cNvPr id="296" name="그룹 123"/>
          <p:cNvGrpSpPr/>
          <p:nvPr/>
        </p:nvGrpSpPr>
        <p:grpSpPr>
          <a:xfrm>
            <a:off x="927401" y="1895050"/>
            <a:ext cx="243145" cy="262250"/>
            <a:chOff x="303516" y="1696587"/>
            <a:chExt cx="188964" cy="221618"/>
          </a:xfrm>
        </p:grpSpPr>
        <p:sp>
          <p:nvSpPr>
            <p:cNvPr id="297" name="타원 6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298" name="TextBox 70"/>
            <p:cNvSpPr txBox="1"/>
            <p:nvPr/>
          </p:nvSpPr>
          <p:spPr>
            <a:xfrm>
              <a:off x="303516" y="1696587"/>
              <a:ext cx="188529" cy="221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99" name="그룹 123"/>
          <p:cNvGrpSpPr/>
          <p:nvPr/>
        </p:nvGrpSpPr>
        <p:grpSpPr>
          <a:xfrm>
            <a:off x="928323" y="2303498"/>
            <a:ext cx="243145" cy="262250"/>
            <a:chOff x="303516" y="1696587"/>
            <a:chExt cx="188964" cy="221618"/>
          </a:xfrm>
        </p:grpSpPr>
        <p:sp>
          <p:nvSpPr>
            <p:cNvPr id="300" name="타원 6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301" name="TextBox 70"/>
            <p:cNvSpPr txBox="1"/>
            <p:nvPr/>
          </p:nvSpPr>
          <p:spPr>
            <a:xfrm>
              <a:off x="303516" y="1696587"/>
              <a:ext cx="188529" cy="221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302" name="그룹 123"/>
          <p:cNvGrpSpPr/>
          <p:nvPr/>
        </p:nvGrpSpPr>
        <p:grpSpPr>
          <a:xfrm>
            <a:off x="3200639" y="4328750"/>
            <a:ext cx="243145" cy="262250"/>
            <a:chOff x="303516" y="1696586"/>
            <a:chExt cx="188964" cy="221618"/>
          </a:xfrm>
        </p:grpSpPr>
        <p:sp>
          <p:nvSpPr>
            <p:cNvPr id="303" name="타원 6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304" name="TextBox 70"/>
            <p:cNvSpPr txBox="1"/>
            <p:nvPr/>
          </p:nvSpPr>
          <p:spPr>
            <a:xfrm>
              <a:off x="303516" y="1696586"/>
              <a:ext cx="188529" cy="221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305" name="그룹 123"/>
          <p:cNvGrpSpPr/>
          <p:nvPr/>
        </p:nvGrpSpPr>
        <p:grpSpPr>
          <a:xfrm>
            <a:off x="7540007" y="6223701"/>
            <a:ext cx="243144" cy="262250"/>
            <a:chOff x="303517" y="1696586"/>
            <a:chExt cx="188963" cy="221618"/>
          </a:xfrm>
        </p:grpSpPr>
        <p:sp>
          <p:nvSpPr>
            <p:cNvPr id="306" name="타원 6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307" name="TextBox 70"/>
            <p:cNvSpPr txBox="1"/>
            <p:nvPr/>
          </p:nvSpPr>
          <p:spPr>
            <a:xfrm>
              <a:off x="303517" y="1696586"/>
              <a:ext cx="188529" cy="221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</a:p>
          </p:txBody>
        </p:sp>
      </p:grpSp>
      <p:grpSp>
        <p:nvGrpSpPr>
          <p:cNvPr id="308" name="그룹 123"/>
          <p:cNvGrpSpPr/>
          <p:nvPr/>
        </p:nvGrpSpPr>
        <p:grpSpPr>
          <a:xfrm>
            <a:off x="6668211" y="6232713"/>
            <a:ext cx="243144" cy="262250"/>
            <a:chOff x="303517" y="1696586"/>
            <a:chExt cx="188963" cy="221618"/>
          </a:xfrm>
        </p:grpSpPr>
        <p:sp>
          <p:nvSpPr>
            <p:cNvPr id="309" name="타원 6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310" name="TextBox 70"/>
            <p:cNvSpPr txBox="1"/>
            <p:nvPr/>
          </p:nvSpPr>
          <p:spPr>
            <a:xfrm>
              <a:off x="303517" y="1696586"/>
              <a:ext cx="188529" cy="221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</a:p>
          </p:txBody>
        </p:sp>
      </p:grpSp>
      <p:sp>
        <p:nvSpPr>
          <p:cNvPr id="4" name="모서리가 둥근 직사각형 3"/>
          <p:cNvSpPr/>
          <p:nvPr/>
        </p:nvSpPr>
        <p:spPr>
          <a:xfrm>
            <a:off x="862012" y="1895050"/>
            <a:ext cx="7477125" cy="274745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ysClr val="windowText" lastClr="000000"/>
                </a:solidFill>
              </a:rPr>
              <a:t>제목을 입력하세요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862012" y="2283362"/>
            <a:ext cx="7477125" cy="274745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파일을 첨부하세요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26128" y="2743659"/>
            <a:ext cx="7913009" cy="3432432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글 내용을 입력하세요</a:t>
            </a:r>
            <a:r>
              <a:rPr lang="en-US" altLang="ko-KR" b="1" smtClean="0">
                <a:solidFill>
                  <a:schemeClr val="tx1"/>
                </a:solidFill>
              </a:rPr>
              <a:t>.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5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708794"/>
              </p:ext>
            </p:extLst>
          </p:nvPr>
        </p:nvGraphicFramePr>
        <p:xfrm>
          <a:off x="77818" y="19456"/>
          <a:ext cx="12023388" cy="97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Page</a:t>
                      </a:r>
                      <a:r>
                        <a:rPr lang="en-US" altLang="ko-KR" baseline="0">
                          <a:latin typeface="맑은 고딕"/>
                        </a:rPr>
                        <a:t> Title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mtClean="0">
                          <a:latin typeface="맑은 고딕"/>
                        </a:rPr>
                        <a:t>커뮤니티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Screen</a:t>
                      </a:r>
                      <a:r>
                        <a:rPr lang="en-US" altLang="ko-KR" baseline="0">
                          <a:latin typeface="맑은 고딕"/>
                        </a:rPr>
                        <a:t> ID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Date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2022.04.03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Description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b="1" smtClean="0">
                          <a:latin typeface="맑은 고딕"/>
                        </a:rPr>
                        <a:t>커뮤니티 </a:t>
                      </a:r>
                      <a:r>
                        <a:rPr lang="en-US" altLang="ko-KR" b="1" smtClean="0">
                          <a:latin typeface="맑은 고딕"/>
                        </a:rPr>
                        <a:t>-</a:t>
                      </a:r>
                      <a:r>
                        <a:rPr lang="en-US" altLang="ko-KR" b="1" baseline="0" smtClean="0">
                          <a:latin typeface="맑은 고딕"/>
                        </a:rPr>
                        <a:t> </a:t>
                      </a:r>
                      <a:r>
                        <a:rPr lang="ko-KR" altLang="en-US" b="1" smtClean="0">
                          <a:latin typeface="맑은 고딕"/>
                        </a:rPr>
                        <a:t>자유게시판</a:t>
                      </a:r>
                      <a:endParaRPr lang="ko-KR" altLang="en-US" b="1"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116846"/>
              </p:ext>
            </p:extLst>
          </p:nvPr>
        </p:nvGraphicFramePr>
        <p:xfrm>
          <a:off x="8710208" y="1053686"/>
          <a:ext cx="3391001" cy="568536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890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Detail</a:t>
                      </a:r>
                      <a:r>
                        <a:rPr lang="en-US" altLang="ko-KR" baseline="0">
                          <a:latin typeface="맑은 고딕"/>
                        </a:rPr>
                        <a:t> Description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1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최근 작성된 순으로 게시글을 보여준다</a:t>
                      </a:r>
                      <a:r>
                        <a:rPr lang="en-US" altLang="ko-KR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8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2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사용자가 입력한 글을 검색하여 보여준다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3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게시글을 작성할 수 있도록 글을 작성하는 페이지로 넘어간다</a:t>
                      </a:r>
                      <a:r>
                        <a:rPr lang="en-US" altLang="ko-KR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8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4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작성된 글들을 더 보여준다</a:t>
                      </a:r>
                      <a:r>
                        <a:rPr lang="en-US" altLang="ko-KR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8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5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8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6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4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7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79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8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710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9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963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10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637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b="1">
                          <a:latin typeface="맑은 고딕"/>
                        </a:rPr>
                        <a:t>화면 설명</a:t>
                      </a:r>
                      <a:endParaRPr lang="ko-KR" altLang="en-US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0067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게시글을 검색하고 보여주며 글을 작성할 수 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있는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페이지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7818" y="1053685"/>
            <a:ext cx="8550616" cy="568758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2" name="직사각형 291"/>
          <p:cNvSpPr/>
          <p:nvPr/>
        </p:nvSpPr>
        <p:spPr>
          <a:xfrm>
            <a:off x="2467504" y="1893569"/>
            <a:ext cx="5715000" cy="419100"/>
          </a:xfrm>
          <a:prstGeom prst="rect">
            <a:avLst/>
          </a:prstGeom>
          <a:solidFill>
            <a:srgbClr val="F2F2F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dk1"/>
                </a:solidFill>
              </a:rPr>
              <a:t>자유 게시판</a:t>
            </a:r>
          </a:p>
        </p:txBody>
      </p:sp>
      <p:sp>
        <p:nvSpPr>
          <p:cNvPr id="293" name="직사각형 292"/>
          <p:cNvSpPr/>
          <p:nvPr/>
        </p:nvSpPr>
        <p:spPr>
          <a:xfrm>
            <a:off x="3763483" y="6059211"/>
            <a:ext cx="3081868" cy="300566"/>
          </a:xfrm>
          <a:prstGeom prst="rect">
            <a:avLst/>
          </a:prstGeom>
          <a:solidFill>
            <a:srgbClr val="F2F2F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chemeClr val="dk1"/>
                </a:solidFill>
                <a:latin typeface="맑은 고딕"/>
              </a:rPr>
              <a:t>+</a:t>
            </a:r>
            <a:r>
              <a:rPr lang="ko-KR" altLang="en-US" sz="2000" b="1">
                <a:solidFill>
                  <a:schemeClr val="dk1"/>
                </a:solidFill>
                <a:latin typeface="맑은 고딕"/>
              </a:rPr>
              <a:t> 더보기</a:t>
            </a:r>
          </a:p>
        </p:txBody>
      </p:sp>
      <p:graphicFrame>
        <p:nvGraphicFramePr>
          <p:cNvPr id="294" name="표 293"/>
          <p:cNvGraphicFramePr>
            <a:graphicFrameLocks noGrp="1"/>
          </p:cNvGraphicFramePr>
          <p:nvPr/>
        </p:nvGraphicFramePr>
        <p:xfrm>
          <a:off x="2565400" y="2881841"/>
          <a:ext cx="5737224" cy="2595880"/>
        </p:xfrm>
        <a:graphic>
          <a:graphicData uri="http://schemas.openxmlformats.org/drawingml/2006/table">
            <a:tbl>
              <a:tblPr firstRow="1" bandRow="1"/>
              <a:tblGrid>
                <a:gridCol w="786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5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글쓴이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등록일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dk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글 제목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dk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글 제목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dk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글 제목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dk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글 제목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dk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글 제목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dk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글 제목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dk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95" name="그룹 294"/>
          <p:cNvGrpSpPr/>
          <p:nvPr/>
        </p:nvGrpSpPr>
        <p:grpSpPr>
          <a:xfrm>
            <a:off x="6465358" y="5548915"/>
            <a:ext cx="1837266" cy="254000"/>
            <a:chOff x="2307165" y="1396999"/>
            <a:chExt cx="4180416" cy="444500"/>
          </a:xfrm>
        </p:grpSpPr>
        <p:sp>
          <p:nvSpPr>
            <p:cNvPr id="296" name="직사각형 295"/>
            <p:cNvSpPr/>
            <p:nvPr/>
          </p:nvSpPr>
          <p:spPr>
            <a:xfrm>
              <a:off x="2307165" y="1396999"/>
              <a:ext cx="4180416" cy="444500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b="1">
                  <a:solidFill>
                    <a:schemeClr val="dk1"/>
                  </a:solidFill>
                </a:rPr>
                <a:t>검색</a:t>
              </a:r>
            </a:p>
          </p:txBody>
        </p:sp>
        <p:grpSp>
          <p:nvGrpSpPr>
            <p:cNvPr id="297" name="그룹 296"/>
            <p:cNvGrpSpPr/>
            <p:nvPr/>
          </p:nvGrpSpPr>
          <p:grpSpPr>
            <a:xfrm>
              <a:off x="2397128" y="1445681"/>
              <a:ext cx="296333" cy="378688"/>
              <a:chOff x="-1465791" y="1459440"/>
              <a:chExt cx="1037166" cy="1362939"/>
            </a:xfrm>
          </p:grpSpPr>
          <p:sp>
            <p:nvSpPr>
              <p:cNvPr id="298" name="모서리가 둥근 직사각형 297"/>
              <p:cNvSpPr/>
              <p:nvPr/>
            </p:nvSpPr>
            <p:spPr>
              <a:xfrm rot="18978900">
                <a:off x="-742354" y="1760203"/>
                <a:ext cx="66543" cy="1062177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defRPr/>
                </a:pPr>
                <a:endParaRPr lang="ko-KR" altLang="en-US"/>
              </a:p>
            </p:txBody>
          </p:sp>
          <p:sp>
            <p:nvSpPr>
              <p:cNvPr id="299" name="타원 298"/>
              <p:cNvSpPr/>
              <p:nvPr/>
            </p:nvSpPr>
            <p:spPr>
              <a:xfrm>
                <a:off x="-1465791" y="1459440"/>
                <a:ext cx="1037166" cy="994832"/>
              </a:xfrm>
              <a:prstGeom prst="ellipse">
                <a:avLst/>
              </a:prstGeom>
              <a:solidFill>
                <a:srgbClr val="F2F2F2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sp>
        <p:nvSpPr>
          <p:cNvPr id="300" name="직사각형 299"/>
          <p:cNvSpPr/>
          <p:nvPr/>
        </p:nvSpPr>
        <p:spPr>
          <a:xfrm>
            <a:off x="7509082" y="5986110"/>
            <a:ext cx="741559" cy="219075"/>
          </a:xfrm>
          <a:prstGeom prst="rect">
            <a:avLst/>
          </a:prstGeom>
          <a:solidFill>
            <a:srgbClr val="BFBFBF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dk1"/>
                </a:solidFill>
              </a:rPr>
              <a:t>글쓰기</a:t>
            </a:r>
          </a:p>
        </p:txBody>
      </p:sp>
      <p:grpSp>
        <p:nvGrpSpPr>
          <p:cNvPr id="304" name="그룹 123"/>
          <p:cNvGrpSpPr/>
          <p:nvPr/>
        </p:nvGrpSpPr>
        <p:grpSpPr>
          <a:xfrm>
            <a:off x="2463692" y="3298195"/>
            <a:ext cx="243145" cy="262250"/>
            <a:chOff x="303516" y="1696587"/>
            <a:chExt cx="188964" cy="221618"/>
          </a:xfrm>
        </p:grpSpPr>
        <p:sp>
          <p:nvSpPr>
            <p:cNvPr id="305" name="타원 6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306" name="TextBox 70"/>
            <p:cNvSpPr txBox="1"/>
            <p:nvPr/>
          </p:nvSpPr>
          <p:spPr>
            <a:xfrm>
              <a:off x="303516" y="1696587"/>
              <a:ext cx="188529" cy="221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07" name="그룹 123"/>
          <p:cNvGrpSpPr/>
          <p:nvPr/>
        </p:nvGrpSpPr>
        <p:grpSpPr>
          <a:xfrm>
            <a:off x="6357280" y="5458893"/>
            <a:ext cx="243144" cy="261610"/>
            <a:chOff x="303517" y="1696586"/>
            <a:chExt cx="188963" cy="221078"/>
          </a:xfrm>
        </p:grpSpPr>
        <p:sp>
          <p:nvSpPr>
            <p:cNvPr id="308" name="타원 6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309" name="TextBox 70"/>
            <p:cNvSpPr txBox="1"/>
            <p:nvPr/>
          </p:nvSpPr>
          <p:spPr>
            <a:xfrm>
              <a:off x="303517" y="1696586"/>
              <a:ext cx="188529" cy="2210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310" name="그룹 123"/>
          <p:cNvGrpSpPr/>
          <p:nvPr/>
        </p:nvGrpSpPr>
        <p:grpSpPr>
          <a:xfrm>
            <a:off x="7359336" y="5917960"/>
            <a:ext cx="243144" cy="261859"/>
            <a:chOff x="303517" y="1696587"/>
            <a:chExt cx="188963" cy="221289"/>
          </a:xfrm>
        </p:grpSpPr>
        <p:sp>
          <p:nvSpPr>
            <p:cNvPr id="311" name="타원 6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312" name="TextBox 70"/>
            <p:cNvSpPr txBox="1"/>
            <p:nvPr/>
          </p:nvSpPr>
          <p:spPr>
            <a:xfrm>
              <a:off x="303517" y="1696587"/>
              <a:ext cx="188529" cy="2212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313" name="그룹 123"/>
          <p:cNvGrpSpPr/>
          <p:nvPr/>
        </p:nvGrpSpPr>
        <p:grpSpPr>
          <a:xfrm>
            <a:off x="3930916" y="5969759"/>
            <a:ext cx="243144" cy="261610"/>
            <a:chOff x="303517" y="1696586"/>
            <a:chExt cx="188963" cy="221078"/>
          </a:xfrm>
        </p:grpSpPr>
        <p:sp>
          <p:nvSpPr>
            <p:cNvPr id="314" name="타원 6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315" name="TextBox 70"/>
            <p:cNvSpPr txBox="1"/>
            <p:nvPr/>
          </p:nvSpPr>
          <p:spPr>
            <a:xfrm>
              <a:off x="303517" y="1696586"/>
              <a:ext cx="188529" cy="2210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</a:p>
          </p:txBody>
        </p:sp>
      </p:grpSp>
      <p:sp>
        <p:nvSpPr>
          <p:cNvPr id="30" name="모서리가 둥근 직사각형 29"/>
          <p:cNvSpPr/>
          <p:nvPr/>
        </p:nvSpPr>
        <p:spPr>
          <a:xfrm>
            <a:off x="2240651" y="1541890"/>
            <a:ext cx="6214188" cy="5008200"/>
          </a:xfrm>
          <a:prstGeom prst="roundRect">
            <a:avLst>
              <a:gd name="adj" fmla="val 3288"/>
            </a:avLst>
          </a:pr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070717"/>
              </p:ext>
            </p:extLst>
          </p:nvPr>
        </p:nvGraphicFramePr>
        <p:xfrm>
          <a:off x="174111" y="1553789"/>
          <a:ext cx="2021771" cy="2111631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021771">
                  <a:extLst>
                    <a:ext uri="{9D8B030D-6E8A-4147-A177-3AD203B41FA5}">
                      <a16:colId xmlns:a16="http://schemas.microsoft.com/office/drawing/2014/main" val="2019215342"/>
                    </a:ext>
                  </a:extLst>
                </a:gridCol>
              </a:tblGrid>
              <a:tr h="703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mtClean="0">
                          <a:solidFill>
                            <a:sysClr val="windowText" lastClr="000000"/>
                          </a:solidFill>
                        </a:rPr>
                        <a:t>공지사항</a:t>
                      </a:r>
                      <a:endParaRPr lang="ko-KR" altLang="en-US" sz="18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34062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이벤트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431145"/>
                  </a:ext>
                </a:extLst>
              </a:tr>
              <a:tr h="703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1" smtClean="0">
                          <a:solidFill>
                            <a:sysClr val="windowText" lastClr="000000"/>
                          </a:solidFill>
                        </a:rPr>
                        <a:t>자유게시판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10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06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77818" y="1053686"/>
            <a:ext cx="8550616" cy="5687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362444"/>
              </p:ext>
            </p:extLst>
          </p:nvPr>
        </p:nvGraphicFramePr>
        <p:xfrm>
          <a:off x="77818" y="19456"/>
          <a:ext cx="12023388" cy="97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Page</a:t>
                      </a:r>
                      <a:r>
                        <a:rPr lang="en-US" altLang="ko-KR" baseline="0">
                          <a:latin typeface="맑은 고딕"/>
                        </a:rPr>
                        <a:t> Title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mtClean="0">
                          <a:latin typeface="맑은 고딕"/>
                        </a:rPr>
                        <a:t>커뮤니티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Screen</a:t>
                      </a:r>
                      <a:r>
                        <a:rPr lang="en-US" altLang="ko-KR" baseline="0">
                          <a:latin typeface="맑은 고딕"/>
                        </a:rPr>
                        <a:t> ID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Date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2022.04.03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mtClean="0">
                          <a:latin typeface="맑은 고딕"/>
                        </a:rPr>
                        <a:t>Description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b="1" smtClean="0">
                          <a:latin typeface="맑은 고딕"/>
                        </a:rPr>
                        <a:t>커뮤니티 </a:t>
                      </a:r>
                      <a:r>
                        <a:rPr lang="en-US" altLang="ko-KR" b="1" smtClean="0">
                          <a:latin typeface="맑은 고딕"/>
                        </a:rPr>
                        <a:t>–</a:t>
                      </a:r>
                      <a:r>
                        <a:rPr lang="en-US" altLang="ko-KR" b="1" baseline="0" smtClean="0">
                          <a:latin typeface="맑은 고딕"/>
                        </a:rPr>
                        <a:t> </a:t>
                      </a:r>
                      <a:r>
                        <a:rPr lang="ko-KR" altLang="en-US" b="1" baseline="0" smtClean="0">
                          <a:latin typeface="맑은 고딕"/>
                        </a:rPr>
                        <a:t>자유게시판 </a:t>
                      </a:r>
                      <a:r>
                        <a:rPr lang="en-US" altLang="ko-KR" b="1" baseline="0" smtClean="0">
                          <a:latin typeface="맑은 고딕"/>
                        </a:rPr>
                        <a:t>(</a:t>
                      </a:r>
                      <a:r>
                        <a:rPr lang="ko-KR" altLang="en-US" b="1" baseline="0" smtClean="0">
                          <a:latin typeface="맑은 고딕"/>
                        </a:rPr>
                        <a:t>글쓰기</a:t>
                      </a:r>
                      <a:r>
                        <a:rPr lang="en-US" altLang="ko-KR" b="1" baseline="0" smtClean="0">
                          <a:latin typeface="맑은 고딕"/>
                        </a:rPr>
                        <a:t>)</a:t>
                      </a:r>
                      <a:endParaRPr lang="ko-KR" altLang="en-US" b="1" smtClean="0"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710207" y="1053686"/>
          <a:ext cx="3391001" cy="56905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13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Detail</a:t>
                      </a:r>
                      <a:r>
                        <a:rPr lang="en-US" altLang="ko-KR" baseline="0">
                          <a:latin typeface="맑은 고딕"/>
                        </a:rPr>
                        <a:t> Description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1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작성할 글의 제목을 입력해준다</a:t>
                      </a:r>
                      <a:r>
                        <a:rPr lang="en-US" altLang="ko-KR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2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첨부할 파일을 넣어준다</a:t>
                      </a:r>
                      <a:r>
                        <a:rPr lang="en-US" altLang="ko-KR" sz="100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3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글의 내용을 입력한다</a:t>
                      </a:r>
                      <a:r>
                        <a:rPr lang="en-US" altLang="ko-KR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4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작성중인 글을 취소해준다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5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작성한 글을 등록해준다</a:t>
                      </a:r>
                      <a:r>
                        <a:rPr lang="en-US" altLang="ko-KR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6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7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8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9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맑은 고딕"/>
                        </a:rPr>
                        <a:t>10</a:t>
                      </a:r>
                      <a:endParaRPr lang="ko-KR" alt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391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b="1">
                          <a:latin typeface="맑은 고딕"/>
                        </a:rPr>
                        <a:t>화면 설명</a:t>
                      </a:r>
                      <a:endParaRPr lang="ko-KR" altLang="en-US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8439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/>
                        </a:rPr>
                        <a:t>게시글을 작성하는 페이지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88" name="TextBox 287"/>
          <p:cNvSpPr txBox="1"/>
          <p:nvPr/>
        </p:nvSpPr>
        <p:spPr>
          <a:xfrm>
            <a:off x="319088" y="1876423"/>
            <a:ext cx="543877" cy="293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>
                <a:latin typeface="맑은 고딕"/>
                <a:ea typeface="맑은 고딕"/>
              </a:rPr>
              <a:t>제목</a:t>
            </a:r>
          </a:p>
        </p:txBody>
      </p:sp>
      <p:sp>
        <p:nvSpPr>
          <p:cNvPr id="291" name="모서리가 둥근 직사각형 290"/>
          <p:cNvSpPr/>
          <p:nvPr/>
        </p:nvSpPr>
        <p:spPr>
          <a:xfrm>
            <a:off x="7662862" y="6238874"/>
            <a:ext cx="676275" cy="276225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dk1"/>
                </a:solidFill>
              </a:rPr>
              <a:t>등록</a:t>
            </a:r>
          </a:p>
        </p:txBody>
      </p:sp>
      <p:sp>
        <p:nvSpPr>
          <p:cNvPr id="292" name="모서리가 둥근 직사각형 291"/>
          <p:cNvSpPr/>
          <p:nvPr/>
        </p:nvSpPr>
        <p:spPr>
          <a:xfrm>
            <a:off x="6890279" y="6238874"/>
            <a:ext cx="676275" cy="276225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schemeClr val="dk1"/>
                </a:solidFill>
              </a:rPr>
              <a:t>취소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319088" y="2286100"/>
            <a:ext cx="543877" cy="293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>
                <a:latin typeface="맑은 고딕"/>
                <a:ea typeface="맑은 고딕"/>
              </a:rPr>
              <a:t>사진</a:t>
            </a:r>
          </a:p>
        </p:txBody>
      </p:sp>
      <p:grpSp>
        <p:nvGrpSpPr>
          <p:cNvPr id="296" name="그룹 123"/>
          <p:cNvGrpSpPr/>
          <p:nvPr/>
        </p:nvGrpSpPr>
        <p:grpSpPr>
          <a:xfrm>
            <a:off x="927401" y="1895050"/>
            <a:ext cx="243145" cy="262250"/>
            <a:chOff x="303516" y="1696587"/>
            <a:chExt cx="188964" cy="221618"/>
          </a:xfrm>
        </p:grpSpPr>
        <p:sp>
          <p:nvSpPr>
            <p:cNvPr id="297" name="타원 6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298" name="TextBox 70"/>
            <p:cNvSpPr txBox="1"/>
            <p:nvPr/>
          </p:nvSpPr>
          <p:spPr>
            <a:xfrm>
              <a:off x="303516" y="1696587"/>
              <a:ext cx="188529" cy="221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99" name="그룹 123"/>
          <p:cNvGrpSpPr/>
          <p:nvPr/>
        </p:nvGrpSpPr>
        <p:grpSpPr>
          <a:xfrm>
            <a:off x="928323" y="2303498"/>
            <a:ext cx="243145" cy="262250"/>
            <a:chOff x="303516" y="1696587"/>
            <a:chExt cx="188964" cy="221618"/>
          </a:xfrm>
        </p:grpSpPr>
        <p:sp>
          <p:nvSpPr>
            <p:cNvPr id="300" name="타원 6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301" name="TextBox 70"/>
            <p:cNvSpPr txBox="1"/>
            <p:nvPr/>
          </p:nvSpPr>
          <p:spPr>
            <a:xfrm>
              <a:off x="303516" y="1696587"/>
              <a:ext cx="188529" cy="221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302" name="그룹 123"/>
          <p:cNvGrpSpPr/>
          <p:nvPr/>
        </p:nvGrpSpPr>
        <p:grpSpPr>
          <a:xfrm>
            <a:off x="3200639" y="4328750"/>
            <a:ext cx="243145" cy="262250"/>
            <a:chOff x="303516" y="1696586"/>
            <a:chExt cx="188964" cy="221618"/>
          </a:xfrm>
        </p:grpSpPr>
        <p:sp>
          <p:nvSpPr>
            <p:cNvPr id="303" name="타원 6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304" name="TextBox 70"/>
            <p:cNvSpPr txBox="1"/>
            <p:nvPr/>
          </p:nvSpPr>
          <p:spPr>
            <a:xfrm>
              <a:off x="303516" y="1696586"/>
              <a:ext cx="188529" cy="221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305" name="그룹 123"/>
          <p:cNvGrpSpPr/>
          <p:nvPr/>
        </p:nvGrpSpPr>
        <p:grpSpPr>
          <a:xfrm>
            <a:off x="7540007" y="6223701"/>
            <a:ext cx="243144" cy="262250"/>
            <a:chOff x="303517" y="1696586"/>
            <a:chExt cx="188963" cy="221618"/>
          </a:xfrm>
        </p:grpSpPr>
        <p:sp>
          <p:nvSpPr>
            <p:cNvPr id="306" name="타원 6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307" name="TextBox 70"/>
            <p:cNvSpPr txBox="1"/>
            <p:nvPr/>
          </p:nvSpPr>
          <p:spPr>
            <a:xfrm>
              <a:off x="303517" y="1696586"/>
              <a:ext cx="188529" cy="221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</a:p>
          </p:txBody>
        </p:sp>
      </p:grpSp>
      <p:grpSp>
        <p:nvGrpSpPr>
          <p:cNvPr id="308" name="그룹 123"/>
          <p:cNvGrpSpPr/>
          <p:nvPr/>
        </p:nvGrpSpPr>
        <p:grpSpPr>
          <a:xfrm>
            <a:off x="6668211" y="6232713"/>
            <a:ext cx="243144" cy="262250"/>
            <a:chOff x="303517" y="1696586"/>
            <a:chExt cx="188963" cy="221618"/>
          </a:xfrm>
        </p:grpSpPr>
        <p:sp>
          <p:nvSpPr>
            <p:cNvPr id="309" name="타원 6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400"/>
            </a:p>
          </p:txBody>
        </p:sp>
        <p:sp>
          <p:nvSpPr>
            <p:cNvPr id="310" name="TextBox 70"/>
            <p:cNvSpPr txBox="1"/>
            <p:nvPr/>
          </p:nvSpPr>
          <p:spPr>
            <a:xfrm>
              <a:off x="303517" y="1696586"/>
              <a:ext cx="188529" cy="221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</a:p>
          </p:txBody>
        </p:sp>
      </p:grpSp>
      <p:sp>
        <p:nvSpPr>
          <p:cNvPr id="4" name="모서리가 둥근 직사각형 3"/>
          <p:cNvSpPr/>
          <p:nvPr/>
        </p:nvSpPr>
        <p:spPr>
          <a:xfrm>
            <a:off x="862012" y="1895050"/>
            <a:ext cx="7477125" cy="274745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ysClr val="windowText" lastClr="000000"/>
                </a:solidFill>
              </a:rPr>
              <a:t>제목을 입력하세요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862012" y="2283362"/>
            <a:ext cx="7477125" cy="274745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파일을 첨부하세요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26128" y="2743659"/>
            <a:ext cx="7913009" cy="3432432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글 내용을 입력하세요</a:t>
            </a:r>
            <a:r>
              <a:rPr lang="en-US" altLang="ko-KR" b="1" smtClean="0">
                <a:solidFill>
                  <a:schemeClr val="tx1"/>
                </a:solidFill>
              </a:rPr>
              <a:t>.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77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77818" y="1055473"/>
            <a:ext cx="8550616" cy="5687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121123"/>
              </p:ext>
            </p:extLst>
          </p:nvPr>
        </p:nvGraphicFramePr>
        <p:xfrm>
          <a:off x="77818" y="19456"/>
          <a:ext cx="12023388" cy="97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98">
                  <a:extLst>
                    <a:ext uri="{9D8B030D-6E8A-4147-A177-3AD203B41FA5}">
                      <a16:colId xmlns:a16="http://schemas.microsoft.com/office/drawing/2014/main" val="55049728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2145183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84810205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1019809131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77573997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134819085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Page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Title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회원가입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개인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Screen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ID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Date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2022.04.03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53662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Description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회원가입 진입화면</a:t>
                      </a:r>
                      <a:r>
                        <a:rPr lang="ko-KR" altLang="en-US" baseline="0" smtClean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baseline="0" smtClean="0">
                          <a:latin typeface="Arial Black" panose="020B0A04020102020204" pitchFamily="34" charset="0"/>
                        </a:rPr>
                        <a:t>개인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75044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247588"/>
              </p:ext>
            </p:extLst>
          </p:nvPr>
        </p:nvGraphicFramePr>
        <p:xfrm>
          <a:off x="8710207" y="1053686"/>
          <a:ext cx="3391001" cy="568758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Detail</a:t>
                      </a:r>
                      <a:r>
                        <a:rPr lang="en-US" altLang="ko-KR" sz="1400" baseline="0" smtClean="0"/>
                        <a:t> Description</a:t>
                      </a:r>
                      <a:endParaRPr lang="ko-KR" alt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중복확인</a:t>
                      </a:r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클릭시 모달창 호출</a:t>
                      </a: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주소검섹 클릭시 모달창 호출 주소입력</a:t>
                      </a:r>
                      <a:endParaRPr lang="en-US" altLang="ko-KR" sz="10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자동회원가입 방지 기능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가입버튼 클릭시 가입완료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3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/>
                        <a:t>화면 설명</a:t>
                      </a:r>
                      <a:endParaRPr lang="ko-KR" altLang="en-US" sz="14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84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개인회원의</a:t>
                      </a:r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회원가입 페이지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12454" y="1401107"/>
            <a:ext cx="513282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/>
              <a:t>ID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09191" y="1791068"/>
            <a:ext cx="1120820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/>
              <a:t>Password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6150" y="2187815"/>
            <a:ext cx="1529586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/>
              <a:t>Password </a:t>
            </a:r>
            <a:r>
              <a:rPr lang="ko-KR" altLang="en-US" smtClean="0"/>
              <a:t>확인 </a:t>
            </a:r>
            <a:r>
              <a:rPr lang="en-US" altLang="ko-KR" smtClean="0"/>
              <a:t>: 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32918" y="2558657"/>
            <a:ext cx="692818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이름 </a:t>
            </a:r>
            <a:r>
              <a:rPr lang="en-US" altLang="ko-KR" smtClean="0"/>
              <a:t>: </a:t>
            </a: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26833" y="1401107"/>
            <a:ext cx="2631232" cy="3077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515668" y="1794669"/>
            <a:ext cx="2631232" cy="3077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26833" y="2183301"/>
            <a:ext cx="2631232" cy="3077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07509" y="2571156"/>
            <a:ext cx="2631232" cy="3077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07509" y="2965495"/>
            <a:ext cx="2631232" cy="317971"/>
          </a:xfrm>
          <a:prstGeom prst="roundRect">
            <a:avLst>
              <a:gd name="adj" fmla="val 10370"/>
            </a:avLst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73845" y="2954879"/>
            <a:ext cx="1051891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생년월일 </a:t>
            </a:r>
            <a:r>
              <a:rPr lang="en-US" altLang="ko-KR" smtClean="0"/>
              <a:t>: </a:t>
            </a:r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515668" y="5504818"/>
            <a:ext cx="2631232" cy="3077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553381" y="3731303"/>
            <a:ext cx="872355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연락처 </a:t>
            </a:r>
            <a:r>
              <a:rPr lang="en-US" altLang="ko-KR" smtClean="0"/>
              <a:t>: 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94071" y="4512825"/>
            <a:ext cx="931665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/>
              <a:t>E-MAIL : 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603075" y="3338992"/>
            <a:ext cx="822661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닉네임 </a:t>
            </a:r>
            <a:r>
              <a:rPr lang="en-US" altLang="ko-KR" smtClean="0"/>
              <a:t>:</a:t>
            </a: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44798" y="4881266"/>
            <a:ext cx="1361270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자동가입방지</a:t>
            </a:r>
            <a:r>
              <a:rPr lang="en-US" altLang="ko-KR" smtClean="0"/>
              <a:t> :</a:t>
            </a:r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507509" y="3338992"/>
            <a:ext cx="2631232" cy="317971"/>
          </a:xfrm>
          <a:prstGeom prst="roundRect">
            <a:avLst>
              <a:gd name="adj" fmla="val 10370"/>
            </a:avLst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507509" y="3736569"/>
            <a:ext cx="2631232" cy="317971"/>
          </a:xfrm>
          <a:prstGeom prst="roundRect">
            <a:avLst>
              <a:gd name="adj" fmla="val 10370"/>
            </a:avLst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507509" y="4507727"/>
            <a:ext cx="2631232" cy="317971"/>
          </a:xfrm>
          <a:prstGeom prst="roundRect">
            <a:avLst>
              <a:gd name="adj" fmla="val 10370"/>
            </a:avLst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259162" y="1401107"/>
            <a:ext cx="832188" cy="307777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중복확인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25433" y="4121094"/>
            <a:ext cx="692818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주소</a:t>
            </a:r>
            <a:r>
              <a:rPr lang="en-US" altLang="ko-KR" smtClean="0"/>
              <a:t> : </a:t>
            </a:r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507509" y="4115998"/>
            <a:ext cx="2631232" cy="317971"/>
          </a:xfrm>
          <a:prstGeom prst="roundRect">
            <a:avLst>
              <a:gd name="adj" fmla="val 10370"/>
            </a:avLst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259162" y="4115998"/>
            <a:ext cx="832188" cy="307777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주소검색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82990" y="6050436"/>
            <a:ext cx="1480270" cy="490601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가입하기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515668" y="4910009"/>
            <a:ext cx="1673777" cy="499434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4292580" y="4963331"/>
            <a:ext cx="375592" cy="392790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749945" y="4964962"/>
            <a:ext cx="375592" cy="392790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5137589" y="1249390"/>
            <a:ext cx="243145" cy="261610"/>
            <a:chOff x="303517" y="1696586"/>
            <a:chExt cx="188964" cy="221078"/>
          </a:xfrm>
        </p:grpSpPr>
        <p:sp>
          <p:nvSpPr>
            <p:cNvPr id="43" name="타원 4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03517" y="1696586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125537" y="3954265"/>
            <a:ext cx="243145" cy="261610"/>
            <a:chOff x="303517" y="1696586"/>
            <a:chExt cx="188964" cy="221078"/>
          </a:xfrm>
        </p:grpSpPr>
        <p:sp>
          <p:nvSpPr>
            <p:cNvPr id="46" name="타원 4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3517" y="1696586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385936" y="4753048"/>
            <a:ext cx="243145" cy="261610"/>
            <a:chOff x="303517" y="1696586"/>
            <a:chExt cx="188964" cy="221078"/>
          </a:xfrm>
        </p:grpSpPr>
        <p:sp>
          <p:nvSpPr>
            <p:cNvPr id="49" name="타원 4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3517" y="1696586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961417" y="5928013"/>
            <a:ext cx="243145" cy="261610"/>
            <a:chOff x="303517" y="1696586"/>
            <a:chExt cx="188964" cy="221078"/>
          </a:xfrm>
        </p:grpSpPr>
        <p:sp>
          <p:nvSpPr>
            <p:cNvPr id="52" name="타원 5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03517" y="1696586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en-US" altLang="ko-KR" sz="110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775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77818" y="1055473"/>
            <a:ext cx="8550616" cy="5687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840002"/>
              </p:ext>
            </p:extLst>
          </p:nvPr>
        </p:nvGraphicFramePr>
        <p:xfrm>
          <a:off x="77818" y="19456"/>
          <a:ext cx="12023388" cy="97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98">
                  <a:extLst>
                    <a:ext uri="{9D8B030D-6E8A-4147-A177-3AD203B41FA5}">
                      <a16:colId xmlns:a16="http://schemas.microsoft.com/office/drawing/2014/main" val="55049728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2145183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84810205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1019809131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77573997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134819085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Page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Title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회원가입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사업자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Screen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ID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Date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2022.04.03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53662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Description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회원가입 진입화면</a:t>
                      </a:r>
                      <a:r>
                        <a:rPr lang="ko-KR" altLang="en-US" baseline="0" smtClean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baseline="0" smtClean="0">
                          <a:latin typeface="Arial Black" panose="020B0A04020102020204" pitchFamily="34" charset="0"/>
                        </a:rPr>
                        <a:t>사업자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75044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012056"/>
              </p:ext>
            </p:extLst>
          </p:nvPr>
        </p:nvGraphicFramePr>
        <p:xfrm>
          <a:off x="8710207" y="1053686"/>
          <a:ext cx="3391001" cy="568758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Detail</a:t>
                      </a:r>
                      <a:r>
                        <a:rPr lang="en-US" altLang="ko-KR" sz="1400" baseline="0" smtClean="0"/>
                        <a:t> Description</a:t>
                      </a:r>
                      <a:endParaRPr lang="ko-KR" alt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중복확인</a:t>
                      </a:r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클릭시 모달창 호출</a:t>
                      </a: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주소검섹 클릭시 모달창 호출 주소입력</a:t>
                      </a:r>
                      <a:endParaRPr lang="en-US" altLang="ko-KR" sz="10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자동회원가입 방지 기능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가입버튼 클릭시 가입완료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3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/>
                        <a:t>화면 설명</a:t>
                      </a:r>
                      <a:endParaRPr lang="ko-KR" altLang="en-US" sz="14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84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사업자회원 회원가입 페이지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02417" y="1509991"/>
            <a:ext cx="1231427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사업자번호 </a:t>
            </a:r>
            <a:r>
              <a:rPr lang="en-US" altLang="ko-KR" smtClean="0"/>
              <a:t>: 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07353" y="2273380"/>
            <a:ext cx="1120820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/>
              <a:t>Password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4312" y="2670127"/>
            <a:ext cx="1529586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/>
              <a:t>Password </a:t>
            </a:r>
            <a:r>
              <a:rPr lang="ko-KR" altLang="en-US" smtClean="0"/>
              <a:t>확인 </a:t>
            </a:r>
            <a:r>
              <a:rPr lang="en-US" altLang="ko-KR" smtClean="0"/>
              <a:t>: 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31080" y="3040969"/>
            <a:ext cx="692818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이름 </a:t>
            </a:r>
            <a:r>
              <a:rPr lang="en-US" altLang="ko-KR" smtClean="0"/>
              <a:t>: </a:t>
            </a: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24995" y="1530039"/>
            <a:ext cx="2631232" cy="3077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513830" y="2276981"/>
            <a:ext cx="2631232" cy="3077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24995" y="2665613"/>
            <a:ext cx="2631232" cy="3077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05671" y="3053468"/>
            <a:ext cx="2631232" cy="3077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513830" y="5226574"/>
            <a:ext cx="2631232" cy="3077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551543" y="3453059"/>
            <a:ext cx="872355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연락처 </a:t>
            </a:r>
            <a:r>
              <a:rPr lang="en-US" altLang="ko-KR" smtClean="0"/>
              <a:t>: 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92233" y="4234581"/>
            <a:ext cx="931665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/>
              <a:t>E-MAIL : </a:t>
            </a: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42960" y="4603022"/>
            <a:ext cx="1361270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자동가입방지</a:t>
            </a:r>
            <a:r>
              <a:rPr lang="en-US" altLang="ko-KR" smtClean="0"/>
              <a:t> :</a:t>
            </a:r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505671" y="3458325"/>
            <a:ext cx="2631232" cy="317971"/>
          </a:xfrm>
          <a:prstGeom prst="roundRect">
            <a:avLst>
              <a:gd name="adj" fmla="val 10370"/>
            </a:avLst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505671" y="4229483"/>
            <a:ext cx="2631232" cy="317971"/>
          </a:xfrm>
          <a:prstGeom prst="roundRect">
            <a:avLst>
              <a:gd name="adj" fmla="val 10370"/>
            </a:avLst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257324" y="1530039"/>
            <a:ext cx="832188" cy="307777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중복확인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23595" y="3842850"/>
            <a:ext cx="692818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주소</a:t>
            </a:r>
            <a:r>
              <a:rPr lang="en-US" altLang="ko-KR" smtClean="0"/>
              <a:t> : </a:t>
            </a:r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505671" y="3837754"/>
            <a:ext cx="2631232" cy="317971"/>
          </a:xfrm>
          <a:prstGeom prst="roundRect">
            <a:avLst>
              <a:gd name="adj" fmla="val 10370"/>
            </a:avLst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257324" y="3837754"/>
            <a:ext cx="832188" cy="307777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주소검색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54998" y="5988869"/>
            <a:ext cx="1480270" cy="490601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가입하기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513830" y="4631765"/>
            <a:ext cx="1673777" cy="499434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4290742" y="4685087"/>
            <a:ext cx="375592" cy="392790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748107" y="4686718"/>
            <a:ext cx="375592" cy="392790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921779" y="1891685"/>
            <a:ext cx="513282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/>
              <a:t>ID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513830" y="1904147"/>
            <a:ext cx="2631232" cy="3077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5136903" y="1423834"/>
            <a:ext cx="243145" cy="261610"/>
            <a:chOff x="303517" y="1696586"/>
            <a:chExt cx="188964" cy="221078"/>
          </a:xfrm>
        </p:grpSpPr>
        <p:sp>
          <p:nvSpPr>
            <p:cNvPr id="44" name="타원 43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3517" y="1696586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5156227" y="3649535"/>
            <a:ext cx="243145" cy="261610"/>
            <a:chOff x="303517" y="1696586"/>
            <a:chExt cx="188964" cy="221078"/>
          </a:xfrm>
        </p:grpSpPr>
        <p:sp>
          <p:nvSpPr>
            <p:cNvPr id="50" name="타원 4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3517" y="1696586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2384098" y="4542358"/>
            <a:ext cx="243145" cy="261610"/>
            <a:chOff x="303517" y="1696586"/>
            <a:chExt cx="188964" cy="221078"/>
          </a:xfrm>
        </p:grpSpPr>
        <p:sp>
          <p:nvSpPr>
            <p:cNvPr id="53" name="타원 5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03517" y="1696586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961833" y="5866927"/>
            <a:ext cx="243145" cy="261610"/>
            <a:chOff x="303517" y="1696586"/>
            <a:chExt cx="188964" cy="221078"/>
          </a:xfrm>
        </p:grpSpPr>
        <p:sp>
          <p:nvSpPr>
            <p:cNvPr id="56" name="타원 5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03517" y="1696586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861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77818" y="1055473"/>
            <a:ext cx="8550616" cy="5687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037794"/>
              </p:ext>
            </p:extLst>
          </p:nvPr>
        </p:nvGraphicFramePr>
        <p:xfrm>
          <a:off x="77818" y="19456"/>
          <a:ext cx="12023388" cy="97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98">
                  <a:extLst>
                    <a:ext uri="{9D8B030D-6E8A-4147-A177-3AD203B41FA5}">
                      <a16:colId xmlns:a16="http://schemas.microsoft.com/office/drawing/2014/main" val="55049728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2145183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84810205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1019809131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77573997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134819085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Page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Title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회원가입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사업자</a:t>
                      </a:r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Screen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ID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Date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2022.04.03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53662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Description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회원가입 진입화면</a:t>
                      </a:r>
                      <a:r>
                        <a:rPr lang="ko-KR" altLang="en-US" baseline="0" smtClean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baseline="0" smtClean="0">
                          <a:latin typeface="Arial Black" panose="020B0A04020102020204" pitchFamily="34" charset="0"/>
                        </a:rPr>
                        <a:t>사업자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75044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29617"/>
              </p:ext>
            </p:extLst>
          </p:nvPr>
        </p:nvGraphicFramePr>
        <p:xfrm>
          <a:off x="8710207" y="1053686"/>
          <a:ext cx="3391001" cy="568758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Detail</a:t>
                      </a:r>
                      <a:r>
                        <a:rPr lang="en-US" altLang="ko-KR" sz="1400" baseline="0" smtClean="0"/>
                        <a:t> Description</a:t>
                      </a:r>
                      <a:endParaRPr lang="ko-KR" alt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3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/>
                        <a:t>화면 설명</a:t>
                      </a:r>
                      <a:endParaRPr lang="ko-KR" altLang="en-US" sz="14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84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사업자회원은 가입버튼 클릭 후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 승인 후 가입완료된다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02417" y="1509991"/>
            <a:ext cx="1231427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사업자번호 </a:t>
            </a:r>
            <a:r>
              <a:rPr lang="en-US" altLang="ko-KR" smtClean="0"/>
              <a:t>: 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07353" y="2273380"/>
            <a:ext cx="1120820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/>
              <a:t>Password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4312" y="2670127"/>
            <a:ext cx="1529586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/>
              <a:t>Password </a:t>
            </a:r>
            <a:r>
              <a:rPr lang="ko-KR" altLang="en-US" smtClean="0"/>
              <a:t>확인 </a:t>
            </a:r>
            <a:r>
              <a:rPr lang="en-US" altLang="ko-KR" smtClean="0"/>
              <a:t>: 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31080" y="3040969"/>
            <a:ext cx="692818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이름 </a:t>
            </a:r>
            <a:r>
              <a:rPr lang="en-US" altLang="ko-KR" smtClean="0"/>
              <a:t>: </a:t>
            </a: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24995" y="1530039"/>
            <a:ext cx="2631232" cy="3077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513830" y="2276981"/>
            <a:ext cx="2631232" cy="3077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24995" y="2665613"/>
            <a:ext cx="2631232" cy="3077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05671" y="3053468"/>
            <a:ext cx="2631232" cy="3077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513830" y="5226574"/>
            <a:ext cx="2631232" cy="3077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551543" y="3453059"/>
            <a:ext cx="872355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연락처 </a:t>
            </a:r>
            <a:r>
              <a:rPr lang="en-US" altLang="ko-KR" smtClean="0"/>
              <a:t>: 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92233" y="4234581"/>
            <a:ext cx="931665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/>
              <a:t>E-MAIL : </a:t>
            </a: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42960" y="4603022"/>
            <a:ext cx="1361270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자동가입방지</a:t>
            </a:r>
            <a:r>
              <a:rPr lang="en-US" altLang="ko-KR" smtClean="0"/>
              <a:t> :</a:t>
            </a:r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505671" y="3458325"/>
            <a:ext cx="2631232" cy="317971"/>
          </a:xfrm>
          <a:prstGeom prst="roundRect">
            <a:avLst>
              <a:gd name="adj" fmla="val 10370"/>
            </a:avLst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505671" y="4229483"/>
            <a:ext cx="2631232" cy="317971"/>
          </a:xfrm>
          <a:prstGeom prst="roundRect">
            <a:avLst>
              <a:gd name="adj" fmla="val 10370"/>
            </a:avLst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257324" y="1530039"/>
            <a:ext cx="832188" cy="307777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중복확인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23595" y="3842850"/>
            <a:ext cx="692818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주소</a:t>
            </a:r>
            <a:r>
              <a:rPr lang="en-US" altLang="ko-KR" smtClean="0"/>
              <a:t> : </a:t>
            </a:r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505671" y="3837754"/>
            <a:ext cx="2631232" cy="317971"/>
          </a:xfrm>
          <a:prstGeom prst="roundRect">
            <a:avLst>
              <a:gd name="adj" fmla="val 10370"/>
            </a:avLst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257324" y="3837754"/>
            <a:ext cx="832188" cy="307777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주소검색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54998" y="5988869"/>
            <a:ext cx="1480270" cy="490601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가입하기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513830" y="4631765"/>
            <a:ext cx="1673777" cy="499434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4290742" y="4685087"/>
            <a:ext cx="375592" cy="392790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748107" y="4686718"/>
            <a:ext cx="375592" cy="392790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921779" y="1891685"/>
            <a:ext cx="513282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/>
              <a:t>ID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513830" y="1904147"/>
            <a:ext cx="2631232" cy="3077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7818" y="1053686"/>
            <a:ext cx="8550616" cy="5687581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563273" y="2792709"/>
            <a:ext cx="5579706" cy="2351818"/>
          </a:xfrm>
          <a:prstGeom prst="roundRect">
            <a:avLst>
              <a:gd name="adj" fmla="val 4368"/>
            </a:avLst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smtClean="0">
                <a:solidFill>
                  <a:schemeClr val="tx1"/>
                </a:solidFill>
              </a:rPr>
              <a:t>승인 후 최종 가입됩니다</a:t>
            </a:r>
            <a:r>
              <a:rPr lang="en-US" altLang="ko-KR" sz="1800" b="1" smtClean="0">
                <a:solidFill>
                  <a:schemeClr val="tx1"/>
                </a:solidFill>
              </a:rPr>
              <a:t>.</a:t>
            </a:r>
            <a:endParaRPr lang="ko-KR" altLang="en-US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0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/>
          <p:nvPr/>
        </p:nvSpPr>
        <p:spPr>
          <a:xfrm>
            <a:off x="571692" y="5449257"/>
            <a:ext cx="4922902" cy="39609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571692" y="3878800"/>
            <a:ext cx="4922902" cy="39609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160310"/>
              </p:ext>
            </p:extLst>
          </p:nvPr>
        </p:nvGraphicFramePr>
        <p:xfrm>
          <a:off x="77818" y="19456"/>
          <a:ext cx="12023388" cy="97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98">
                  <a:extLst>
                    <a:ext uri="{9D8B030D-6E8A-4147-A177-3AD203B41FA5}">
                      <a16:colId xmlns:a16="http://schemas.microsoft.com/office/drawing/2014/main" val="55049728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2145183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84810205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1019809131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77573997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134819085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Page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Title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Login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Screen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ID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Date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2022.04.03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53662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Description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로그인 페이지 설명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75044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979081"/>
              </p:ext>
            </p:extLst>
          </p:nvPr>
        </p:nvGraphicFramePr>
        <p:xfrm>
          <a:off x="8710207" y="1053686"/>
          <a:ext cx="3391001" cy="568758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Detail</a:t>
                      </a:r>
                      <a:r>
                        <a:rPr lang="en-US" altLang="ko-KR" sz="1400" baseline="0" smtClean="0"/>
                        <a:t> Description</a:t>
                      </a:r>
                      <a:endParaRPr lang="ko-KR" alt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 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 화면</a:t>
                      </a: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Pw </a:t>
                      </a:r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 화면</a:t>
                      </a:r>
                      <a:endParaRPr lang="en-US" altLang="ko-KR" sz="10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</a:t>
                      </a:r>
                      <a:r>
                        <a:rPr lang="en-US" altLang="ko-KR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 남겨주는 체크박스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아이디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찾아주는 버튼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소셜 로그인 버튼</a:t>
                      </a: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 버튼</a:t>
                      </a: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 화면</a:t>
                      </a: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3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/>
                        <a:t>화면 설명</a:t>
                      </a:r>
                      <a:endParaRPr lang="ko-KR" altLang="en-US" sz="14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84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소셜로그인이나 홈페이지에서 회원가입 하는 화면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아이디와 비밀번호가 기억나지 않으면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찾을 수도 있음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2254" y="1052247"/>
            <a:ext cx="8550616" cy="5687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975703" y="1640557"/>
            <a:ext cx="1198745" cy="506616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LOGIN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20059" y="2356568"/>
            <a:ext cx="2238485" cy="445632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820059" y="2966229"/>
            <a:ext cx="2238485" cy="445632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848417" y="2356568"/>
            <a:ext cx="889869" cy="445632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ID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848417" y="2966229"/>
            <a:ext cx="889869" cy="445632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PW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478179" y="3719692"/>
            <a:ext cx="158182" cy="163600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718134" y="3719692"/>
            <a:ext cx="1785936" cy="157647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아이디 기억하기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848417" y="3990609"/>
            <a:ext cx="3210127" cy="180514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계정 정보가 기억나지 않으시나요</a:t>
            </a:r>
            <a:r>
              <a:rPr lang="en-US" altLang="ko-KR" smtClean="0">
                <a:solidFill>
                  <a:schemeClr val="tx1"/>
                </a:solidFill>
              </a:rPr>
              <a:t>?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77818" y="4581571"/>
            <a:ext cx="8550616" cy="97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2768060" y="4861969"/>
            <a:ext cx="950074" cy="9162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소셜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217515" y="4861969"/>
            <a:ext cx="950074" cy="9162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소셜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3992787" y="4861969"/>
            <a:ext cx="950074" cy="91626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소셜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848417" y="6092879"/>
            <a:ext cx="3210127" cy="180514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아직 회원이 아니신가요</a:t>
            </a:r>
            <a:r>
              <a:rPr lang="en-US" altLang="ko-KR" smtClean="0">
                <a:solidFill>
                  <a:schemeClr val="tx1"/>
                </a:solidFill>
              </a:rPr>
              <a:t>?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2442813" y="2448579"/>
            <a:ext cx="243145" cy="261610"/>
            <a:chOff x="303517" y="1696587"/>
            <a:chExt cx="188964" cy="221078"/>
          </a:xfrm>
        </p:grpSpPr>
        <p:sp>
          <p:nvSpPr>
            <p:cNvPr id="80" name="타원 7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2442813" y="3078890"/>
            <a:ext cx="243145" cy="261610"/>
            <a:chOff x="303517" y="1696587"/>
            <a:chExt cx="188964" cy="221078"/>
          </a:xfrm>
        </p:grpSpPr>
        <p:sp>
          <p:nvSpPr>
            <p:cNvPr id="95" name="타원 9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121524" y="3668441"/>
            <a:ext cx="243145" cy="261610"/>
            <a:chOff x="303517" y="1696587"/>
            <a:chExt cx="188964" cy="221078"/>
          </a:xfrm>
        </p:grpSpPr>
        <p:sp>
          <p:nvSpPr>
            <p:cNvPr id="113" name="타원 112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2502464" y="3965666"/>
            <a:ext cx="243145" cy="261610"/>
            <a:chOff x="303517" y="1696587"/>
            <a:chExt cx="188964" cy="221078"/>
          </a:xfrm>
        </p:grpSpPr>
        <p:sp>
          <p:nvSpPr>
            <p:cNvPr id="116" name="타원 11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2362456" y="5139828"/>
            <a:ext cx="243145" cy="261610"/>
            <a:chOff x="303517" y="1696587"/>
            <a:chExt cx="188964" cy="221078"/>
          </a:xfrm>
        </p:grpSpPr>
        <p:sp>
          <p:nvSpPr>
            <p:cNvPr id="119" name="타원 11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2456449" y="6054266"/>
            <a:ext cx="243145" cy="261610"/>
            <a:chOff x="303517" y="1696587"/>
            <a:chExt cx="188964" cy="221078"/>
          </a:xfrm>
        </p:grpSpPr>
        <p:sp>
          <p:nvSpPr>
            <p:cNvPr id="122" name="타원 121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328547" y="1196203"/>
            <a:ext cx="243145" cy="261610"/>
            <a:chOff x="303517" y="1696587"/>
            <a:chExt cx="188964" cy="221078"/>
          </a:xfrm>
        </p:grpSpPr>
        <p:sp>
          <p:nvSpPr>
            <p:cNvPr id="125" name="타원 12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7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71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/>
          <p:nvPr/>
        </p:nvSpPr>
        <p:spPr>
          <a:xfrm>
            <a:off x="571692" y="5449257"/>
            <a:ext cx="4922902" cy="39609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571692" y="3878800"/>
            <a:ext cx="4922902" cy="39609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7095"/>
              </p:ext>
            </p:extLst>
          </p:nvPr>
        </p:nvGraphicFramePr>
        <p:xfrm>
          <a:off x="77818" y="19456"/>
          <a:ext cx="12023388" cy="97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898">
                  <a:extLst>
                    <a:ext uri="{9D8B030D-6E8A-4147-A177-3AD203B41FA5}">
                      <a16:colId xmlns:a16="http://schemas.microsoft.com/office/drawing/2014/main" val="55049728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2145183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848102053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1019809131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3277573997"/>
                    </a:ext>
                  </a:extLst>
                </a:gridCol>
                <a:gridCol w="2003898">
                  <a:extLst>
                    <a:ext uri="{9D8B030D-6E8A-4147-A177-3AD203B41FA5}">
                      <a16:colId xmlns:a16="http://schemas.microsoft.com/office/drawing/2014/main" val="2134819085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Page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Title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Arial Black" panose="020B0A04020102020204" pitchFamily="34" charset="0"/>
                        </a:rPr>
                        <a:t>계정찾기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Screen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ID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Date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53662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Description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mtClean="0">
                          <a:latin typeface="Arial Black" panose="020B0A04020102020204" pitchFamily="34" charset="0"/>
                        </a:rPr>
                        <a:t>ID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baseline="0" smtClean="0">
                          <a:latin typeface="Arial Black" panose="020B0A04020102020204" pitchFamily="34" charset="0"/>
                        </a:rPr>
                        <a:t>찾기 화면 </a:t>
                      </a:r>
                      <a:r>
                        <a:rPr lang="en-US" altLang="ko-KR" baseline="0" smtClean="0">
                          <a:latin typeface="Arial Black" panose="020B0A04020102020204" pitchFamily="34" charset="0"/>
                        </a:rPr>
                        <a:t>1-1</a:t>
                      </a:r>
                      <a:endParaRPr lang="ko-KR" altLang="en-US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75044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596722"/>
              </p:ext>
            </p:extLst>
          </p:nvPr>
        </p:nvGraphicFramePr>
        <p:xfrm>
          <a:off x="8710207" y="1053686"/>
          <a:ext cx="3391001" cy="568758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Detail</a:t>
                      </a:r>
                      <a:r>
                        <a:rPr lang="en-US" altLang="ko-KR" sz="1400" baseline="0" smtClean="0"/>
                        <a:t> Description</a:t>
                      </a:r>
                      <a:endParaRPr lang="ko-KR" altLang="en-US" sz="1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</a:t>
                      </a:r>
                      <a:r>
                        <a:rPr lang="en-US" altLang="ko-KR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계정 찾기 화면</a:t>
                      </a: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 </a:t>
                      </a:r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찾기 버튼</a:t>
                      </a:r>
                      <a:endParaRPr lang="en-US" altLang="ko-KR" sz="1000" baseline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3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PW 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찾기 버튼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4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 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찾기 화면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5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 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확인</a:t>
                      </a:r>
                      <a:r>
                        <a:rPr lang="ko-KR" altLang="en-US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가능한 버튼</a:t>
                      </a:r>
                      <a:endParaRPr lang="ko-KR" altLang="en-US" sz="1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4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6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7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8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9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</a:t>
                      </a: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3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/>
                        <a:t>화면 설명</a:t>
                      </a:r>
                      <a:endParaRPr lang="ko-KR" altLang="en-US" sz="14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684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아직 회원이 아니신가요</a:t>
                      </a:r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? 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버튼을 누르면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ID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찾기가 기본 화면으로 뜨고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이메일로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입력 받아</a:t>
                      </a:r>
                      <a:r>
                        <a:rPr lang="en-US" altLang="ko-KR" sz="100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계정을 찾는 화면</a:t>
                      </a:r>
                      <a:endParaRPr lang="en-US" altLang="ko-KR" sz="10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7818" y="1035008"/>
            <a:ext cx="8550616" cy="5687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442883" y="2099836"/>
            <a:ext cx="1139260" cy="378807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PW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120692" y="2099837"/>
            <a:ext cx="1139260" cy="378807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ID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04617" y="2836202"/>
            <a:ext cx="5289569" cy="2855441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36514" y="3420110"/>
            <a:ext cx="1139260" cy="3788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36514" y="3945196"/>
            <a:ext cx="1139260" cy="3788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이메일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702549" y="3420110"/>
            <a:ext cx="2513425" cy="3788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702549" y="3955643"/>
            <a:ext cx="2513425" cy="3788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120692" y="4575978"/>
            <a:ext cx="2513425" cy="3788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계정 찾기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575774" y="1773353"/>
            <a:ext cx="243145" cy="261610"/>
            <a:chOff x="303517" y="1696587"/>
            <a:chExt cx="188964" cy="221078"/>
          </a:xfrm>
        </p:grpSpPr>
        <p:sp>
          <p:nvSpPr>
            <p:cNvPr id="56" name="타원 55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890940" y="1773353"/>
            <a:ext cx="243145" cy="261610"/>
            <a:chOff x="303517" y="1696587"/>
            <a:chExt cx="188964" cy="221078"/>
          </a:xfrm>
        </p:grpSpPr>
        <p:sp>
          <p:nvSpPr>
            <p:cNvPr id="59" name="타원 58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911033" y="3007888"/>
            <a:ext cx="243145" cy="261610"/>
            <a:chOff x="303517" y="1696587"/>
            <a:chExt cx="188964" cy="221078"/>
          </a:xfrm>
        </p:grpSpPr>
        <p:sp>
          <p:nvSpPr>
            <p:cNvPr id="67" name="타원 66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3447177" y="4623582"/>
            <a:ext cx="243145" cy="261610"/>
            <a:chOff x="303517" y="1696587"/>
            <a:chExt cx="188964" cy="221078"/>
          </a:xfrm>
        </p:grpSpPr>
        <p:sp>
          <p:nvSpPr>
            <p:cNvPr id="70" name="타원 69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244345" y="1122070"/>
            <a:ext cx="1139260" cy="378807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계정찾기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122772" y="1084575"/>
            <a:ext cx="243145" cy="261610"/>
            <a:chOff x="303517" y="1696587"/>
            <a:chExt cx="188964" cy="221078"/>
          </a:xfrm>
        </p:grpSpPr>
        <p:sp>
          <p:nvSpPr>
            <p:cNvPr id="125" name="타원 124"/>
            <p:cNvSpPr/>
            <p:nvPr/>
          </p:nvSpPr>
          <p:spPr>
            <a:xfrm>
              <a:off x="324713" y="1719603"/>
              <a:ext cx="167768" cy="167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03517" y="1696587"/>
              <a:ext cx="188530" cy="221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ko-KR" altLang="en-US" sz="11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1" name="모서리가 둥근 직사각형 30"/>
          <p:cNvSpPr/>
          <p:nvPr/>
        </p:nvSpPr>
        <p:spPr>
          <a:xfrm>
            <a:off x="3075433" y="2057774"/>
            <a:ext cx="1209184" cy="4502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00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col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82033"/>
      </a:accent1>
      <a:accent2>
        <a:srgbClr val="F3CFA4"/>
      </a:accent2>
      <a:accent3>
        <a:srgbClr val="BACECD"/>
      </a:accent3>
      <a:accent4>
        <a:srgbClr val="F8F8F8"/>
      </a:accent4>
      <a:accent5>
        <a:srgbClr val="AEAB97"/>
      </a:accent5>
      <a:accent6>
        <a:srgbClr val="7ABDF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4156</Words>
  <Application>Microsoft Office PowerPoint</Application>
  <PresentationFormat>와이드스크린</PresentationFormat>
  <Paragraphs>2179</Paragraphs>
  <Slides>45</Slides>
  <Notes>45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9" baseType="lpstr"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 WOO KO</dc:creator>
  <cp:lastModifiedBy>PC-14</cp:lastModifiedBy>
  <cp:revision>177</cp:revision>
  <dcterms:modified xsi:type="dcterms:W3CDTF">2023-04-08T06:11:02Z</dcterms:modified>
</cp:coreProperties>
</file>