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1"/>
  </p:notesMasterIdLst>
  <p:sldIdLst>
    <p:sldId id="283" r:id="rId2"/>
    <p:sldId id="262" r:id="rId3"/>
    <p:sldId id="284" r:id="rId4"/>
    <p:sldId id="285" r:id="rId5"/>
    <p:sldId id="286" r:id="rId6"/>
    <p:sldId id="287" r:id="rId7"/>
    <p:sldId id="288" r:id="rId8"/>
    <p:sldId id="289" r:id="rId9"/>
    <p:sldId id="291" r:id="rId10"/>
    <p:sldId id="290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033"/>
    <a:srgbClr val="FCE8EA"/>
    <a:srgbClr val="ADFDB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34B077-861A-4976-9094-FE3F9125EA60}">
  <a:tblStyle styleId="{B934B077-861A-4976-9094-FE3F9125EA60}" styleName="Table_0">
    <a:wholeTbl>
      <a:tcTxStyle b="off" i="off">
        <a:font>
          <a:latin typeface="Arial Nova"/>
          <a:ea typeface="Arial Nova"/>
          <a:cs typeface="Arial Nova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0" autoAdjust="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2550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1118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0814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1559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4507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0087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2306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0855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0025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1085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251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4970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569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018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4392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2164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8590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40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314036"/>
          </a:xfrm>
          <a:prstGeom prst="rect">
            <a:avLst/>
          </a:prstGeom>
          <a:solidFill>
            <a:srgbClr val="D82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33"/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437" name="Google Shape;437;p33"/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endParaRPr sz="23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3"/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23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9" name="Google Shape;439;p33"/>
          <p:cNvSpPr txBox="1"/>
          <p:nvPr/>
        </p:nvSpPr>
        <p:spPr>
          <a:xfrm>
            <a:off x="4077658" y="2594735"/>
            <a:ext cx="4036682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b="1" i="1" smtClean="0">
                <a:solidFill>
                  <a:schemeClr val="lt1"/>
                </a:solidFill>
              </a:rPr>
              <a:t>Table Mate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i="1" smtClean="0">
                <a:solidFill>
                  <a:schemeClr val="lt1"/>
                </a:solidFill>
              </a:rPr>
              <a:t>프로세스 흐름도</a:t>
            </a:r>
            <a:endParaRPr lang="en-US" altLang="ko-KR" sz="4000" b="1" i="1" smtClean="0">
              <a:solidFill>
                <a:schemeClr val="lt1"/>
              </a:solidFill>
            </a:endParaRPr>
          </a:p>
        </p:txBody>
      </p:sp>
      <p:sp>
        <p:nvSpPr>
          <p:cNvPr id="6" name="Google Shape;439;p33"/>
          <p:cNvSpPr txBox="1"/>
          <p:nvPr/>
        </p:nvSpPr>
        <p:spPr>
          <a:xfrm>
            <a:off x="4581238" y="4705243"/>
            <a:ext cx="728749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i="1" smtClean="0">
              <a:solidFill>
                <a:schemeClr val="lt1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smtClean="0">
                <a:solidFill>
                  <a:schemeClr val="lt1"/>
                </a:solidFill>
              </a:rPr>
              <a:t>3</a:t>
            </a:r>
            <a:r>
              <a:rPr lang="ko-KR" altLang="en-US" sz="2400" i="1" smtClean="0">
                <a:solidFill>
                  <a:schemeClr val="lt1"/>
                </a:solidFill>
              </a:rPr>
              <a:t>조 </a:t>
            </a:r>
            <a:endParaRPr lang="en-US" altLang="ko-KR" sz="2400" i="1" smtClean="0">
              <a:solidFill>
                <a:schemeClr val="lt1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i="1" err="1" smtClean="0">
                <a:solidFill>
                  <a:schemeClr val="lt1"/>
                </a:solidFill>
              </a:rPr>
              <a:t>정재균</a:t>
            </a:r>
            <a:r>
              <a:rPr lang="ko-KR" altLang="en-US" sz="2400" i="1" smtClean="0">
                <a:solidFill>
                  <a:schemeClr val="lt1"/>
                </a:solidFill>
              </a:rPr>
              <a:t> </a:t>
            </a:r>
            <a:r>
              <a:rPr lang="ko-KR" altLang="en-US" sz="2400" i="1" err="1" smtClean="0">
                <a:solidFill>
                  <a:schemeClr val="lt1"/>
                </a:solidFill>
              </a:rPr>
              <a:t>고영우</a:t>
            </a:r>
            <a:r>
              <a:rPr lang="ko-KR" altLang="en-US" sz="2400" i="1" smtClean="0">
                <a:solidFill>
                  <a:schemeClr val="lt1"/>
                </a:solidFill>
              </a:rPr>
              <a:t> 김동혁 김민정 </a:t>
            </a:r>
            <a:r>
              <a:rPr lang="ko-KR" altLang="en-US" sz="2400" i="1" err="1" smtClean="0">
                <a:solidFill>
                  <a:schemeClr val="lt1"/>
                </a:solidFill>
              </a:rPr>
              <a:t>박승우</a:t>
            </a:r>
            <a:r>
              <a:rPr lang="ko-KR" altLang="en-US" sz="2400" i="1" smtClean="0">
                <a:solidFill>
                  <a:schemeClr val="lt1"/>
                </a:solidFill>
              </a:rPr>
              <a:t> 황지현</a:t>
            </a:r>
            <a:endParaRPr sz="2400" i="1">
              <a:solidFill>
                <a:schemeClr val="lt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35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● </a:t>
            </a:r>
            <a:r>
              <a:rPr lang="en-US" altLang="ko-KR" sz="1600" b="1" smtClean="0">
                <a:solidFill>
                  <a:schemeClr val="bg1"/>
                </a:solidFill>
              </a:rPr>
              <a:t>PROCESS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975461" y="2139494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내가 찜한 식당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3212780" y="2139492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찜한 식당 리스트 출력</a:t>
            </a:r>
            <a:endParaRPr lang="en-US" altLang="ko-KR" sz="1100" b="1" smtClean="0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5450099" y="2139494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식당 선택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 rot="16200000">
            <a:off x="2625213" y="2192687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625896"/>
              </p:ext>
            </p:extLst>
          </p:nvPr>
        </p:nvGraphicFramePr>
        <p:xfrm>
          <a:off x="1108364" y="440685"/>
          <a:ext cx="9864436" cy="64050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66109">
                  <a:extLst>
                    <a:ext uri="{9D8B030D-6E8A-4147-A177-3AD203B41FA5}">
                      <a16:colId xmlns:a16="http://schemas.microsoft.com/office/drawing/2014/main" val="2676380964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1968306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1311113382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00000424"/>
                    </a:ext>
                  </a:extLst>
                </a:gridCol>
              </a:tblGrid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단위 프로세스 </a:t>
                      </a:r>
                      <a:r>
                        <a:rPr lang="en-US" altLang="ko-KR" sz="1200" smtClean="0"/>
                        <a:t>ID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프로세스명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마이페이지</a:t>
                      </a:r>
                      <a:r>
                        <a:rPr lang="en-US" altLang="ko-KR" sz="1200" smtClean="0"/>
                        <a:t>(</a:t>
                      </a:r>
                      <a:r>
                        <a:rPr lang="ko-KR" altLang="en-US" sz="1200" smtClean="0"/>
                        <a:t>회원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498355"/>
                  </a:ext>
                </a:extLst>
              </a:tr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작성일자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2023.04.07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GOS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81168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115453" y="338555"/>
            <a:ext cx="11979564" cy="6472264"/>
          </a:xfrm>
          <a:prstGeom prst="roundRect">
            <a:avLst>
              <a:gd name="adj" fmla="val 3726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아래쪽 화살표 86"/>
          <p:cNvSpPr/>
          <p:nvPr/>
        </p:nvSpPr>
        <p:spPr>
          <a:xfrm rot="16200000">
            <a:off x="4862532" y="2200329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아래쪽 화살표 87"/>
          <p:cNvSpPr/>
          <p:nvPr/>
        </p:nvSpPr>
        <p:spPr>
          <a:xfrm rot="16200000">
            <a:off x="7205987" y="2192687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793554" y="2139494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식당 상세페이지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출력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75461" y="3862826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내가 등록한 리뷰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12780" y="3862824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등록한 리뷰 리스트 출력</a:t>
            </a:r>
            <a:endParaRPr lang="en-US" altLang="ko-KR" sz="1100" b="1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450098" y="3314618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수정 선택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아래쪽 화살표 22"/>
          <p:cNvSpPr/>
          <p:nvPr/>
        </p:nvSpPr>
        <p:spPr>
          <a:xfrm rot="16200000">
            <a:off x="2625213" y="3916019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 rot="14985464">
            <a:off x="4898635" y="3581207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 rot="16200000">
            <a:off x="7205987" y="3367812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793554" y="3311659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리뷰 입력창 출력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450098" y="4521981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삭제 선택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793553" y="4521981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삭제 확인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아래쪽 화살표 32"/>
          <p:cNvSpPr/>
          <p:nvPr/>
        </p:nvSpPr>
        <p:spPr>
          <a:xfrm rot="16200000">
            <a:off x="7205988" y="4571324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691506" y="5179844"/>
            <a:ext cx="1306048" cy="48297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삭제여부 확인 알럿 발생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5" name="아래쪽 화살표 34"/>
          <p:cNvSpPr/>
          <p:nvPr/>
        </p:nvSpPr>
        <p:spPr>
          <a:xfrm rot="6614536" flipV="1">
            <a:off x="4898635" y="4357050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965810" y="3969044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등록한 리뷰 리스트 출력</a:t>
            </a:r>
            <a:endParaRPr lang="en-US" altLang="ko-KR" sz="1100" b="1" smtClean="0">
              <a:solidFill>
                <a:schemeClr val="tx1"/>
              </a:solidFill>
            </a:endParaRPr>
          </a:p>
        </p:txBody>
      </p:sp>
      <p:sp>
        <p:nvSpPr>
          <p:cNvPr id="37" name="아래쪽 화살표 36"/>
          <p:cNvSpPr/>
          <p:nvPr/>
        </p:nvSpPr>
        <p:spPr>
          <a:xfrm rot="17537012">
            <a:off x="9520609" y="3565691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아래쪽 화살표 37"/>
          <p:cNvSpPr/>
          <p:nvPr/>
        </p:nvSpPr>
        <p:spPr>
          <a:xfrm rot="4062988" flipV="1">
            <a:off x="9520609" y="4468305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72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● </a:t>
            </a:r>
            <a:r>
              <a:rPr lang="en-US" altLang="ko-KR" sz="1600" b="1" smtClean="0">
                <a:solidFill>
                  <a:schemeClr val="bg1"/>
                </a:solidFill>
              </a:rPr>
              <a:t>PROCESS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449155" y="3574689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내 예약확인하기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 rot="16200000">
            <a:off x="1974493" y="3636005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8585129" y="4076832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모달 밖 선택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108364" y="440685"/>
          <a:ext cx="9864436" cy="64050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66109">
                  <a:extLst>
                    <a:ext uri="{9D8B030D-6E8A-4147-A177-3AD203B41FA5}">
                      <a16:colId xmlns:a16="http://schemas.microsoft.com/office/drawing/2014/main" val="2676380964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1968306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1311113382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00000424"/>
                    </a:ext>
                  </a:extLst>
                </a:gridCol>
              </a:tblGrid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단위 프로세스 </a:t>
                      </a:r>
                      <a:r>
                        <a:rPr lang="en-US" altLang="ko-KR" sz="1200" smtClean="0"/>
                        <a:t>ID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프로세스명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마이페이지</a:t>
                      </a:r>
                      <a:r>
                        <a:rPr lang="en-US" altLang="ko-KR" sz="1200" smtClean="0"/>
                        <a:t>(</a:t>
                      </a:r>
                      <a:r>
                        <a:rPr lang="ko-KR" altLang="en-US" sz="1200" smtClean="0"/>
                        <a:t>사업자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498355"/>
                  </a:ext>
                </a:extLst>
              </a:tr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작성일자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2023.04.07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GOS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81168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115453" y="338555"/>
            <a:ext cx="11979564" cy="6472264"/>
          </a:xfrm>
          <a:prstGeom prst="roundRect">
            <a:avLst>
              <a:gd name="adj" fmla="val 3726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625895" y="3558121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예약 상세내용 모달로 출력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407067" y="3574687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예약리스트 출력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4" name="아래쪽 화살표 93"/>
          <p:cNvSpPr/>
          <p:nvPr/>
        </p:nvSpPr>
        <p:spPr>
          <a:xfrm rot="16200000">
            <a:off x="4043107" y="3636005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4506405" y="3558122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예약리스트 선택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8585128" y="3038075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예약 취소 선택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0212814" y="2656947"/>
            <a:ext cx="1091621" cy="48297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취소 확인</a:t>
            </a:r>
            <a:r>
              <a:rPr lang="en-US" altLang="ko-KR" sz="1050" smtClean="0">
                <a:solidFill>
                  <a:schemeClr val="tx1"/>
                </a:solidFill>
              </a:rPr>
              <a:t>/</a:t>
            </a:r>
            <a:r>
              <a:rPr lang="ko-KR" altLang="en-US" sz="1050" smtClean="0">
                <a:solidFill>
                  <a:schemeClr val="tx1"/>
                </a:solidFill>
              </a:rPr>
              <a:t>경고 알럿 발생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88" name="아래쪽 화살표 87"/>
          <p:cNvSpPr/>
          <p:nvPr/>
        </p:nvSpPr>
        <p:spPr>
          <a:xfrm rot="16200000">
            <a:off x="6138025" y="3627880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아래쪽 화살표 89"/>
          <p:cNvSpPr/>
          <p:nvPr/>
        </p:nvSpPr>
        <p:spPr>
          <a:xfrm rot="15016744">
            <a:off x="8158169" y="3247906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10439898" y="3570612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예약리스트 출력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2" name="아래쪽 화살표 91"/>
          <p:cNvSpPr/>
          <p:nvPr/>
        </p:nvSpPr>
        <p:spPr>
          <a:xfrm rot="6583256" flipV="1">
            <a:off x="8158169" y="4000698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아래쪽 화살표 96"/>
          <p:cNvSpPr/>
          <p:nvPr/>
        </p:nvSpPr>
        <p:spPr>
          <a:xfrm rot="15016744">
            <a:off x="10074272" y="4064261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 rot="6583256" flipV="1">
            <a:off x="10074271" y="3167289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5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43"/>
          <p:cNvSpPr/>
          <p:nvPr/>
        </p:nvSpPr>
        <p:spPr>
          <a:xfrm>
            <a:off x="4879644" y="2041902"/>
            <a:ext cx="1486440" cy="1512017"/>
          </a:xfrm>
          <a:prstGeom prst="roundRect">
            <a:avLst>
              <a:gd name="adj" fmla="val 91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● </a:t>
            </a:r>
            <a:r>
              <a:rPr lang="en-US" altLang="ko-KR" sz="1600" b="1" smtClean="0">
                <a:solidFill>
                  <a:schemeClr val="bg1"/>
                </a:solidFill>
              </a:rPr>
              <a:t>PROCESS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776106"/>
              </p:ext>
            </p:extLst>
          </p:nvPr>
        </p:nvGraphicFramePr>
        <p:xfrm>
          <a:off x="1108364" y="440685"/>
          <a:ext cx="9864436" cy="64050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66109">
                  <a:extLst>
                    <a:ext uri="{9D8B030D-6E8A-4147-A177-3AD203B41FA5}">
                      <a16:colId xmlns:a16="http://schemas.microsoft.com/office/drawing/2014/main" val="2676380964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1968306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1311113382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00000424"/>
                    </a:ext>
                  </a:extLst>
                </a:gridCol>
              </a:tblGrid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단위 프로세스 </a:t>
                      </a:r>
                      <a:r>
                        <a:rPr lang="en-US" altLang="ko-KR" sz="1200" smtClean="0"/>
                        <a:t>ID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프로세스명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커뮤니티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498355"/>
                  </a:ext>
                </a:extLst>
              </a:tr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작성일자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2023.04.07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GOS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81168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121821" y="338554"/>
            <a:ext cx="11979564" cy="6472264"/>
          </a:xfrm>
          <a:prstGeom prst="roundRect">
            <a:avLst>
              <a:gd name="adj" fmla="val 3726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940808" y="1416612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글쓰기 선택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2389201" y="3482755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게시판 선택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7117663" y="1442774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양식에 맞춰 글 작성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860855" y="3599071"/>
            <a:ext cx="1524018" cy="48297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작성자 일치시 활성화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84683" y="1656069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커뮤니티 선택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" name="아래쪽 화살표 27"/>
          <p:cNvSpPr/>
          <p:nvPr/>
        </p:nvSpPr>
        <p:spPr>
          <a:xfrm>
            <a:off x="2973361" y="4922432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425364" y="5305570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조회하고 싶은 게시글 선택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2987044" y="5832370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02882" y="6238466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선택글 출력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" name="오른쪽 중괄호 2"/>
          <p:cNvSpPr/>
          <p:nvPr/>
        </p:nvSpPr>
        <p:spPr>
          <a:xfrm rot="10800000">
            <a:off x="3895579" y="1675729"/>
            <a:ext cx="923277" cy="1561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 rot="16200000">
            <a:off x="6590658" y="1464500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아래쪽 화살표 35"/>
          <p:cNvSpPr/>
          <p:nvPr/>
        </p:nvSpPr>
        <p:spPr>
          <a:xfrm rot="16200000">
            <a:off x="8706854" y="1464500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9233859" y="1442774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작성완료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40808" y="2167419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수정 클릭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940808" y="2913360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삭제 클릭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117663" y="2190650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양식에 맞춰 글 수정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6" name="아래쪽 화살표 45"/>
          <p:cNvSpPr/>
          <p:nvPr/>
        </p:nvSpPr>
        <p:spPr>
          <a:xfrm rot="16200000">
            <a:off x="6590658" y="2212376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아래쪽 화살표 46"/>
          <p:cNvSpPr/>
          <p:nvPr/>
        </p:nvSpPr>
        <p:spPr>
          <a:xfrm rot="16200000">
            <a:off x="8706854" y="2212376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9233859" y="2190650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수정완료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0" name="아래쪽 화살표 49"/>
          <p:cNvSpPr/>
          <p:nvPr/>
        </p:nvSpPr>
        <p:spPr>
          <a:xfrm rot="16200000">
            <a:off x="6590659" y="2966553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117663" y="2899283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삭제완료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13069" y="1212407"/>
            <a:ext cx="1761786" cy="1991142"/>
            <a:chOff x="2213250" y="1416612"/>
            <a:chExt cx="1761786" cy="199114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2213250" y="1416612"/>
              <a:ext cx="1761786" cy="1991142"/>
            </a:xfrm>
            <a:prstGeom prst="roundRect">
              <a:avLst>
                <a:gd name="adj" fmla="val 910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371439" y="2167420"/>
              <a:ext cx="1445409" cy="4895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이벤트 게시판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2371439" y="1552376"/>
              <a:ext cx="1445409" cy="4895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공지사항 게시판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389382" y="2754887"/>
              <a:ext cx="1445409" cy="4895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자유게시판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</p:grpSp>
      <p:sp>
        <p:nvSpPr>
          <p:cNvPr id="94" name="아래쪽 화살표 93"/>
          <p:cNvSpPr/>
          <p:nvPr/>
        </p:nvSpPr>
        <p:spPr>
          <a:xfrm rot="16200000">
            <a:off x="1919194" y="1711789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2987044" y="3069785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425364" y="4395632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게시글 출력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4" name="아래쪽 화살표 53"/>
          <p:cNvSpPr/>
          <p:nvPr/>
        </p:nvSpPr>
        <p:spPr>
          <a:xfrm>
            <a:off x="2987691" y="3992772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위로 굽은 화살표 54"/>
          <p:cNvSpPr/>
          <p:nvPr/>
        </p:nvSpPr>
        <p:spPr>
          <a:xfrm rot="16200000" flipH="1">
            <a:off x="5315890" y="2322544"/>
            <a:ext cx="1324232" cy="3618586"/>
          </a:xfrm>
          <a:prstGeom prst="bentUpArrow">
            <a:avLst>
              <a:gd name="adj1" fmla="val 13255"/>
              <a:gd name="adj2" fmla="val 10490"/>
              <a:gd name="adj3" fmla="val 1514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위로 굽은 화살표 55"/>
          <p:cNvSpPr/>
          <p:nvPr/>
        </p:nvSpPr>
        <p:spPr>
          <a:xfrm rot="16200000" flipH="1">
            <a:off x="7232969" y="1918225"/>
            <a:ext cx="1998611" cy="3618586"/>
          </a:xfrm>
          <a:prstGeom prst="bentUpArrow">
            <a:avLst>
              <a:gd name="adj1" fmla="val 8093"/>
              <a:gd name="adj2" fmla="val 2930"/>
              <a:gd name="adj3" fmla="val 133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49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● </a:t>
            </a:r>
            <a:r>
              <a:rPr lang="en-US" altLang="ko-KR" sz="1600" b="1" smtClean="0">
                <a:solidFill>
                  <a:schemeClr val="bg1"/>
                </a:solidFill>
              </a:rPr>
              <a:t>PROCESS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437394"/>
              </p:ext>
            </p:extLst>
          </p:nvPr>
        </p:nvGraphicFramePr>
        <p:xfrm>
          <a:off x="1108364" y="440685"/>
          <a:ext cx="9864436" cy="64050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66109">
                  <a:extLst>
                    <a:ext uri="{9D8B030D-6E8A-4147-A177-3AD203B41FA5}">
                      <a16:colId xmlns:a16="http://schemas.microsoft.com/office/drawing/2014/main" val="2676380964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1968306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1311113382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00000424"/>
                    </a:ext>
                  </a:extLst>
                </a:gridCol>
              </a:tblGrid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단위 프로세스 </a:t>
                      </a:r>
                      <a:r>
                        <a:rPr lang="en-US" altLang="ko-KR" sz="1200" smtClean="0"/>
                        <a:t>ID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프로세스명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검색페이지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498355"/>
                  </a:ext>
                </a:extLst>
              </a:tr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작성일자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2023.04.07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GOS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81168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96195" y="338554"/>
            <a:ext cx="11979564" cy="6472264"/>
          </a:xfrm>
          <a:prstGeom prst="roundRect">
            <a:avLst>
              <a:gd name="adj" fmla="val 3726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1659" y="2709766"/>
            <a:ext cx="9851141" cy="2247459"/>
            <a:chOff x="1121659" y="2594356"/>
            <a:chExt cx="9851141" cy="2247459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1121659" y="2594356"/>
              <a:ext cx="1445409" cy="4895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검색하기를 통한 검색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1121659" y="4352288"/>
              <a:ext cx="1445409" cy="4895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예약하기를 통한 검색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3203718" y="2594356"/>
              <a:ext cx="1445409" cy="4895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많이 찾는 검색 키워드 순위 출력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3203718" y="4352288"/>
              <a:ext cx="1445409" cy="4895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기준별 식당리스트 정렬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5363273" y="2594357"/>
              <a:ext cx="1445409" cy="4895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검색창을 통한 검색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9527391" y="3570674"/>
              <a:ext cx="1445409" cy="4895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식당 선택시 상세페이지 조회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5363273" y="4352288"/>
              <a:ext cx="1445409" cy="4895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검색창을 통한 검색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7445332" y="3553919"/>
              <a:ext cx="1445409" cy="4895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입력한 내용과 관련된 식당 출력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74" name="아래쪽 화살표 73"/>
            <p:cNvSpPr/>
            <p:nvPr/>
          </p:nvSpPr>
          <p:spPr>
            <a:xfrm rot="16200000">
              <a:off x="2746849" y="2647549"/>
              <a:ext cx="277087" cy="383138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아래쪽 화살표 74"/>
            <p:cNvSpPr/>
            <p:nvPr/>
          </p:nvSpPr>
          <p:spPr>
            <a:xfrm rot="16200000">
              <a:off x="4867657" y="2647550"/>
              <a:ext cx="277087" cy="383138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아래쪽 화살표 75"/>
            <p:cNvSpPr/>
            <p:nvPr/>
          </p:nvSpPr>
          <p:spPr>
            <a:xfrm rot="16200000">
              <a:off x="4867658" y="4422341"/>
              <a:ext cx="277087" cy="383138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아래쪽 화살표 76"/>
            <p:cNvSpPr/>
            <p:nvPr/>
          </p:nvSpPr>
          <p:spPr>
            <a:xfrm rot="16200000">
              <a:off x="2746043" y="4422341"/>
              <a:ext cx="277087" cy="383138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아래쪽 화살표 77"/>
            <p:cNvSpPr/>
            <p:nvPr/>
          </p:nvSpPr>
          <p:spPr>
            <a:xfrm rot="14634182">
              <a:off x="7027210" y="4022175"/>
              <a:ext cx="277087" cy="383138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아래쪽 화살표 78"/>
            <p:cNvSpPr/>
            <p:nvPr/>
          </p:nvSpPr>
          <p:spPr>
            <a:xfrm rot="6965818" flipV="1">
              <a:off x="7027210" y="2994781"/>
              <a:ext cx="277087" cy="383138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아래쪽 화살표 79"/>
            <p:cNvSpPr/>
            <p:nvPr/>
          </p:nvSpPr>
          <p:spPr>
            <a:xfrm rot="16200000">
              <a:off x="9070523" y="3623867"/>
              <a:ext cx="277087" cy="383138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26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0"/>
          <p:cNvSpPr/>
          <p:nvPr/>
        </p:nvSpPr>
        <p:spPr>
          <a:xfrm>
            <a:off x="4743187" y="1512336"/>
            <a:ext cx="1761786" cy="1207359"/>
          </a:xfrm>
          <a:prstGeom prst="roundRect">
            <a:avLst>
              <a:gd name="adj" fmla="val 91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● </a:t>
            </a:r>
            <a:r>
              <a:rPr lang="en-US" altLang="ko-KR" sz="1600" b="1" smtClean="0">
                <a:solidFill>
                  <a:schemeClr val="bg1"/>
                </a:solidFill>
              </a:rPr>
              <a:t>PROCESS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920952"/>
              </p:ext>
            </p:extLst>
          </p:nvPr>
        </p:nvGraphicFramePr>
        <p:xfrm>
          <a:off x="1001832" y="439840"/>
          <a:ext cx="9864436" cy="64050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66109">
                  <a:extLst>
                    <a:ext uri="{9D8B030D-6E8A-4147-A177-3AD203B41FA5}">
                      <a16:colId xmlns:a16="http://schemas.microsoft.com/office/drawing/2014/main" val="2676380964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1968306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1311113382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00000424"/>
                    </a:ext>
                  </a:extLst>
                </a:gridCol>
              </a:tblGrid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단위 프로세스 </a:t>
                      </a:r>
                      <a:r>
                        <a:rPr lang="en-US" altLang="ko-KR" sz="1200" smtClean="0"/>
                        <a:t>ID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프로세스명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예약하기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498355"/>
                  </a:ext>
                </a:extLst>
              </a:tr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작성일자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2023.04.07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GOS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81168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91779" y="366136"/>
            <a:ext cx="11979564" cy="6472264"/>
          </a:xfrm>
          <a:prstGeom prst="roundRect">
            <a:avLst>
              <a:gd name="adj" fmla="val 3726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901378" y="5279680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방문시간대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선택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901378" y="4227924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방문인원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입력</a:t>
            </a:r>
            <a:endParaRPr lang="en-US" altLang="ko-KR" sz="1200" b="1" smtClean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01379" y="3176166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메뉴 리스트 출력</a:t>
            </a:r>
            <a:endParaRPr lang="en-US" altLang="ko-KR" sz="1200" b="1" smtClean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901378" y="2142491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이용 메뉴 선택</a:t>
            </a:r>
            <a:endParaRPr lang="en-US" altLang="ko-KR" sz="1200" b="1" smtClean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25911" y="2142491"/>
            <a:ext cx="1445410" cy="3644798"/>
            <a:chOff x="2404503" y="1902738"/>
            <a:chExt cx="1445410" cy="3644798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2404504" y="1902738"/>
              <a:ext cx="1445409" cy="4895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식당상세페이지</a:t>
              </a:r>
              <a:endParaRPr lang="en-US" altLang="ko-KR" sz="1200" b="1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조회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2404504" y="2954495"/>
              <a:ext cx="1445409" cy="4895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페이지 하단</a:t>
              </a:r>
              <a:endParaRPr lang="en-US" altLang="ko-KR" sz="1200" b="1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예약하기 선택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2404503" y="4006254"/>
              <a:ext cx="1445409" cy="4895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달력 </a:t>
              </a:r>
              <a:r>
                <a:rPr lang="en-US" altLang="ko-KR" sz="1200" b="1" smtClean="0">
                  <a:solidFill>
                    <a:schemeClr val="tx1"/>
                  </a:solidFill>
                </a:rPr>
                <a:t>API</a:t>
              </a:r>
              <a:r>
                <a:rPr lang="ko-KR" altLang="en-US" sz="1200" b="1" smtClean="0">
                  <a:solidFill>
                    <a:schemeClr val="tx1"/>
                  </a:solidFill>
                </a:rPr>
                <a:t>출력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404503" y="5058009"/>
              <a:ext cx="1445409" cy="4895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날짜 선택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2" name="아래쪽 화살표 31"/>
            <p:cNvSpPr/>
            <p:nvPr/>
          </p:nvSpPr>
          <p:spPr>
            <a:xfrm>
              <a:off x="2988663" y="2481810"/>
              <a:ext cx="277087" cy="383138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아래쪽 화살표 32"/>
            <p:cNvSpPr/>
            <p:nvPr/>
          </p:nvSpPr>
          <p:spPr>
            <a:xfrm>
              <a:off x="2988663" y="3533567"/>
              <a:ext cx="277087" cy="383138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아래쪽 화살표 33"/>
            <p:cNvSpPr/>
            <p:nvPr/>
          </p:nvSpPr>
          <p:spPr>
            <a:xfrm>
              <a:off x="2988663" y="4585326"/>
              <a:ext cx="277087" cy="383138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516426" y="2142491"/>
            <a:ext cx="1445410" cy="3626716"/>
            <a:chOff x="7398252" y="1920820"/>
            <a:chExt cx="1445410" cy="3626716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7398252" y="1920820"/>
              <a:ext cx="1445409" cy="4895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다음 버튼 선택</a:t>
              </a:r>
              <a:endParaRPr lang="en-US" altLang="ko-KR" sz="1200" b="1" smtClean="0">
                <a:solidFill>
                  <a:schemeClr val="tx1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398253" y="2954495"/>
              <a:ext cx="1445409" cy="4895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선택 내역 출력</a:t>
              </a:r>
              <a:endParaRPr lang="en-US" altLang="ko-KR" sz="1200" b="1" smtClean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7398252" y="4006252"/>
              <a:ext cx="1445409" cy="4895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예약내역 확인 및 동의 선택</a:t>
              </a:r>
              <a:endParaRPr lang="en-US" altLang="ko-KR" sz="1200" b="1" smtClean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7398252" y="5058009"/>
              <a:ext cx="1445409" cy="4895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예약내역</a:t>
              </a:r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 최종 확인</a:t>
              </a:r>
              <a:endParaRPr lang="en-US" altLang="ko-KR" sz="1200" b="1" smtClean="0">
                <a:solidFill>
                  <a:schemeClr val="tx1"/>
                </a:solidFill>
              </a:endParaRPr>
            </a:p>
          </p:txBody>
        </p:sp>
        <p:sp>
          <p:nvSpPr>
            <p:cNvPr id="35" name="아래쪽 화살표 34"/>
            <p:cNvSpPr/>
            <p:nvPr/>
          </p:nvSpPr>
          <p:spPr>
            <a:xfrm>
              <a:off x="7982412" y="4585326"/>
              <a:ext cx="277087" cy="383138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아래쪽 화살표 35"/>
            <p:cNvSpPr/>
            <p:nvPr/>
          </p:nvSpPr>
          <p:spPr>
            <a:xfrm>
              <a:off x="7982412" y="3535436"/>
              <a:ext cx="277087" cy="383138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아래쪽 화살표 36"/>
            <p:cNvSpPr/>
            <p:nvPr/>
          </p:nvSpPr>
          <p:spPr>
            <a:xfrm>
              <a:off x="7982412" y="2498025"/>
              <a:ext cx="277087" cy="383138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아래쪽 화살표 37"/>
          <p:cNvSpPr/>
          <p:nvPr/>
        </p:nvSpPr>
        <p:spPr>
          <a:xfrm flipV="1">
            <a:off x="5485537" y="4806997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아래쪽 화살표 38"/>
          <p:cNvSpPr/>
          <p:nvPr/>
        </p:nvSpPr>
        <p:spPr>
          <a:xfrm flipV="1">
            <a:off x="5485537" y="3757107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아래쪽 화살표 41"/>
          <p:cNvSpPr/>
          <p:nvPr/>
        </p:nvSpPr>
        <p:spPr>
          <a:xfrm flipV="1">
            <a:off x="5485537" y="2719696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 rot="16200000">
            <a:off x="7232122" y="2195685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 rot="16200000">
            <a:off x="3678016" y="5350955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862071" y="1580260"/>
            <a:ext cx="1524018" cy="48297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메뉴선택시 주의사항 알림</a:t>
            </a:r>
            <a:endParaRPr lang="ko-KR" altLang="en-US" sz="10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51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모서리가 둥근 직사각형 72"/>
          <p:cNvSpPr/>
          <p:nvPr/>
        </p:nvSpPr>
        <p:spPr>
          <a:xfrm>
            <a:off x="4862624" y="3008401"/>
            <a:ext cx="1582744" cy="1687886"/>
          </a:xfrm>
          <a:prstGeom prst="roundRect">
            <a:avLst>
              <a:gd name="adj" fmla="val 91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● </a:t>
            </a:r>
            <a:r>
              <a:rPr lang="en-US" altLang="ko-KR" sz="1600" b="1" smtClean="0">
                <a:solidFill>
                  <a:schemeClr val="bg1"/>
                </a:solidFill>
              </a:rPr>
              <a:t>PROCESS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557512"/>
              </p:ext>
            </p:extLst>
          </p:nvPr>
        </p:nvGraphicFramePr>
        <p:xfrm>
          <a:off x="1001832" y="439840"/>
          <a:ext cx="9864436" cy="64050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66109">
                  <a:extLst>
                    <a:ext uri="{9D8B030D-6E8A-4147-A177-3AD203B41FA5}">
                      <a16:colId xmlns:a16="http://schemas.microsoft.com/office/drawing/2014/main" val="2676380964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1968306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1311113382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00000424"/>
                    </a:ext>
                  </a:extLst>
                </a:gridCol>
              </a:tblGrid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단위 프로세스 </a:t>
                      </a:r>
                      <a:r>
                        <a:rPr lang="en-US" altLang="ko-KR" sz="1200" smtClean="0"/>
                        <a:t>ID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프로세스명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관리자페이지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498355"/>
                  </a:ext>
                </a:extLst>
              </a:tr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작성일자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2023.04.07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GOS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81168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91779" y="366136"/>
            <a:ext cx="11979564" cy="6472264"/>
          </a:xfrm>
          <a:prstGeom prst="roundRect">
            <a:avLst>
              <a:gd name="adj" fmla="val 3726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792589" y="3583700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승인대기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982816" y="3573199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사업자 가입 대기 리스트 출력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2" name="아래쪽 화살표 31"/>
          <p:cNvSpPr/>
          <p:nvPr/>
        </p:nvSpPr>
        <p:spPr>
          <a:xfrm rot="16200000">
            <a:off x="2494513" y="3636892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848849" y="2430229"/>
            <a:ext cx="1761786" cy="2725445"/>
            <a:chOff x="7116027" y="2239545"/>
            <a:chExt cx="1761786" cy="2725445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7116027" y="2239545"/>
              <a:ext cx="1761786" cy="2725445"/>
            </a:xfrm>
            <a:prstGeom prst="roundRect">
              <a:avLst>
                <a:gd name="adj" fmla="val 910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7274217" y="3357505"/>
              <a:ext cx="1445409" cy="4895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반려 선택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7274216" y="2439494"/>
              <a:ext cx="1445409" cy="4895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승인 선택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7274217" y="4275516"/>
              <a:ext cx="1445409" cy="4895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삭제 선택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4931293" y="3094173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체크박스 선택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931292" y="4073227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전체선택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6" name="아래쪽 화살표 55"/>
          <p:cNvSpPr/>
          <p:nvPr/>
        </p:nvSpPr>
        <p:spPr>
          <a:xfrm rot="14964794">
            <a:off x="4548651" y="3301291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아래쪽 화살표 56"/>
          <p:cNvSpPr/>
          <p:nvPr/>
        </p:nvSpPr>
        <p:spPr>
          <a:xfrm rot="6635206" flipV="1">
            <a:off x="4548651" y="3972494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 rot="16200000">
            <a:off x="8767533" y="2683371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9201518" y="2624588"/>
            <a:ext cx="1495227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사업자 회원리스트로 이동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60" name="아래쪽 화살표 59"/>
          <p:cNvSpPr/>
          <p:nvPr/>
        </p:nvSpPr>
        <p:spPr>
          <a:xfrm rot="16200000">
            <a:off x="8767534" y="3601381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9201518" y="3537687"/>
            <a:ext cx="1495227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반려통보 후 리스트 비활성화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9201518" y="4466200"/>
            <a:ext cx="1495227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신청 내역 삭제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66" name="아래쪽 화살표 65"/>
          <p:cNvSpPr/>
          <p:nvPr/>
        </p:nvSpPr>
        <p:spPr>
          <a:xfrm rot="16200000">
            <a:off x="8767535" y="4513479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8075401" y="3084415"/>
            <a:ext cx="1524018" cy="48297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승인</a:t>
            </a:r>
            <a:r>
              <a:rPr lang="en-US" altLang="ko-KR" sz="1050" smtClean="0">
                <a:solidFill>
                  <a:schemeClr val="tx1"/>
                </a:solidFill>
              </a:rPr>
              <a:t>/</a:t>
            </a:r>
            <a:r>
              <a:rPr lang="ko-KR" altLang="en-US" sz="1050" smtClean="0">
                <a:solidFill>
                  <a:schemeClr val="tx1"/>
                </a:solidFill>
              </a:rPr>
              <a:t>반려 결과</a:t>
            </a:r>
            <a:endParaRPr lang="en-US" altLang="ko-KR" sz="105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메일로 발송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75" name="아래쪽 화살표 74"/>
          <p:cNvSpPr/>
          <p:nvPr/>
        </p:nvSpPr>
        <p:spPr>
          <a:xfrm rot="16200000">
            <a:off x="6518737" y="3636892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4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모서리가 둥근 직사각형 51"/>
          <p:cNvSpPr/>
          <p:nvPr/>
        </p:nvSpPr>
        <p:spPr>
          <a:xfrm>
            <a:off x="1831148" y="1698515"/>
            <a:ext cx="8044456" cy="1687886"/>
          </a:xfrm>
          <a:prstGeom prst="roundRect">
            <a:avLst>
              <a:gd name="adj" fmla="val 91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● </a:t>
            </a:r>
            <a:r>
              <a:rPr lang="en-US" altLang="ko-KR" sz="1600" b="1" smtClean="0">
                <a:solidFill>
                  <a:schemeClr val="bg1"/>
                </a:solidFill>
              </a:rPr>
              <a:t>PROCESS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001832" y="439840"/>
          <a:ext cx="9864436" cy="64050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66109">
                  <a:extLst>
                    <a:ext uri="{9D8B030D-6E8A-4147-A177-3AD203B41FA5}">
                      <a16:colId xmlns:a16="http://schemas.microsoft.com/office/drawing/2014/main" val="2676380964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1968306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1311113382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00000424"/>
                    </a:ext>
                  </a:extLst>
                </a:gridCol>
              </a:tblGrid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단위 프로세스 </a:t>
                      </a:r>
                      <a:r>
                        <a:rPr lang="en-US" altLang="ko-KR" sz="1200" smtClean="0"/>
                        <a:t>ID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프로세스명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관리자페이지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498355"/>
                  </a:ext>
                </a:extLst>
              </a:tr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작성일자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2023.04.07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GOS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81168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91779" y="366136"/>
            <a:ext cx="11979564" cy="6472264"/>
          </a:xfrm>
          <a:prstGeom prst="roundRect">
            <a:avLst>
              <a:gd name="adj" fmla="val 3726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1938596" y="1742028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사업자회원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321739" y="2297696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리스트 클릭시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상세정보 출력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2" name="아래쪽 화살표 31"/>
          <p:cNvSpPr/>
          <p:nvPr/>
        </p:nvSpPr>
        <p:spPr>
          <a:xfrm rot="17580489">
            <a:off x="3625051" y="2072031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아래쪽 화살표 74"/>
          <p:cNvSpPr/>
          <p:nvPr/>
        </p:nvSpPr>
        <p:spPr>
          <a:xfrm rot="16200000">
            <a:off x="7873955" y="2350889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38596" y="2824475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개인회원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134954" y="2275731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검색창을 통한 회원 검색 가능</a:t>
            </a:r>
            <a:endParaRPr lang="en-US" altLang="ko-KR" sz="1200" b="1" smtClean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083667" y="2275731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회원리스트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출력</a:t>
            </a:r>
            <a:endParaRPr lang="en-US" altLang="ko-KR" sz="1200" b="1" smtClean="0">
              <a:solidFill>
                <a:schemeClr val="tx1"/>
              </a:solidFill>
            </a:endParaRPr>
          </a:p>
        </p:txBody>
      </p:sp>
      <p:sp>
        <p:nvSpPr>
          <p:cNvPr id="29" name="아래쪽 화살표 28"/>
          <p:cNvSpPr/>
          <p:nvPr/>
        </p:nvSpPr>
        <p:spPr>
          <a:xfrm rot="16200000">
            <a:off x="5687170" y="2335009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55728" y="4681115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신고내역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642971" y="4175775"/>
            <a:ext cx="1445409" cy="505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승인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6" name="아래쪽 화살표 35"/>
          <p:cNvSpPr/>
          <p:nvPr/>
        </p:nvSpPr>
        <p:spPr>
          <a:xfrm rot="16200000">
            <a:off x="6203895" y="4734308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344298" y="4671225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사업장에서 신고한 내역 조회</a:t>
            </a:r>
            <a:endParaRPr lang="en-US" altLang="ko-KR" sz="1200" b="1" smtClean="0">
              <a:solidFill>
                <a:schemeClr val="tx1"/>
              </a:solidFill>
            </a:endParaRPr>
          </a:p>
        </p:txBody>
      </p:sp>
      <p:sp>
        <p:nvSpPr>
          <p:cNvPr id="38" name="아래쪽 화살표 37"/>
          <p:cNvSpPr/>
          <p:nvPr/>
        </p:nvSpPr>
        <p:spPr>
          <a:xfrm rot="16200000">
            <a:off x="3972744" y="4724418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432868" y="4681115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신고내역 검토</a:t>
            </a:r>
            <a:endParaRPr lang="en-US" altLang="ko-KR" sz="1200" b="1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642971" y="5232628"/>
            <a:ext cx="1445409" cy="505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반려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547573" y="4175775"/>
            <a:ext cx="1445409" cy="505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회원 제재횟수 증가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0452176" y="4175775"/>
            <a:ext cx="1445409" cy="505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３회 누적시 블랙리스트로 이동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547573" y="5223751"/>
            <a:ext cx="1445409" cy="505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신고내역 리스트에서 삭제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6" name="아래쪽 화살표 45"/>
          <p:cNvSpPr/>
          <p:nvPr/>
        </p:nvSpPr>
        <p:spPr>
          <a:xfrm rot="16200000">
            <a:off x="1884174" y="4724420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아래쪽 화살표 46"/>
          <p:cNvSpPr/>
          <p:nvPr/>
        </p:nvSpPr>
        <p:spPr>
          <a:xfrm rot="16200000">
            <a:off x="8189262" y="4236875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아래쪽 화살표 47"/>
          <p:cNvSpPr/>
          <p:nvPr/>
        </p:nvSpPr>
        <p:spPr>
          <a:xfrm rot="16200000">
            <a:off x="10084036" y="4236874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0452175" y="5223751"/>
            <a:ext cx="1445409" cy="505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사업장 리뷰 삭제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0" name="아래쪽 화살표 49"/>
          <p:cNvSpPr/>
          <p:nvPr/>
        </p:nvSpPr>
        <p:spPr>
          <a:xfrm rot="16200000">
            <a:off x="8189263" y="5284851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아래쪽 화살표 50"/>
          <p:cNvSpPr/>
          <p:nvPr/>
        </p:nvSpPr>
        <p:spPr>
          <a:xfrm rot="16200000">
            <a:off x="10084037" y="5284851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아래쪽 화살표 52"/>
          <p:cNvSpPr/>
          <p:nvPr/>
        </p:nvSpPr>
        <p:spPr>
          <a:xfrm rot="15397772">
            <a:off x="3612984" y="2647644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8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● </a:t>
            </a:r>
            <a:r>
              <a:rPr lang="en-US" altLang="ko-KR" sz="1600" b="1" smtClean="0">
                <a:solidFill>
                  <a:schemeClr val="bg1"/>
                </a:solidFill>
              </a:rPr>
              <a:t>PROCESS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001832" y="439840"/>
          <a:ext cx="9864436" cy="64050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66109">
                  <a:extLst>
                    <a:ext uri="{9D8B030D-6E8A-4147-A177-3AD203B41FA5}">
                      <a16:colId xmlns:a16="http://schemas.microsoft.com/office/drawing/2014/main" val="2676380964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1968306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1311113382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00000424"/>
                    </a:ext>
                  </a:extLst>
                </a:gridCol>
              </a:tblGrid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단위 프로세스 </a:t>
                      </a:r>
                      <a:r>
                        <a:rPr lang="en-US" altLang="ko-KR" sz="1200" smtClean="0"/>
                        <a:t>ID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프로세스명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관리자페이지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498355"/>
                  </a:ext>
                </a:extLst>
              </a:tr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작성일자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2023.04.07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GOS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81168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91779" y="366136"/>
            <a:ext cx="11979564" cy="6472264"/>
          </a:xfrm>
          <a:prstGeom prst="roundRect">
            <a:avLst>
              <a:gd name="adj" fmla="val 3726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99169" y="2132344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신고내역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666370" y="2770363"/>
            <a:ext cx="1445409" cy="505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승인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5" name="아래쪽 화살표 74"/>
          <p:cNvSpPr/>
          <p:nvPr/>
        </p:nvSpPr>
        <p:spPr>
          <a:xfrm rot="15100264">
            <a:off x="6162092" y="3041918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367697" y="3265813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사업장에서 신고한 내역 조회</a:t>
            </a:r>
            <a:endParaRPr lang="en-US" altLang="ko-KR" sz="1200" b="1" smtClean="0">
              <a:solidFill>
                <a:schemeClr val="tx1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 rot="16200000">
            <a:off x="3996143" y="3319006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56267" y="3275703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신고내역 검토</a:t>
            </a:r>
            <a:endParaRPr lang="en-US" altLang="ko-KR" sz="1200" b="1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66370" y="3827216"/>
            <a:ext cx="1445409" cy="505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반려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570972" y="2770363"/>
            <a:ext cx="1445409" cy="505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회원 제재횟수 증가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475575" y="2770363"/>
            <a:ext cx="1445409" cy="505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３회 누적시 블랙리스트로 이동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570972" y="3818339"/>
            <a:ext cx="1445409" cy="505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신고내역 리스트에서 삭제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9" name="아래쪽 화살표 18"/>
          <p:cNvSpPr/>
          <p:nvPr/>
        </p:nvSpPr>
        <p:spPr>
          <a:xfrm rot="16200000">
            <a:off x="1907573" y="3319008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 rot="16200000">
            <a:off x="8212661" y="2831463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 rot="16200000">
            <a:off x="10107435" y="2831462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475574" y="3818339"/>
            <a:ext cx="1445409" cy="505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사업장 리뷰 삭제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4" name="아래쪽 화살표 23"/>
          <p:cNvSpPr/>
          <p:nvPr/>
        </p:nvSpPr>
        <p:spPr>
          <a:xfrm rot="16200000">
            <a:off x="8212662" y="3879439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 rot="16200000">
            <a:off x="10107436" y="3879439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9169" y="3265813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신고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리스트 출력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" name="아래쪽 화살표 33"/>
          <p:cNvSpPr/>
          <p:nvPr/>
        </p:nvSpPr>
        <p:spPr>
          <a:xfrm>
            <a:off x="883329" y="2752273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 rot="17850592">
            <a:off x="6162092" y="3670013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0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 rot="16200000">
            <a:off x="2352281" y="3133337"/>
            <a:ext cx="3000442" cy="1652068"/>
          </a:xfrm>
          <a:prstGeom prst="roundRect">
            <a:avLst>
              <a:gd name="adj" fmla="val 91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● </a:t>
            </a:r>
            <a:r>
              <a:rPr lang="en-US" altLang="ko-KR" sz="1600" b="1" smtClean="0">
                <a:solidFill>
                  <a:schemeClr val="bg1"/>
                </a:solidFill>
              </a:rPr>
              <a:t>PROCESS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001832" y="439840"/>
          <a:ext cx="9864436" cy="64050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66109">
                  <a:extLst>
                    <a:ext uri="{9D8B030D-6E8A-4147-A177-3AD203B41FA5}">
                      <a16:colId xmlns:a16="http://schemas.microsoft.com/office/drawing/2014/main" val="2676380964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1968306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1311113382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00000424"/>
                    </a:ext>
                  </a:extLst>
                </a:gridCol>
              </a:tblGrid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단위 프로세스 </a:t>
                      </a:r>
                      <a:r>
                        <a:rPr lang="en-US" altLang="ko-KR" sz="1200" smtClean="0"/>
                        <a:t>ID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프로세스명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관리자페이지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498355"/>
                  </a:ext>
                </a:extLst>
              </a:tr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작성일자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2023.04.07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GOS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81168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91779" y="366136"/>
            <a:ext cx="11979564" cy="6472264"/>
          </a:xfrm>
          <a:prstGeom prst="roundRect">
            <a:avLst>
              <a:gd name="adj" fmla="val 3726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956117" y="2496153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블랙리스트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67742" y="3615634"/>
            <a:ext cx="1445409" cy="505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해제 선택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124931" y="2625448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신고 누적횟수</a:t>
            </a:r>
            <a:endParaRPr lang="en-US" altLang="ko-KR" sz="1200" b="1" smtClean="0">
              <a:solidFill>
                <a:schemeClr val="tx1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 rot="16200000">
            <a:off x="4868736" y="3682816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117194" y="4062857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정지 경과일수</a:t>
            </a:r>
            <a:endParaRPr lang="en-US" altLang="ko-KR" sz="1200" b="1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58004" y="3639512"/>
            <a:ext cx="1445409" cy="505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블랙리스트 해제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329121" y="3615634"/>
            <a:ext cx="1537147" cy="505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해제회원 회원리스트로 이동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9" name="아래쪽 화살표 18"/>
          <p:cNvSpPr/>
          <p:nvPr/>
        </p:nvSpPr>
        <p:spPr>
          <a:xfrm rot="16200000">
            <a:off x="2564521" y="3682817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 rot="16200000">
            <a:off x="8877724" y="3700612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56117" y="3629622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블랙리스트 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출력</a:t>
            </a:r>
            <a:endParaRPr lang="en-US" altLang="ko-KR" sz="1200" b="1" smtClean="0">
              <a:solidFill>
                <a:schemeClr val="tx1"/>
              </a:solidFill>
            </a:endParaRPr>
          </a:p>
        </p:txBody>
      </p:sp>
      <p:sp>
        <p:nvSpPr>
          <p:cNvPr id="34" name="아래쪽 화살표 33"/>
          <p:cNvSpPr/>
          <p:nvPr/>
        </p:nvSpPr>
        <p:spPr>
          <a:xfrm>
            <a:off x="1540277" y="3116082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17194" y="4789049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정지 해제 예정일</a:t>
            </a:r>
            <a:endParaRPr lang="en-US" altLang="ko-KR" sz="1200" b="1" smtClean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124931" y="3344152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정지 시작일</a:t>
            </a:r>
            <a:endParaRPr lang="en-US" altLang="ko-KR" sz="1200" b="1" smtClean="0">
              <a:solidFill>
                <a:schemeClr val="tx1"/>
              </a:solidFill>
            </a:endParaRPr>
          </a:p>
        </p:txBody>
      </p:sp>
      <p:sp>
        <p:nvSpPr>
          <p:cNvPr id="31" name="아래쪽 화살표 30"/>
          <p:cNvSpPr/>
          <p:nvPr/>
        </p:nvSpPr>
        <p:spPr>
          <a:xfrm rot="16200000">
            <a:off x="6852589" y="3682816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8254258" y="3098658"/>
            <a:ext cx="1524018" cy="48297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해제시 신고누적횟수</a:t>
            </a:r>
            <a:r>
              <a:rPr lang="en-US" altLang="ko-KR" sz="900" smtClean="0">
                <a:solidFill>
                  <a:schemeClr val="tx1"/>
                </a:solidFill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</a:rPr>
              <a:t>내용 모두 초기화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66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2033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33"/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437" name="Google Shape;437;p33"/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endParaRPr sz="23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3"/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23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9" name="Google Shape;439;p33"/>
          <p:cNvSpPr txBox="1"/>
          <p:nvPr/>
        </p:nvSpPr>
        <p:spPr>
          <a:xfrm>
            <a:off x="3809803" y="2678051"/>
            <a:ext cx="40366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0" b="1" i="1" smtClean="0">
                <a:solidFill>
                  <a:schemeClr val="lt1"/>
                </a:solidFill>
              </a:rPr>
              <a:t>Thank</a:t>
            </a:r>
            <a:r>
              <a:rPr lang="en-US" altLang="ko-KR" sz="6000" b="1" i="1">
                <a:solidFill>
                  <a:schemeClr val="lt1"/>
                </a:solidFill>
              </a:rPr>
              <a:t> </a:t>
            </a:r>
            <a:r>
              <a:rPr lang="en-US" altLang="ko-KR" sz="6000" b="1" i="1" smtClean="0">
                <a:solidFill>
                  <a:schemeClr val="lt1"/>
                </a:solidFill>
              </a:rPr>
              <a:t>you</a:t>
            </a:r>
            <a:endParaRPr lang="en-US" altLang="ko-KR" sz="6000" b="1" i="1" smtClean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4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● </a:t>
            </a:r>
            <a:r>
              <a:rPr lang="en-US" altLang="ko-KR" sz="1600" b="1" smtClean="0">
                <a:solidFill>
                  <a:schemeClr val="bg1"/>
                </a:solidFill>
              </a:rPr>
              <a:t>PROCESS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075275"/>
              </p:ext>
            </p:extLst>
          </p:nvPr>
        </p:nvGraphicFramePr>
        <p:xfrm>
          <a:off x="1108364" y="440685"/>
          <a:ext cx="9864436" cy="64050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66109">
                  <a:extLst>
                    <a:ext uri="{9D8B030D-6E8A-4147-A177-3AD203B41FA5}">
                      <a16:colId xmlns:a16="http://schemas.microsoft.com/office/drawing/2014/main" val="2676380964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1968306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1311113382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00000424"/>
                    </a:ext>
                  </a:extLst>
                </a:gridCol>
              </a:tblGrid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단위 프로세스 </a:t>
                      </a:r>
                      <a:r>
                        <a:rPr lang="en-US" altLang="ko-KR" sz="1200" smtClean="0"/>
                        <a:t>ID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프로세스명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로그인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498355"/>
                  </a:ext>
                </a:extLst>
              </a:tr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작성일자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2023.04.07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GOS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81168"/>
                  </a:ext>
                </a:extLst>
              </a:tr>
            </a:tbl>
          </a:graphicData>
        </a:graphic>
      </p:graphicFrame>
      <p:sp>
        <p:nvSpPr>
          <p:cNvPr id="92" name="모서리가 둥근 직사각형 91"/>
          <p:cNvSpPr/>
          <p:nvPr/>
        </p:nvSpPr>
        <p:spPr>
          <a:xfrm>
            <a:off x="1108365" y="2263624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로그인 선택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078655" y="1692830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사업자회원선택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078655" y="2753151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개인회원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선택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974851" y="2182357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아이디</a:t>
            </a:r>
            <a:r>
              <a:rPr lang="en-US" altLang="ko-KR" sz="1200" b="1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비밀번호 입력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7242373" y="2208376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로그인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9208091" y="1590024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사업자 마이페이지 출력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108364" y="4819231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계정정보찾기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9208090" y="2744397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메인페이지 출력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 rot="14914293">
            <a:off x="2536829" y="1791834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아래쪽 화살표 104"/>
          <p:cNvSpPr/>
          <p:nvPr/>
        </p:nvSpPr>
        <p:spPr>
          <a:xfrm rot="17507998">
            <a:off x="2536451" y="2763183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아래쪽 화살표 105"/>
          <p:cNvSpPr/>
          <p:nvPr/>
        </p:nvSpPr>
        <p:spPr>
          <a:xfrm rot="16200000">
            <a:off x="6639705" y="2261569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아래쪽 화살표 106"/>
          <p:cNvSpPr/>
          <p:nvPr/>
        </p:nvSpPr>
        <p:spPr>
          <a:xfrm rot="14068682">
            <a:off x="4515797" y="2729156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아래쪽 화살표 122"/>
          <p:cNvSpPr/>
          <p:nvPr/>
        </p:nvSpPr>
        <p:spPr>
          <a:xfrm rot="17807513">
            <a:off x="4524836" y="1827898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아래쪽 화살표 123"/>
          <p:cNvSpPr/>
          <p:nvPr/>
        </p:nvSpPr>
        <p:spPr>
          <a:xfrm rot="14581919">
            <a:off x="8781443" y="1746024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아래쪽 화살표 124"/>
          <p:cNvSpPr/>
          <p:nvPr/>
        </p:nvSpPr>
        <p:spPr>
          <a:xfrm rot="7018081" flipV="1">
            <a:off x="8781443" y="2742868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5706181" y="3579151"/>
            <a:ext cx="2419099" cy="569528"/>
            <a:chOff x="5394866" y="3685842"/>
            <a:chExt cx="2456873" cy="700862"/>
          </a:xfrm>
        </p:grpSpPr>
        <p:sp>
          <p:nvSpPr>
            <p:cNvPr id="12" name="U자형 화살표 11"/>
            <p:cNvSpPr/>
            <p:nvPr/>
          </p:nvSpPr>
          <p:spPr>
            <a:xfrm>
              <a:off x="5394866" y="3850995"/>
              <a:ext cx="2456873" cy="535709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74785"/>
                <a:gd name="adj5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모서리가 둥근 직사각형 135"/>
            <p:cNvSpPr/>
            <p:nvPr/>
          </p:nvSpPr>
          <p:spPr>
            <a:xfrm>
              <a:off x="5935574" y="3685842"/>
              <a:ext cx="1361154" cy="3733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메일 인증 진행 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</p:grpSp>
      <p:sp>
        <p:nvSpPr>
          <p:cNvPr id="13" name="타원 12"/>
          <p:cNvSpPr/>
          <p:nvPr/>
        </p:nvSpPr>
        <p:spPr>
          <a:xfrm>
            <a:off x="4862494" y="1457317"/>
            <a:ext cx="1563986" cy="56063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오류발생시</a:t>
            </a:r>
            <a:endParaRPr lang="en-US" altLang="ko-KR" sz="105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오류 알럿 표시</a:t>
            </a:r>
            <a:endParaRPr lang="ko-KR" altLang="en-US" sz="1050">
              <a:solidFill>
                <a:schemeClr val="tx1"/>
              </a:solidFill>
            </a:endParaRPr>
          </a:p>
        </p:txBody>
      </p:sp>
      <p:grpSp>
        <p:nvGrpSpPr>
          <p:cNvPr id="139" name="그룹 138"/>
          <p:cNvGrpSpPr/>
          <p:nvPr/>
        </p:nvGrpSpPr>
        <p:grpSpPr>
          <a:xfrm rot="10800000" flipH="1">
            <a:off x="5668407" y="5890979"/>
            <a:ext cx="2456873" cy="543710"/>
            <a:chOff x="5394866" y="3754321"/>
            <a:chExt cx="2456873" cy="632383"/>
          </a:xfrm>
        </p:grpSpPr>
        <p:sp>
          <p:nvSpPr>
            <p:cNvPr id="140" name="U자형 화살표 139"/>
            <p:cNvSpPr/>
            <p:nvPr/>
          </p:nvSpPr>
          <p:spPr>
            <a:xfrm>
              <a:off x="5394866" y="3850995"/>
              <a:ext cx="2456873" cy="535709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74785"/>
                <a:gd name="adj5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모서리가 둥근 직사각형 140"/>
            <p:cNvSpPr/>
            <p:nvPr/>
          </p:nvSpPr>
          <p:spPr>
            <a:xfrm rot="10800000">
              <a:off x="5801724" y="3754321"/>
              <a:ext cx="1643156" cy="3733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이메일로 임시비밀번호 발급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</p:grpSp>
      <p:sp>
        <p:nvSpPr>
          <p:cNvPr id="143" name="모서리가 둥근 직사각형 142"/>
          <p:cNvSpPr/>
          <p:nvPr/>
        </p:nvSpPr>
        <p:spPr>
          <a:xfrm>
            <a:off x="9153553" y="4750561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로그인페이지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출력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44" name="아래쪽 화살표 143"/>
          <p:cNvSpPr/>
          <p:nvPr/>
        </p:nvSpPr>
        <p:spPr>
          <a:xfrm rot="17807513">
            <a:off x="8836093" y="4380170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아래쪽 화살표 144"/>
          <p:cNvSpPr/>
          <p:nvPr/>
        </p:nvSpPr>
        <p:spPr>
          <a:xfrm rot="14068682">
            <a:off x="8839052" y="5361350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882092" y="4185605"/>
            <a:ext cx="5841867" cy="489527"/>
            <a:chOff x="2602514" y="4466906"/>
            <a:chExt cx="5841867" cy="489527"/>
          </a:xfrm>
        </p:grpSpPr>
        <p:sp>
          <p:nvSpPr>
            <p:cNvPr id="126" name="모서리가 둥근 직사각형 125"/>
            <p:cNvSpPr/>
            <p:nvPr/>
          </p:nvSpPr>
          <p:spPr>
            <a:xfrm>
              <a:off x="2602514" y="4466906"/>
              <a:ext cx="1394652" cy="4895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아이디찾기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4588952" y="4466906"/>
              <a:ext cx="1611828" cy="4895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이름／연락처／메일 입력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6832553" y="4466906"/>
              <a:ext cx="1611828" cy="4895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아이디 확인 가능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46" name="아래쪽 화살표 145"/>
            <p:cNvSpPr/>
            <p:nvPr/>
          </p:nvSpPr>
          <p:spPr>
            <a:xfrm rot="16200000">
              <a:off x="4154516" y="4600505"/>
              <a:ext cx="277087" cy="383138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882092" y="5350068"/>
            <a:ext cx="5841867" cy="518348"/>
            <a:chOff x="2602514" y="5657285"/>
            <a:chExt cx="5841867" cy="51834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2602514" y="5686106"/>
              <a:ext cx="1394652" cy="4895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비밀번호 찾기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4588952" y="5665173"/>
              <a:ext cx="1611828" cy="4895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아이디／연락처 입력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6832553" y="5657285"/>
              <a:ext cx="1611828" cy="4895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비밀번호 변경 진행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47" name="아래쪽 화살표 146"/>
            <p:cNvSpPr/>
            <p:nvPr/>
          </p:nvSpPr>
          <p:spPr>
            <a:xfrm rot="16200000">
              <a:off x="4154517" y="5739299"/>
              <a:ext cx="277087" cy="383138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아래쪽 화살표 147"/>
          <p:cNvSpPr/>
          <p:nvPr/>
        </p:nvSpPr>
        <p:spPr>
          <a:xfrm rot="15576269">
            <a:off x="2466726" y="4388155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아래쪽 화살표 148"/>
          <p:cNvSpPr/>
          <p:nvPr/>
        </p:nvSpPr>
        <p:spPr>
          <a:xfrm rot="17507998">
            <a:off x="2456029" y="5385638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5453" y="338555"/>
            <a:ext cx="11979564" cy="6472264"/>
          </a:xfrm>
          <a:prstGeom prst="roundRect">
            <a:avLst>
              <a:gd name="adj" fmla="val 3726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● </a:t>
            </a:r>
            <a:r>
              <a:rPr lang="en-US" altLang="ko-KR" sz="1600" b="1" smtClean="0">
                <a:solidFill>
                  <a:schemeClr val="bg1"/>
                </a:solidFill>
              </a:rPr>
              <a:t>PROCESS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06205" y="2775004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회원가입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2096918" y="2775004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약관 동의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출력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3987631" y="2765767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약관 동의시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다음버튼 활성화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5750757" y="3407216"/>
            <a:ext cx="1339273" cy="48952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개인회원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선택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5735099" y="2151377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사업자회원선택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 rot="16200000">
            <a:off x="1682655" y="2828197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3573367" y="2828198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 rot="14581930">
            <a:off x="5378647" y="2363845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 rot="7018070" flipV="1">
            <a:off x="5386934" y="3250057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7288760" y="1183317"/>
            <a:ext cx="1533886" cy="3654425"/>
            <a:chOff x="7687099" y="1469824"/>
            <a:chExt cx="1533886" cy="3654425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7687099" y="1469824"/>
              <a:ext cx="1533886" cy="3654425"/>
            </a:xfrm>
            <a:prstGeom prst="roundRect">
              <a:avLst>
                <a:gd name="adj" fmla="val 735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865688" y="1608790"/>
              <a:ext cx="1176712" cy="3376494"/>
              <a:chOff x="8031943" y="1504271"/>
              <a:chExt cx="1176712" cy="3376494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8031944" y="2553232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카테고리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8031946" y="1844182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비밀번호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8031945" y="2198707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사업자번호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8031944" y="2907757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상호명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8031944" y="3262282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연락처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8031943" y="3616807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이메일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8031943" y="3971332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주소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8031943" y="4325857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상세주소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8031943" y="4665768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사업장 이미지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8031945" y="1504271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아이디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/>
          <p:cNvSpPr/>
          <p:nvPr/>
        </p:nvSpPr>
        <p:spPr>
          <a:xfrm>
            <a:off x="8930092" y="1921103"/>
            <a:ext cx="1288106" cy="40622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사업자 상태조회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8680180" y="2065289"/>
            <a:ext cx="249912" cy="11545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911359" y="1226667"/>
            <a:ext cx="1288106" cy="40622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아이디 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조회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7" name="오른쪽 화살표 46"/>
          <p:cNvSpPr/>
          <p:nvPr/>
        </p:nvSpPr>
        <p:spPr>
          <a:xfrm rot="10800000">
            <a:off x="7199465" y="1379402"/>
            <a:ext cx="249912" cy="11545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아래쪽 화살표 47"/>
          <p:cNvSpPr/>
          <p:nvPr/>
        </p:nvSpPr>
        <p:spPr>
          <a:xfrm rot="10800000" flipV="1">
            <a:off x="7917159" y="4885892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399592" y="6268236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사업자 회원 가입 완료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832827"/>
              </p:ext>
            </p:extLst>
          </p:nvPr>
        </p:nvGraphicFramePr>
        <p:xfrm>
          <a:off x="1108364" y="440685"/>
          <a:ext cx="9864436" cy="64050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66109">
                  <a:extLst>
                    <a:ext uri="{9D8B030D-6E8A-4147-A177-3AD203B41FA5}">
                      <a16:colId xmlns:a16="http://schemas.microsoft.com/office/drawing/2014/main" val="2676380964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1968306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1311113382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00000424"/>
                    </a:ext>
                  </a:extLst>
                </a:gridCol>
              </a:tblGrid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단위 프로세스 </a:t>
                      </a:r>
                      <a:r>
                        <a:rPr lang="en-US" altLang="ko-KR" sz="1200" smtClean="0"/>
                        <a:t>ID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프로세스명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회원가입</a:t>
                      </a:r>
                      <a:r>
                        <a:rPr lang="en-US" altLang="ko-KR" sz="1200" smtClean="0"/>
                        <a:t>(</a:t>
                      </a:r>
                      <a:r>
                        <a:rPr lang="ko-KR" altLang="en-US" sz="1200" smtClean="0"/>
                        <a:t>사업자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498355"/>
                  </a:ext>
                </a:extLst>
              </a:tr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작성일자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2023.04.07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GOS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81168"/>
                  </a:ext>
                </a:extLst>
              </a:tr>
            </a:tbl>
          </a:graphicData>
        </a:graphic>
      </p:graphicFrame>
      <p:sp>
        <p:nvSpPr>
          <p:cNvPr id="51" name="모서리가 둥근 직사각형 50"/>
          <p:cNvSpPr/>
          <p:nvPr/>
        </p:nvSpPr>
        <p:spPr>
          <a:xfrm>
            <a:off x="115453" y="338555"/>
            <a:ext cx="11979564" cy="6472264"/>
          </a:xfrm>
          <a:prstGeom prst="roundRect">
            <a:avLst>
              <a:gd name="adj" fmla="val 3726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9428684" y="6268236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로그인 페이지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출력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3" name="아래쪽 화살표 52"/>
          <p:cNvSpPr/>
          <p:nvPr/>
        </p:nvSpPr>
        <p:spPr>
          <a:xfrm rot="5400000" flipV="1">
            <a:off x="8983118" y="6341007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7386065" y="5292279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관리자 승인 검토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1" name="아래쪽 화살표 40"/>
          <p:cNvSpPr/>
          <p:nvPr/>
        </p:nvSpPr>
        <p:spPr>
          <a:xfrm rot="10800000" flipV="1">
            <a:off x="7917157" y="5834100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27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● </a:t>
            </a:r>
            <a:r>
              <a:rPr lang="en-US" altLang="ko-KR" sz="1600" b="1" smtClean="0">
                <a:solidFill>
                  <a:schemeClr val="bg1"/>
                </a:solidFill>
              </a:rPr>
              <a:t>PROCESS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960807" y="3149442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회원가입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2851520" y="3149442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약관 동의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출력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4742233" y="3140205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약관 동의시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다음버튼 활성화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6505359" y="3781654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개인회원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선택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6489701" y="2525815"/>
            <a:ext cx="1339273" cy="48952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사업자회원선택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 rot="16200000">
            <a:off x="2437257" y="3202635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4327969" y="3202636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 rot="14581930">
            <a:off x="6133249" y="2738283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 rot="7018070" flipV="1">
            <a:off x="6141536" y="3624495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043362" y="1557755"/>
            <a:ext cx="1533886" cy="3440798"/>
            <a:chOff x="7687099" y="1469824"/>
            <a:chExt cx="1533886" cy="3380995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7687099" y="1469824"/>
              <a:ext cx="1533886" cy="3380995"/>
            </a:xfrm>
            <a:prstGeom prst="roundRect">
              <a:avLst>
                <a:gd name="adj" fmla="val 735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865688" y="1608790"/>
              <a:ext cx="1176712" cy="3036583"/>
              <a:chOff x="8031943" y="1504271"/>
              <a:chExt cx="1176712" cy="3036583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8031944" y="2553232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생년월일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8031946" y="1844182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비밀번호</a:t>
                </a:r>
                <a:r>
                  <a:rPr lang="en-US" altLang="ko-KR" sz="1050" b="1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050" b="1" smtClean="0">
                    <a:solidFill>
                      <a:schemeClr val="tx1"/>
                    </a:solidFill>
                  </a:rPr>
                  <a:t>확인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8031945" y="2198707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이름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8031944" y="2907757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닉네임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8031944" y="3262282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연락처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8031943" y="3616807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이메일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8031943" y="3971332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주소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8031943" y="4325857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자동가입방지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8031945" y="1504271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아이디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/>
          <p:cNvSpPr/>
          <p:nvPr/>
        </p:nvSpPr>
        <p:spPr>
          <a:xfrm>
            <a:off x="9713187" y="3402596"/>
            <a:ext cx="1288106" cy="40622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본인인증 진행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9463275" y="3546782"/>
            <a:ext cx="249912" cy="11545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6647810" y="1608453"/>
            <a:ext cx="1288106" cy="40622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아이디 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조회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7" name="오른쪽 화살표 46"/>
          <p:cNvSpPr/>
          <p:nvPr/>
        </p:nvSpPr>
        <p:spPr>
          <a:xfrm rot="10800000">
            <a:off x="7954067" y="1753840"/>
            <a:ext cx="249912" cy="11545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아래쪽 화살표 47"/>
          <p:cNvSpPr/>
          <p:nvPr/>
        </p:nvSpPr>
        <p:spPr>
          <a:xfrm rot="10800000" flipV="1">
            <a:off x="8671757" y="5036037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8140665" y="5462031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개인 회원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 가입 완료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87827"/>
              </p:ext>
            </p:extLst>
          </p:nvPr>
        </p:nvGraphicFramePr>
        <p:xfrm>
          <a:off x="1108364" y="440685"/>
          <a:ext cx="9864436" cy="64050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66109">
                  <a:extLst>
                    <a:ext uri="{9D8B030D-6E8A-4147-A177-3AD203B41FA5}">
                      <a16:colId xmlns:a16="http://schemas.microsoft.com/office/drawing/2014/main" val="2676380964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1968306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1311113382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00000424"/>
                    </a:ext>
                  </a:extLst>
                </a:gridCol>
              </a:tblGrid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단위 프로세스 </a:t>
                      </a:r>
                      <a:r>
                        <a:rPr lang="en-US" altLang="ko-KR" sz="1200" smtClean="0"/>
                        <a:t>ID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프로세스명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회원가입</a:t>
                      </a:r>
                      <a:r>
                        <a:rPr lang="en-US" altLang="ko-KR" sz="1200" smtClean="0"/>
                        <a:t>(</a:t>
                      </a:r>
                      <a:r>
                        <a:rPr lang="ko-KR" altLang="en-US" sz="1200" smtClean="0"/>
                        <a:t>개인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498355"/>
                  </a:ext>
                </a:extLst>
              </a:tr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작성일자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2023.04.07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GOS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81168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115453" y="338555"/>
            <a:ext cx="11979564" cy="6472264"/>
          </a:xfrm>
          <a:prstGeom prst="roundRect">
            <a:avLst>
              <a:gd name="adj" fmla="val 3726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303163" y="5462031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로그인 페이지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출력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3" name="아래쪽 화살표 42"/>
          <p:cNvSpPr/>
          <p:nvPr/>
        </p:nvSpPr>
        <p:spPr>
          <a:xfrm rot="5400000" flipV="1">
            <a:off x="9766213" y="5515225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49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 rot="16200000">
            <a:off x="2873820" y="2610242"/>
            <a:ext cx="798954" cy="5634441"/>
          </a:xfrm>
          <a:prstGeom prst="roundRect">
            <a:avLst>
              <a:gd name="adj" fmla="val 1835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● </a:t>
            </a:r>
            <a:r>
              <a:rPr lang="en-US" altLang="ko-KR" sz="1600" b="1" smtClean="0">
                <a:solidFill>
                  <a:schemeClr val="bg1"/>
                </a:solidFill>
              </a:rPr>
              <a:t>PROCESS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63222" y="2599225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내 가게 정보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2545816" y="2599225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사업장 정보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출력</a:t>
            </a:r>
            <a:endParaRPr lang="en-US" altLang="ko-KR" sz="1200" b="1" smtClean="0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4601869" y="2606985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수정 버튼 클릭시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수정 창 출력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 rot="16200000">
            <a:off x="2131553" y="2652418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4116705" y="2660180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942725" y="5681229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개인 회원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 가입 완료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529118"/>
              </p:ext>
            </p:extLst>
          </p:nvPr>
        </p:nvGraphicFramePr>
        <p:xfrm>
          <a:off x="1108364" y="440685"/>
          <a:ext cx="9864436" cy="64050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66109">
                  <a:extLst>
                    <a:ext uri="{9D8B030D-6E8A-4147-A177-3AD203B41FA5}">
                      <a16:colId xmlns:a16="http://schemas.microsoft.com/office/drawing/2014/main" val="2676380964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1968306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1311113382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00000424"/>
                    </a:ext>
                  </a:extLst>
                </a:gridCol>
              </a:tblGrid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단위 프로세스 </a:t>
                      </a:r>
                      <a:r>
                        <a:rPr lang="en-US" altLang="ko-KR" sz="1200" smtClean="0"/>
                        <a:t>ID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프로세스명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마이페이지</a:t>
                      </a:r>
                      <a:r>
                        <a:rPr lang="en-US" altLang="ko-KR" sz="1200" smtClean="0"/>
                        <a:t>(</a:t>
                      </a:r>
                      <a:r>
                        <a:rPr lang="ko-KR" altLang="en-US" sz="1200" smtClean="0"/>
                        <a:t>사업자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498355"/>
                  </a:ext>
                </a:extLst>
              </a:tr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작성일자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2023.04.07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GOS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81168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115453" y="338555"/>
            <a:ext cx="11979564" cy="6472264"/>
          </a:xfrm>
          <a:prstGeom prst="roundRect">
            <a:avLst>
              <a:gd name="adj" fmla="val 3726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025888" y="5681228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마이페이지 초기화면 출력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 rot="10800000" flipV="1">
            <a:off x="7473817" y="5221951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6845419" y="1502465"/>
            <a:ext cx="1533886" cy="3654425"/>
            <a:chOff x="7687099" y="1469824"/>
            <a:chExt cx="1533886" cy="3654425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7687099" y="1469824"/>
              <a:ext cx="1533886" cy="3654425"/>
            </a:xfrm>
            <a:prstGeom prst="roundRect">
              <a:avLst>
                <a:gd name="adj" fmla="val 735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7865688" y="1608790"/>
              <a:ext cx="1176712" cy="3376494"/>
              <a:chOff x="8031943" y="1504271"/>
              <a:chExt cx="1176712" cy="3376494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8031944" y="2553232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카테고리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8031946" y="1844182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비밀번호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8031945" y="2198707"/>
                <a:ext cx="1176709" cy="214997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사업자번호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>
                <a:off x="8031944" y="2907757"/>
                <a:ext cx="1176709" cy="214997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상호명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모서리가 둥근 직사각형 66"/>
              <p:cNvSpPr/>
              <p:nvPr/>
            </p:nvSpPr>
            <p:spPr>
              <a:xfrm>
                <a:off x="8031944" y="3262282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연락처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8031943" y="3616807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이메일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>
                <a:off x="8031943" y="3971332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주소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8031943" y="4325857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상세주소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8031943" y="4665768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사업장 이미지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8031945" y="1504271"/>
                <a:ext cx="1176709" cy="214997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아이디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" name="오른쪽 중괄호 8"/>
          <p:cNvSpPr/>
          <p:nvPr/>
        </p:nvSpPr>
        <p:spPr>
          <a:xfrm>
            <a:off x="8494757" y="1727018"/>
            <a:ext cx="415679" cy="1392544"/>
          </a:xfrm>
          <a:prstGeom prst="rightBrace">
            <a:avLst>
              <a:gd name="adj1" fmla="val 8333"/>
              <a:gd name="adj2" fmla="val 49348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9025888" y="2196339"/>
            <a:ext cx="1339273" cy="4895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주요정보 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수정 불가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4" name="아래쪽 화살표 73"/>
          <p:cNvSpPr/>
          <p:nvPr/>
        </p:nvSpPr>
        <p:spPr>
          <a:xfrm rot="16200000">
            <a:off x="6319337" y="2660180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아래쪽 화살표 74"/>
          <p:cNvSpPr/>
          <p:nvPr/>
        </p:nvSpPr>
        <p:spPr>
          <a:xfrm rot="16200000">
            <a:off x="8550330" y="5734422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63222" y="5182700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회원탈퇴하기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545815" y="5182700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탈퇴약관 동의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601869" y="5182700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탈퇴완료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3" name="아래쪽 화살표 32"/>
          <p:cNvSpPr/>
          <p:nvPr/>
        </p:nvSpPr>
        <p:spPr>
          <a:xfrm rot="16200000">
            <a:off x="2122342" y="5250361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아래쪽 화살표 33"/>
          <p:cNvSpPr/>
          <p:nvPr/>
        </p:nvSpPr>
        <p:spPr>
          <a:xfrm rot="16200000">
            <a:off x="4104935" y="5250361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3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● </a:t>
            </a:r>
            <a:r>
              <a:rPr lang="en-US" altLang="ko-KR" sz="1600" b="1" smtClean="0">
                <a:solidFill>
                  <a:schemeClr val="bg1"/>
                </a:solidFill>
              </a:rPr>
              <a:t>PROCESS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63222" y="2599225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메뉴 관리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2545816" y="2599225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등록된 메뉴리스트 출력</a:t>
            </a:r>
            <a:endParaRPr lang="en-US" altLang="ko-KR" sz="1100" b="1" smtClean="0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4659826" y="1948900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메뉴등록 버튼 선택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 rot="16200000">
            <a:off x="2131553" y="2652418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 rot="14684626">
            <a:off x="4085758" y="2128739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318139" y="4977692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등록 선택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108364" y="440685"/>
          <a:ext cx="9864436" cy="64050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66109">
                  <a:extLst>
                    <a:ext uri="{9D8B030D-6E8A-4147-A177-3AD203B41FA5}">
                      <a16:colId xmlns:a16="http://schemas.microsoft.com/office/drawing/2014/main" val="2676380964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1968306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1311113382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00000424"/>
                    </a:ext>
                  </a:extLst>
                </a:gridCol>
              </a:tblGrid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단위 프로세스 </a:t>
                      </a:r>
                      <a:r>
                        <a:rPr lang="en-US" altLang="ko-KR" sz="1200" smtClean="0"/>
                        <a:t>ID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프로세스명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마이페이지</a:t>
                      </a:r>
                      <a:r>
                        <a:rPr lang="en-US" altLang="ko-KR" sz="1200" smtClean="0"/>
                        <a:t>(</a:t>
                      </a:r>
                      <a:r>
                        <a:rPr lang="ko-KR" altLang="en-US" sz="1200" smtClean="0"/>
                        <a:t>사업자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498355"/>
                  </a:ext>
                </a:extLst>
              </a:tr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작성일자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2023.04.07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GOS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81168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115453" y="338555"/>
            <a:ext cx="11979564" cy="6472264"/>
          </a:xfrm>
          <a:prstGeom prst="roundRect">
            <a:avLst>
              <a:gd name="adj" fmla="val 3726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468185" y="4977692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메뉴리스트 출력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 rot="10800000" flipV="1">
            <a:off x="7849233" y="4377842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아래쪽 화살표 73"/>
          <p:cNvSpPr/>
          <p:nvPr/>
        </p:nvSpPr>
        <p:spPr>
          <a:xfrm rot="17757113">
            <a:off x="6351135" y="2115852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아래쪽 화살표 74"/>
          <p:cNvSpPr/>
          <p:nvPr/>
        </p:nvSpPr>
        <p:spPr>
          <a:xfrm rot="16200000">
            <a:off x="8924255" y="5033489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939971" y="1817695"/>
            <a:ext cx="2095615" cy="2375777"/>
            <a:chOff x="6783435" y="2385298"/>
            <a:chExt cx="2095615" cy="2375777"/>
          </a:xfrm>
        </p:grpSpPr>
        <p:grpSp>
          <p:nvGrpSpPr>
            <p:cNvPr id="2" name="그룹 1"/>
            <p:cNvGrpSpPr/>
            <p:nvPr/>
          </p:nvGrpSpPr>
          <p:grpSpPr>
            <a:xfrm>
              <a:off x="6783435" y="2438427"/>
              <a:ext cx="2095615" cy="2322648"/>
              <a:chOff x="6837619" y="1930818"/>
              <a:chExt cx="1533886" cy="1757731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>
                <a:off x="6837619" y="1930818"/>
                <a:ext cx="1533886" cy="1757731"/>
              </a:xfrm>
              <a:prstGeom prst="roundRect">
                <a:avLst>
                  <a:gd name="adj" fmla="val 735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rgbClr val="C00000"/>
                    </a:solidFill>
                  </a:ln>
                </a:endParaRPr>
              </a:p>
            </p:txBody>
          </p:sp>
          <p:grpSp>
            <p:nvGrpSpPr>
              <p:cNvPr id="62" name="그룹 61"/>
              <p:cNvGrpSpPr/>
              <p:nvPr/>
            </p:nvGrpSpPr>
            <p:grpSpPr>
              <a:xfrm>
                <a:off x="7016206" y="2258248"/>
                <a:ext cx="1176710" cy="1278572"/>
                <a:chOff x="8031941" y="3244684"/>
                <a:chExt cx="1176710" cy="1278572"/>
              </a:xfrm>
            </p:grpSpPr>
            <p:sp>
              <p:nvSpPr>
                <p:cNvPr id="67" name="모서리가 둥근 직사각형 66"/>
                <p:cNvSpPr/>
                <p:nvPr/>
              </p:nvSpPr>
              <p:spPr>
                <a:xfrm>
                  <a:off x="8031942" y="3244684"/>
                  <a:ext cx="1176709" cy="214997"/>
                </a:xfrm>
                <a:prstGeom prst="roundRect">
                  <a:avLst/>
                </a:prstGeom>
                <a:solidFill>
                  <a:srgbClr val="FCE8EA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b="1" smtClean="0">
                      <a:solidFill>
                        <a:schemeClr val="tx1"/>
                      </a:solidFill>
                    </a:rPr>
                    <a:t>메뉴이름</a:t>
                  </a:r>
                  <a:endParaRPr lang="ko-KR" altLang="en-US" sz="105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8031941" y="3599209"/>
                  <a:ext cx="1176709" cy="214997"/>
                </a:xfrm>
                <a:prstGeom prst="roundRect">
                  <a:avLst/>
                </a:prstGeom>
                <a:solidFill>
                  <a:srgbClr val="FCE8EA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b="1" smtClean="0">
                      <a:solidFill>
                        <a:schemeClr val="tx1"/>
                      </a:solidFill>
                    </a:rPr>
                    <a:t>메뉴가격</a:t>
                  </a:r>
                  <a:endParaRPr lang="ko-KR" altLang="en-US" sz="105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8031942" y="3953734"/>
                  <a:ext cx="1176709" cy="214997"/>
                </a:xfrm>
                <a:prstGeom prst="roundRect">
                  <a:avLst/>
                </a:prstGeom>
                <a:solidFill>
                  <a:srgbClr val="FCE8EA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b="1" smtClean="0">
                      <a:solidFill>
                        <a:schemeClr val="tx1"/>
                      </a:solidFill>
                    </a:rPr>
                    <a:t>메뉴사진</a:t>
                  </a:r>
                  <a:endParaRPr lang="ko-KR" altLang="en-US" sz="105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8031942" y="4308259"/>
                  <a:ext cx="1176709" cy="214997"/>
                </a:xfrm>
                <a:prstGeom prst="roundRect">
                  <a:avLst/>
                </a:prstGeom>
                <a:solidFill>
                  <a:srgbClr val="FCE8EA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b="1" smtClean="0">
                      <a:solidFill>
                        <a:schemeClr val="tx1"/>
                      </a:solidFill>
                    </a:rPr>
                    <a:t>메뉴설명</a:t>
                  </a:r>
                  <a:endParaRPr lang="ko-KR" altLang="en-US" sz="1050" b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2" name="모서리가 둥근 직사각형 21"/>
            <p:cNvSpPr/>
            <p:nvPr/>
          </p:nvSpPr>
          <p:spPr>
            <a:xfrm>
              <a:off x="6783435" y="2385298"/>
              <a:ext cx="2095615" cy="284095"/>
            </a:xfrm>
            <a:prstGeom prst="roundRect">
              <a:avLst/>
            </a:prstGeom>
            <a:solidFill>
              <a:srgbClr val="FCE8EA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smtClean="0">
                  <a:solidFill>
                    <a:schemeClr val="tx1"/>
                  </a:solidFill>
                </a:rPr>
                <a:t>폼 양식 입력</a:t>
              </a:r>
              <a:endParaRPr lang="ko-KR" altLang="en-US" sz="1050" b="1">
                <a:solidFill>
                  <a:schemeClr val="tx1"/>
                </a:solidFill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4659825" y="3339556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메뉴 수정 버튼 선택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4" name="아래쪽 화살표 23"/>
          <p:cNvSpPr/>
          <p:nvPr/>
        </p:nvSpPr>
        <p:spPr>
          <a:xfrm rot="17861103">
            <a:off x="4084120" y="3209667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 rot="14684626">
            <a:off x="6350623" y="3304034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20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● </a:t>
            </a:r>
            <a:r>
              <a:rPr lang="en-US" altLang="ko-KR" sz="1600" b="1" smtClean="0">
                <a:solidFill>
                  <a:schemeClr val="bg1"/>
                </a:solidFill>
              </a:rPr>
              <a:t>PROCESS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466910" y="2096454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예약 관리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2449504" y="2096454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캘린더 </a:t>
            </a:r>
            <a:r>
              <a:rPr lang="en-US" altLang="ko-KR" sz="1100" b="1" smtClean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출력</a:t>
            </a:r>
            <a:endParaRPr lang="en-US" altLang="ko-KR" sz="1100" b="1" smtClean="0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4603228" y="2058723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날짜 선택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 rot="16200000">
            <a:off x="2035241" y="2149647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4057459" y="2149647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862106" y="3521325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모달 밖 선택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108364" y="440685"/>
          <a:ext cx="9864436" cy="64050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66109">
                  <a:extLst>
                    <a:ext uri="{9D8B030D-6E8A-4147-A177-3AD203B41FA5}">
                      <a16:colId xmlns:a16="http://schemas.microsoft.com/office/drawing/2014/main" val="2676380964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1968306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1311113382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00000424"/>
                    </a:ext>
                  </a:extLst>
                </a:gridCol>
              </a:tblGrid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단위 프로세스 </a:t>
                      </a:r>
                      <a:r>
                        <a:rPr lang="en-US" altLang="ko-KR" sz="1200" smtClean="0"/>
                        <a:t>ID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프로세스명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마이페이지</a:t>
                      </a:r>
                      <a:r>
                        <a:rPr lang="en-US" altLang="ko-KR" sz="1200" smtClean="0"/>
                        <a:t>(</a:t>
                      </a:r>
                      <a:r>
                        <a:rPr lang="ko-KR" altLang="en-US" sz="1200" smtClean="0"/>
                        <a:t>사업자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498355"/>
                  </a:ext>
                </a:extLst>
              </a:tr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작성일자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2023.04.07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GOS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81168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115453" y="338555"/>
            <a:ext cx="11979564" cy="6472264"/>
          </a:xfrm>
          <a:prstGeom prst="roundRect">
            <a:avLst>
              <a:gd name="adj" fmla="val 3726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132011" y="4214944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예약 상세내용 모달로 출력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 rot="16200000" flipV="1">
            <a:off x="6290372" y="5092976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아래쪽 화살표 73"/>
          <p:cNvSpPr/>
          <p:nvPr/>
        </p:nvSpPr>
        <p:spPr>
          <a:xfrm rot="16200000">
            <a:off x="6296296" y="2115421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9610035" y="3210717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170088" y="2770171"/>
            <a:ext cx="2015877" cy="1981339"/>
            <a:chOff x="1837678" y="3908561"/>
            <a:chExt cx="2396972" cy="2355905"/>
          </a:xfrm>
        </p:grpSpPr>
        <p:sp>
          <p:nvSpPr>
            <p:cNvPr id="28" name="직사각형 27"/>
            <p:cNvSpPr/>
            <p:nvPr/>
          </p:nvSpPr>
          <p:spPr>
            <a:xfrm>
              <a:off x="1837678" y="3908561"/>
              <a:ext cx="2396972" cy="2355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589393" y="5397896"/>
              <a:ext cx="270149" cy="2327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219518" y="5595586"/>
              <a:ext cx="270149" cy="2327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229596" y="5181287"/>
              <a:ext cx="270149" cy="2327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750720" y="4757567"/>
              <a:ext cx="270149" cy="2327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00324" y="3950899"/>
              <a:ext cx="663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mtClean="0"/>
                <a:t>4</a:t>
              </a:r>
              <a:r>
                <a:rPr lang="ko-KR" altLang="en-US" sz="2400" b="1" smtClean="0"/>
                <a:t>월</a:t>
              </a:r>
              <a:endParaRPr lang="en-US" altLang="ko-KR" sz="2400" b="1" smtClean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40875" y="47200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0000FF"/>
                  </a:solidFill>
                </a:rPr>
                <a:t>1</a:t>
              </a:r>
              <a:endParaRPr lang="ko-KR" altLang="en-US">
                <a:solidFill>
                  <a:srgbClr val="0000FF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67062" y="4449790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</a:rPr>
                <a:t>S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254748" y="4449790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M</a:t>
              </a:r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71288" y="4449790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T</a:t>
              </a:r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47752" y="4449790"/>
              <a:ext cx="354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W</a:t>
              </a:r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61594" y="4449790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F</a:t>
              </a:r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85130" y="4449790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T</a:t>
              </a:r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8057" y="4449790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0000FF"/>
                  </a:solidFill>
                </a:rPr>
                <a:t>S</a:t>
              </a:r>
              <a:endParaRPr lang="ko-KR" altLang="en-US">
                <a:solidFill>
                  <a:srgbClr val="0000FF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54941" y="493262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0000FF"/>
                  </a:solidFill>
                </a:rPr>
                <a:t>8</a:t>
              </a:r>
              <a:endParaRPr lang="ko-KR" altLang="en-US">
                <a:solidFill>
                  <a:srgbClr val="0000FF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62447" y="493262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7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96842" y="493262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6</a:t>
              </a:r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03567" y="493262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5</a:t>
              </a:r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67332" y="493262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4</a:t>
              </a:r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75639" y="493262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3</a:t>
              </a:r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3528" y="493262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</a:rPr>
                <a:t>2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31293" y="5139276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0000FF"/>
                  </a:solidFill>
                </a:rPr>
                <a:t>15</a:t>
              </a:r>
              <a:endParaRPr lang="ko-KR" altLang="en-US">
                <a:solidFill>
                  <a:srgbClr val="0000FF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38799" y="5139276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14</a:t>
              </a:r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73194" y="5139276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13</a:t>
              </a:r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79919" y="5139276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12</a:t>
              </a:r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43684" y="5139276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11</a:t>
              </a:r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251991" y="5139276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10</a:t>
              </a:r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83584" y="514811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9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1293" y="5349606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0000FF"/>
                  </a:solidFill>
                </a:rPr>
                <a:t>22</a:t>
              </a:r>
              <a:endParaRPr lang="ko-KR" altLang="en-US">
                <a:solidFill>
                  <a:srgbClr val="0000FF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438799" y="5349606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21</a:t>
              </a:r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173194" y="5349606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20</a:t>
              </a:r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79919" y="5349606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19</a:t>
              </a:r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543684" y="5349606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18</a:t>
              </a:r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51991" y="5349606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17</a:t>
              </a:r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32530" y="534595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</a:rPr>
                <a:t>16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31293" y="5591025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0000FF"/>
                  </a:solidFill>
                </a:rPr>
                <a:t>29</a:t>
              </a:r>
              <a:endParaRPr lang="ko-KR" altLang="en-US">
                <a:solidFill>
                  <a:srgbClr val="0000FF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38799" y="5591025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28</a:t>
              </a:r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73194" y="5591025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27</a:t>
              </a:r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879919" y="5591025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26</a:t>
              </a:r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43684" y="5591025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25</a:t>
              </a:r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251991" y="5591025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24</a:t>
              </a:r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949880" y="5591025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</a:rPr>
                <a:t>23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939240" y="5828762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</a:rPr>
                <a:t>30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5" name="이등변 삼각형 84"/>
            <p:cNvSpPr/>
            <p:nvPr/>
          </p:nvSpPr>
          <p:spPr>
            <a:xfrm flipH="1">
              <a:off x="2532570" y="4156762"/>
              <a:ext cx="111848" cy="8822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이등변 삼각형 85"/>
            <p:cNvSpPr/>
            <p:nvPr/>
          </p:nvSpPr>
          <p:spPr>
            <a:xfrm rot="10800000" flipH="1">
              <a:off x="3323898" y="4150359"/>
              <a:ext cx="111848" cy="8822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6816715" y="2058723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예약리스트 출력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4" name="아래쪽 화살표 93"/>
          <p:cNvSpPr/>
          <p:nvPr/>
        </p:nvSpPr>
        <p:spPr>
          <a:xfrm rot="16200000">
            <a:off x="8505456" y="2115421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9025875" y="2058723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예약리스트 선택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6" name="아래쪽 화살표 95"/>
          <p:cNvSpPr/>
          <p:nvPr/>
        </p:nvSpPr>
        <p:spPr>
          <a:xfrm rot="6692117" flipH="1">
            <a:off x="8548179" y="3908229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6869782" y="4977692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예약 취소 선택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988053" y="5656045"/>
            <a:ext cx="1091621" cy="48297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취소 확인 알럿 발생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00" name="아래쪽 화살표 99"/>
          <p:cNvSpPr/>
          <p:nvPr/>
        </p:nvSpPr>
        <p:spPr>
          <a:xfrm rot="14907883" flipH="1" flipV="1">
            <a:off x="8548179" y="4712093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아래쪽 화살표 100"/>
          <p:cNvSpPr/>
          <p:nvPr/>
        </p:nvSpPr>
        <p:spPr>
          <a:xfrm rot="10800000" flipH="1">
            <a:off x="7402140" y="2867745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648780" y="4977692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알럿 확인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" name="위로 굽은 화살표 7"/>
          <p:cNvSpPr/>
          <p:nvPr/>
        </p:nvSpPr>
        <p:spPr>
          <a:xfrm flipH="1">
            <a:off x="901234" y="3073259"/>
            <a:ext cx="3327265" cy="2256502"/>
          </a:xfrm>
          <a:prstGeom prst="bentUpArrow">
            <a:avLst>
              <a:gd name="adj1" fmla="val 9306"/>
              <a:gd name="adj2" fmla="val 9149"/>
              <a:gd name="adj3" fmla="val 977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4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● </a:t>
            </a:r>
            <a:r>
              <a:rPr lang="en-US" altLang="ko-KR" sz="1600" b="1" smtClean="0">
                <a:solidFill>
                  <a:schemeClr val="bg1"/>
                </a:solidFill>
              </a:rPr>
              <a:t>PROCESS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809724" y="3589158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리뷰관리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2792318" y="3589158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리뷰리스트 </a:t>
            </a:r>
            <a:endParaRPr lang="en-US" altLang="ko-KR" sz="11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출력</a:t>
            </a:r>
            <a:endParaRPr lang="en-US" altLang="ko-KR" sz="1100" b="1" smtClean="0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4866143" y="2672538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신고 선택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 rot="16200000">
            <a:off x="2378055" y="3642351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 rot="17731250">
            <a:off x="4400274" y="4156062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108364" y="440685"/>
          <a:ext cx="9864436" cy="64050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66109">
                  <a:extLst>
                    <a:ext uri="{9D8B030D-6E8A-4147-A177-3AD203B41FA5}">
                      <a16:colId xmlns:a16="http://schemas.microsoft.com/office/drawing/2014/main" val="2676380964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1968306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1311113382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00000424"/>
                    </a:ext>
                  </a:extLst>
                </a:gridCol>
              </a:tblGrid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단위 프로세스 </a:t>
                      </a:r>
                      <a:r>
                        <a:rPr lang="en-US" altLang="ko-KR" sz="1200" smtClean="0"/>
                        <a:t>ID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프로세스명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마이페이지</a:t>
                      </a:r>
                      <a:r>
                        <a:rPr lang="en-US" altLang="ko-KR" sz="1200" smtClean="0"/>
                        <a:t>(</a:t>
                      </a:r>
                      <a:r>
                        <a:rPr lang="ko-KR" altLang="en-US" sz="1200" smtClean="0"/>
                        <a:t>사업자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498355"/>
                  </a:ext>
                </a:extLst>
              </a:tr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작성일자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2023.04.07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GOS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81168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115453" y="338555"/>
            <a:ext cx="11979564" cy="6472264"/>
          </a:xfrm>
          <a:prstGeom prst="roundRect">
            <a:avLst>
              <a:gd name="adj" fmla="val 3726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아래쪽 화살표 73"/>
          <p:cNvSpPr/>
          <p:nvPr/>
        </p:nvSpPr>
        <p:spPr>
          <a:xfrm rot="16200000">
            <a:off x="6639112" y="4541857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866143" y="4488664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댓글달기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선택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7" name="아래쪽 화살표 86"/>
          <p:cNvSpPr/>
          <p:nvPr/>
        </p:nvSpPr>
        <p:spPr>
          <a:xfrm rot="14573301">
            <a:off x="4400274" y="3109039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아래쪽 화살표 87"/>
          <p:cNvSpPr/>
          <p:nvPr/>
        </p:nvSpPr>
        <p:spPr>
          <a:xfrm rot="16200000">
            <a:off x="6639111" y="2725731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196767" y="2672538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신고사유</a:t>
            </a:r>
            <a:r>
              <a:rPr lang="en-US" altLang="ko-KR" sz="1200" b="1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신고내용 입력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아래쪽 화살표 89"/>
          <p:cNvSpPr/>
          <p:nvPr/>
        </p:nvSpPr>
        <p:spPr>
          <a:xfrm rot="16200000">
            <a:off x="9038577" y="2725731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9527391" y="2672536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관리자 검토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7196766" y="4488664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댓글입력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9527389" y="4488664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등록선택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04" name="아래쪽 화살표 103"/>
          <p:cNvSpPr/>
          <p:nvPr/>
        </p:nvSpPr>
        <p:spPr>
          <a:xfrm rot="16200000">
            <a:off x="9038577" y="4541858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2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모서리가 둥근 직사각형 56"/>
          <p:cNvSpPr/>
          <p:nvPr/>
        </p:nvSpPr>
        <p:spPr>
          <a:xfrm rot="16200000">
            <a:off x="2873820" y="2610242"/>
            <a:ext cx="798954" cy="5634441"/>
          </a:xfrm>
          <a:prstGeom prst="roundRect">
            <a:avLst>
              <a:gd name="adj" fmla="val 1835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● </a:t>
            </a:r>
            <a:r>
              <a:rPr lang="en-US" altLang="ko-KR" sz="1600" b="1" smtClean="0">
                <a:solidFill>
                  <a:schemeClr val="bg1"/>
                </a:solidFill>
              </a:rPr>
              <a:t>PROCESS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63222" y="2599225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내 정보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2545816" y="2599225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내 정보 출력</a:t>
            </a:r>
            <a:endParaRPr lang="en-US" altLang="ko-KR" sz="1200" b="1" smtClean="0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4601869" y="2606985"/>
            <a:ext cx="1445409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수정 버튼 클릭시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수정 창 출력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 rot="16200000">
            <a:off x="2131553" y="2652418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4116705" y="2660180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902465" y="5681228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수정 완료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49687"/>
              </p:ext>
            </p:extLst>
          </p:nvPr>
        </p:nvGraphicFramePr>
        <p:xfrm>
          <a:off x="1108364" y="440685"/>
          <a:ext cx="9864436" cy="64050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66109">
                  <a:extLst>
                    <a:ext uri="{9D8B030D-6E8A-4147-A177-3AD203B41FA5}">
                      <a16:colId xmlns:a16="http://schemas.microsoft.com/office/drawing/2014/main" val="2676380964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1968306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1311113382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2200000424"/>
                    </a:ext>
                  </a:extLst>
                </a:gridCol>
              </a:tblGrid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단위 프로세스 </a:t>
                      </a:r>
                      <a:r>
                        <a:rPr lang="en-US" altLang="ko-KR" sz="1200" smtClean="0"/>
                        <a:t>ID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프로세스명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마이페이지</a:t>
                      </a:r>
                      <a:r>
                        <a:rPr lang="en-US" altLang="ko-KR" sz="1200" smtClean="0"/>
                        <a:t>(</a:t>
                      </a:r>
                      <a:r>
                        <a:rPr lang="ko-KR" altLang="en-US" sz="1200" smtClean="0"/>
                        <a:t>개인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498355"/>
                  </a:ext>
                </a:extLst>
              </a:tr>
              <a:tr h="32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작성일자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2023.04.07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작성자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GOS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81168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115453" y="338555"/>
            <a:ext cx="11979564" cy="6472264"/>
          </a:xfrm>
          <a:prstGeom prst="roundRect">
            <a:avLst>
              <a:gd name="adj" fmla="val 3726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025888" y="5681228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마이페이지 초기화면 출력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 rot="10800000" flipV="1">
            <a:off x="7433559" y="5145375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중괄호 8"/>
          <p:cNvSpPr/>
          <p:nvPr/>
        </p:nvSpPr>
        <p:spPr>
          <a:xfrm>
            <a:off x="8494757" y="1727018"/>
            <a:ext cx="415679" cy="794240"/>
          </a:xfrm>
          <a:prstGeom prst="rightBrace">
            <a:avLst>
              <a:gd name="adj1" fmla="val 8333"/>
              <a:gd name="adj2" fmla="val 49348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9066147" y="1879374"/>
            <a:ext cx="1339273" cy="4895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주요정보 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수정 불가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4" name="아래쪽 화살표 73"/>
          <p:cNvSpPr/>
          <p:nvPr/>
        </p:nvSpPr>
        <p:spPr>
          <a:xfrm rot="16200000">
            <a:off x="6319337" y="2660180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아래쪽 화살표 74"/>
          <p:cNvSpPr/>
          <p:nvPr/>
        </p:nvSpPr>
        <p:spPr>
          <a:xfrm rot="16200000">
            <a:off x="8550330" y="5734422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6805160" y="1600368"/>
            <a:ext cx="1533886" cy="3440798"/>
            <a:chOff x="7687099" y="1469824"/>
            <a:chExt cx="1533886" cy="3380995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7687099" y="1469824"/>
              <a:ext cx="1533886" cy="3380995"/>
            </a:xfrm>
            <a:prstGeom prst="roundRect">
              <a:avLst>
                <a:gd name="adj" fmla="val 735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7865688" y="1608790"/>
              <a:ext cx="1176712" cy="3036583"/>
              <a:chOff x="8031943" y="1504271"/>
              <a:chExt cx="1176712" cy="3036583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8031944" y="2553232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생년월일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8031946" y="1844182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비밀번호</a:t>
                </a:r>
                <a:r>
                  <a:rPr lang="en-US" altLang="ko-KR" sz="1050" b="1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050" b="1" smtClean="0">
                    <a:solidFill>
                      <a:schemeClr val="tx1"/>
                    </a:solidFill>
                  </a:rPr>
                  <a:t>확인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8031945" y="2198707"/>
                <a:ext cx="1176709" cy="214997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이름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8031944" y="2907757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닉네임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8031944" y="3262282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연락처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8031943" y="3616807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이메일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>
                <a:off x="8031943" y="3971332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주소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8031943" y="4325857"/>
                <a:ext cx="1176709" cy="214997"/>
              </a:xfrm>
              <a:prstGeom prst="roundRect">
                <a:avLst/>
              </a:prstGeom>
              <a:solidFill>
                <a:srgbClr val="FCE8EA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자동가입방지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8031945" y="1504271"/>
                <a:ext cx="1176709" cy="214997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smtClean="0">
                    <a:solidFill>
                      <a:schemeClr val="tx1"/>
                    </a:solidFill>
                  </a:rPr>
                  <a:t>아이디</a:t>
                </a:r>
                <a:endParaRPr lang="ko-KR" altLang="en-US" sz="1050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6" name="모서리가 둥근 직사각형 45"/>
          <p:cNvSpPr/>
          <p:nvPr/>
        </p:nvSpPr>
        <p:spPr>
          <a:xfrm>
            <a:off x="563222" y="5182700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회원탈퇴하기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545815" y="5182700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탈퇴약관 동의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601869" y="5182700"/>
            <a:ext cx="1339273" cy="4895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탈퇴완료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0" name="아래쪽 화살표 49"/>
          <p:cNvSpPr/>
          <p:nvPr/>
        </p:nvSpPr>
        <p:spPr>
          <a:xfrm rot="16200000">
            <a:off x="2122342" y="5250361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아래쪽 화살표 50"/>
          <p:cNvSpPr/>
          <p:nvPr/>
        </p:nvSpPr>
        <p:spPr>
          <a:xfrm rot="16200000">
            <a:off x="4104935" y="5250361"/>
            <a:ext cx="277087" cy="3831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00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o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82033"/>
      </a:accent1>
      <a:accent2>
        <a:srgbClr val="F3CFA4"/>
      </a:accent2>
      <a:accent3>
        <a:srgbClr val="BACECD"/>
      </a:accent3>
      <a:accent4>
        <a:srgbClr val="F8F8F8"/>
      </a:accent4>
      <a:accent5>
        <a:srgbClr val="AEAB97"/>
      </a:accent5>
      <a:accent6>
        <a:srgbClr val="7ABDF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809</Words>
  <Application>Microsoft Office PowerPoint</Application>
  <PresentationFormat>와이드스크린</PresentationFormat>
  <Paragraphs>445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 WOO KO</dc:creator>
  <cp:lastModifiedBy>PC-12</cp:lastModifiedBy>
  <cp:revision>230</cp:revision>
  <dcterms:modified xsi:type="dcterms:W3CDTF">2023-04-08T06:58:28Z</dcterms:modified>
</cp:coreProperties>
</file>