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28"/>
  </p:notesMasterIdLst>
  <p:handoutMasterIdLst>
    <p:handoutMasterId r:id="rId29"/>
  </p:handoutMasterIdLst>
  <p:sldIdLst>
    <p:sldId id="866" r:id="rId4"/>
    <p:sldId id="868" r:id="rId5"/>
    <p:sldId id="870" r:id="rId6"/>
    <p:sldId id="867" r:id="rId7"/>
    <p:sldId id="811" r:id="rId8"/>
    <p:sldId id="901" r:id="rId9"/>
    <p:sldId id="900" r:id="rId10"/>
    <p:sldId id="892" r:id="rId11"/>
    <p:sldId id="895" r:id="rId12"/>
    <p:sldId id="896" r:id="rId13"/>
    <p:sldId id="897" r:id="rId14"/>
    <p:sldId id="898" r:id="rId15"/>
    <p:sldId id="899" r:id="rId16"/>
    <p:sldId id="877" r:id="rId17"/>
    <p:sldId id="879" r:id="rId18"/>
    <p:sldId id="881" r:id="rId19"/>
    <p:sldId id="882" r:id="rId20"/>
    <p:sldId id="883" r:id="rId21"/>
    <p:sldId id="884" r:id="rId22"/>
    <p:sldId id="885" r:id="rId23"/>
    <p:sldId id="886" r:id="rId24"/>
    <p:sldId id="887" r:id="rId25"/>
    <p:sldId id="889" r:id="rId26"/>
    <p:sldId id="894" r:id="rId27"/>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34E524A-D6EF-4CBC-A13A-51C3740B0549}">
          <p14:sldIdLst>
            <p14:sldId id="866"/>
            <p14:sldId id="868"/>
            <p14:sldId id="870"/>
            <p14:sldId id="867"/>
            <p14:sldId id="811"/>
            <p14:sldId id="901"/>
            <p14:sldId id="900"/>
            <p14:sldId id="892"/>
            <p14:sldId id="895"/>
            <p14:sldId id="896"/>
            <p14:sldId id="897"/>
            <p14:sldId id="898"/>
            <p14:sldId id="899"/>
            <p14:sldId id="877"/>
            <p14:sldId id="879"/>
            <p14:sldId id="881"/>
            <p14:sldId id="882"/>
            <p14:sldId id="883"/>
            <p14:sldId id="884"/>
            <p14:sldId id="885"/>
            <p14:sldId id="886"/>
            <p14:sldId id="887"/>
            <p14:sldId id="88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149"/>
    <a:srgbClr val="403551"/>
    <a:srgbClr val="615474"/>
    <a:srgbClr val="F9BE75"/>
    <a:srgbClr val="D4A36E"/>
    <a:srgbClr val="D0343C"/>
    <a:srgbClr val="8DB1C4"/>
    <a:srgbClr val="E4625C"/>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0" autoAdjust="0"/>
    <p:restoredTop sz="83522" autoAdjust="0"/>
  </p:normalViewPr>
  <p:slideViewPr>
    <p:cSldViewPr>
      <p:cViewPr varScale="1">
        <p:scale>
          <a:sx n="88" d="100"/>
          <a:sy n="88" d="100"/>
        </p:scale>
        <p:origin x="84" y="546"/>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47-446F-8AAE-F1D81EDA6DC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47-446F-8AAE-F1D81EDA6DC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47-446F-8AAE-F1D81EDA6DCE}"/>
            </c:ext>
          </c:extLst>
        </c:ser>
        <c:dLbls>
          <c:dLblPos val="ctr"/>
          <c:showLegendKey val="0"/>
          <c:showVal val="1"/>
          <c:showCatName val="0"/>
          <c:showSerName val="0"/>
          <c:showPercent val="0"/>
          <c:showBubbleSize val="0"/>
        </c:dLbls>
        <c:gapWidth val="79"/>
        <c:overlap val="100"/>
        <c:axId val="489506304"/>
        <c:axId val="489506632"/>
      </c:barChart>
      <c:catAx>
        <c:axId val="48950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fr-FR"/>
          </a:p>
        </c:txPr>
        <c:crossAx val="489506632"/>
        <c:crosses val="autoZero"/>
        <c:auto val="1"/>
        <c:lblAlgn val="ctr"/>
        <c:lblOffset val="100"/>
        <c:noMultiLvlLbl val="0"/>
      </c:catAx>
      <c:valAx>
        <c:axId val="489506632"/>
        <c:scaling>
          <c:orientation val="minMax"/>
        </c:scaling>
        <c:delete val="1"/>
        <c:axPos val="l"/>
        <c:numFmt formatCode="0%" sourceLinked="1"/>
        <c:majorTickMark val="none"/>
        <c:minorTickMark val="none"/>
        <c:tickLblPos val="nextTo"/>
        <c:crossAx val="489506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a:t>Lorem Ipsum</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a:t>01</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a:t>02</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a:t>03</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a:t>04</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a:t>05</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a:t>06</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Lorem Ipsum</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01</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02</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03</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04</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05</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06</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2/3/2021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2/3/2021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58420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3552511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7283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2415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20603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Page de bienvenue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128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19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Premier chapitre : Quels problèmes cherchons nous à résoudre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 que le plus simple serait de créer des classes enfant qui hériteraient de la classe </a:t>
            </a:r>
            <a:r>
              <a:rPr lang="fr-FR" b="0" i="0">
                <a:solidFill>
                  <a:srgbClr val="444444"/>
                </a:solidFill>
                <a:effectLst/>
                <a:latin typeface="PT Sans"/>
              </a:rPr>
              <a:t>Bouton.Ces</a:t>
            </a:r>
            <a:r>
              <a:rPr lang="fr-FR" b="0" i="0" dirty="0">
                <a:solidFill>
                  <a:srgbClr val="444444"/>
                </a:solidFill>
                <a:effectLst/>
                <a:latin typeface="PT Sans"/>
              </a:rPr>
              <a:t> sous-classes vont contenir le code exécuté lors d’un clic sur un bouton.</a:t>
            </a:r>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59065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85238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sldNum="0"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sldNum="0"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sldNum="0"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26" Type="http://schemas.openxmlformats.org/officeDocument/2006/relationships/image" Target="../media/image31.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19.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5.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d’une </a:t>
            </a:r>
            <a:br>
              <a:rPr lang="fr-FR" dirty="0"/>
            </a:br>
            <a:r>
              <a:rPr lang="fr-FR" dirty="0"/>
              <a:t>petite implémentation</a:t>
            </a:r>
          </a:p>
        </p:txBody>
      </p:sp>
      <p:sp>
        <p:nvSpPr>
          <p:cNvPr id="16" name="Text Placeholder 15"/>
          <p:cNvSpPr>
            <a:spLocks noGrp="1"/>
          </p:cNvSpPr>
          <p:nvPr>
            <p:ph type="body" idx="1"/>
          </p:nvPr>
        </p:nvSpPr>
        <p:spPr/>
        <p:txBody>
          <a:bodyPr>
            <a:noAutofit/>
          </a:bodyPr>
          <a:lstStyle/>
          <a:p>
            <a:r>
              <a:rPr lang="fr-FR" dirty="0"/>
              <a:t>Microsoft Word peut trembler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56504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Diagrammes génériques</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7655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&amp; </a:t>
            </a:r>
            <a:br>
              <a:rPr lang="fr-FR" dirty="0"/>
            </a:br>
            <a:r>
              <a:rPr lang="fr-FR" dirty="0"/>
              <a:t>désavantages</a:t>
            </a:r>
          </a:p>
        </p:txBody>
      </p:sp>
      <p:sp>
        <p:nvSpPr>
          <p:cNvPr id="16" name="Text Placeholder 15"/>
          <p:cNvSpPr>
            <a:spLocks noGrp="1"/>
          </p:cNvSpPr>
          <p:nvPr>
            <p:ph type="body" idx="1"/>
          </p:nvPr>
        </p:nvSpPr>
        <p:spPr/>
        <p:txBody>
          <a:bodyPr>
            <a:noAutofit/>
          </a:bodyPr>
          <a:lstStyle/>
          <a:p>
            <a:r>
              <a:rPr lang="fr-FR" dirty="0"/>
              <a:t>Tout avantage a ses inconvénients et réciproquement</a:t>
            </a:r>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63315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Use a title with </a:t>
            </a:r>
            <a:r>
              <a:rPr lang="en-US" dirty="0">
                <a:solidFill>
                  <a:schemeClr val="accent2"/>
                </a:solidFill>
              </a:rPr>
              <a:t>specific</a:t>
            </a:r>
            <a:r>
              <a:rPr lang="en-US" dirty="0"/>
              <a:t> &amp; </a:t>
            </a:r>
            <a:r>
              <a:rPr lang="en-US" dirty="0">
                <a:solidFill>
                  <a:schemeClr val="accent2"/>
                </a:solidFill>
              </a:rPr>
              <a:t>relevant</a:t>
            </a:r>
            <a:r>
              <a:rPr lang="en-US" dirty="0"/>
              <a:t> (only) content</a:t>
            </a:r>
          </a:p>
        </p:txBody>
      </p:sp>
      <p:sp>
        <p:nvSpPr>
          <p:cNvPr id="10" name="Content Placeholder 9"/>
          <p:cNvSpPr>
            <a:spLocks noGrp="1"/>
          </p:cNvSpPr>
          <p:nvPr>
            <p:ph idx="1"/>
          </p:nvPr>
        </p:nvSpPr>
        <p:spPr/>
        <p:txBody>
          <a:bodyPr>
            <a:normAutofit/>
          </a:bodyPr>
          <a:lstStyle/>
          <a:p>
            <a:pPr marL="511175" indent="-511175"/>
            <a:r>
              <a:rPr lang="en-US" dirty="0"/>
              <a:t>People </a:t>
            </a:r>
            <a:r>
              <a:rPr lang="en-US" cap="all" dirty="0">
                <a:solidFill>
                  <a:schemeClr val="accent3"/>
                </a:solidFill>
              </a:rPr>
              <a:t>can’t</a:t>
            </a:r>
            <a:r>
              <a:rPr lang="en-US" dirty="0"/>
              <a:t> listen while reading your slide.</a:t>
            </a:r>
          </a:p>
          <a:p>
            <a:pPr marL="511175" indent="-511175"/>
            <a:r>
              <a:rPr lang="en-US" dirty="0"/>
              <a:t>Always stick to the </a:t>
            </a:r>
            <a:r>
              <a:rPr lang="en-US" dirty="0">
                <a:solidFill>
                  <a:schemeClr val="accent3"/>
                </a:solidFill>
              </a:rPr>
              <a:t>most important </a:t>
            </a:r>
            <a:r>
              <a:rPr lang="en-US" dirty="0"/>
              <a:t>message.</a:t>
            </a:r>
          </a:p>
          <a:p>
            <a:pPr marL="511175" indent="-511175"/>
            <a:r>
              <a:rPr lang="en-US" dirty="0"/>
              <a:t>Less is more… be </a:t>
            </a:r>
            <a:r>
              <a:rPr lang="en-US" cap="all" dirty="0">
                <a:solidFill>
                  <a:schemeClr val="accent3"/>
                </a:solidFill>
              </a:rPr>
              <a:t>concise</a:t>
            </a:r>
            <a:r>
              <a:rPr lang="en-US" dirty="0"/>
              <a:t>.</a:t>
            </a:r>
          </a:p>
          <a:p>
            <a:pPr marL="511175" indent="-511175"/>
            <a:r>
              <a:rPr lang="en-US" dirty="0"/>
              <a:t>And don’t kill your presentation with too many bullet point slides. Use </a:t>
            </a:r>
            <a:r>
              <a:rPr lang="en-US" cap="all" dirty="0">
                <a:solidFill>
                  <a:schemeClr val="accent3"/>
                </a:solidFill>
              </a:rPr>
              <a:t>visuals</a:t>
            </a:r>
            <a:r>
              <a:rPr lang="en-US" dirty="0"/>
              <a:t> instead!</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25517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a:solidFill>
                  <a:srgbClr val="403551"/>
                </a:solidFill>
              </a:rPr>
              <a:t>Relevant content displayed with </a:t>
            </a:r>
            <a:r>
              <a:rPr lang="en-US">
                <a:solidFill>
                  <a:srgbClr val="8DB1C4"/>
                </a:solidFill>
              </a:rPr>
              <a:t>2 columns </a:t>
            </a:r>
            <a:r>
              <a:rPr lang="en-US">
                <a:solidFill>
                  <a:srgbClr val="403551"/>
                </a:solidFill>
              </a:rPr>
              <a:t>is also nice!</a:t>
            </a:r>
            <a:endParaRPr lang="en-US"/>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fr-FR"/>
              <a:t>04 février 2021</a:t>
            </a:r>
            <a:endParaRPr lang="en-US"/>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944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a:t>1 image says more</a:t>
            </a:r>
          </a:p>
        </p:txBody>
      </p:sp>
      <p:sp>
        <p:nvSpPr>
          <p:cNvPr id="6" name="Text Placeholder 5">
            <a:extLst>
              <a:ext uri="{FF2B5EF4-FFF2-40B4-BE49-F238E27FC236}">
                <a16:creationId xmlns:a16="http://schemas.microsoft.com/office/drawing/2014/main" id="{60A3A467-D9B8-4345-ACC0-431E07D741F8}"/>
              </a:ext>
            </a:extLst>
          </p:cNvPr>
          <p:cNvSpPr>
            <a:spLocks noGrp="1"/>
          </p:cNvSpPr>
          <p:nvPr>
            <p:ph type="body" idx="1"/>
          </p:nvPr>
        </p:nvSpPr>
        <p:spPr/>
        <p:txBody>
          <a:bodyPr/>
          <a:lstStyle/>
          <a:p>
            <a:r>
              <a:rPr lang="en-US"/>
              <a:t>…than a thousand words</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sp>
        <p:nvSpPr>
          <p:cNvPr id="13" name="Espace réservé pour une image  12">
            <a:extLst>
              <a:ext uri="{FF2B5EF4-FFF2-40B4-BE49-F238E27FC236}">
                <a16:creationId xmlns:a16="http://schemas.microsoft.com/office/drawing/2014/main" id="{B35C2CA8-FE75-4B19-A6B3-988067F60AF8}"/>
              </a:ext>
            </a:extLst>
          </p:cNvPr>
          <p:cNvSpPr>
            <a:spLocks noGrp="1"/>
          </p:cNvSpPr>
          <p:nvPr>
            <p:ph type="pic" sz="quarter" idx="13"/>
          </p:nvPr>
        </p:nvSpPr>
        <p:spPr/>
      </p:sp>
    </p:spTree>
    <p:extLst>
      <p:ext uri="{BB962C8B-B14F-4D97-AF65-F5344CB8AC3E}">
        <p14:creationId xmlns:p14="http://schemas.microsoft.com/office/powerpoint/2010/main" val="404043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sz="16600"/>
              <a:t>BIG</a:t>
            </a:r>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r>
              <a:rPr lang="en-US"/>
              <a:t>Is beautiful. Less (text) is more</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62646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lstStyle/>
          <a:p>
            <a:r>
              <a:rPr lang="en-US"/>
              <a:t>Support your claims with a short and </a:t>
            </a:r>
            <a:r>
              <a:rPr lang="en-US" b="1" cap="all">
                <a:solidFill>
                  <a:schemeClr val="accent2"/>
                </a:solidFill>
              </a:rPr>
              <a:t>powerful</a:t>
            </a:r>
            <a:r>
              <a:rPr lang="en-US"/>
              <a:t> quote</a:t>
            </a:r>
          </a:p>
        </p:txBody>
      </p:sp>
      <p:sp>
        <p:nvSpPr>
          <p:cNvPr id="3" name="Text Placeholder 2"/>
          <p:cNvSpPr>
            <a:spLocks noGrp="1"/>
          </p:cNvSpPr>
          <p:nvPr>
            <p:ph type="body" idx="1"/>
          </p:nvPr>
        </p:nvSpPr>
        <p:spPr/>
        <p:txBody>
          <a:bodyPr/>
          <a:lstStyle/>
          <a:p>
            <a:r>
              <a:rPr lang="en-US">
                <a:solidFill>
                  <a:schemeClr val="accent2"/>
                </a:solidFill>
              </a:rPr>
              <a:t>Author’s name</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p:txBody>
          <a:bodyPr/>
          <a:lstStyle/>
          <a:p>
            <a:r>
              <a:rPr lang="fr-FR"/>
              <a:t>04 février 2021</a:t>
            </a:r>
            <a:endParaRPr lang="en-US"/>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93156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a:t>Use </a:t>
            </a:r>
            <a:r>
              <a:rPr lang="en-US">
                <a:solidFill>
                  <a:schemeClr val="accent2"/>
                </a:solidFill>
              </a:rPr>
              <a:t>infographics</a:t>
            </a:r>
            <a:r>
              <a:rPr lang="en-US"/>
              <a:t> to transform your data into engaging visual content</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61531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455" y="2698758"/>
            <a:ext cx="730242" cy="73024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2204" y="4671107"/>
            <a:ext cx="503802" cy="50380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6826" y="2716883"/>
            <a:ext cx="730242" cy="73024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8145" y="4671107"/>
            <a:ext cx="503802" cy="50380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17833" y="3638737"/>
            <a:ext cx="730242" cy="73024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5719" y="3638737"/>
            <a:ext cx="730242" cy="730242"/>
          </a:xfrm>
          <a:prstGeom prst="rect">
            <a:avLst/>
          </a:prstGeom>
        </p:spPr>
      </p:pic>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1" cy="1008112"/>
            <a:chOff x="240064" y="2420888"/>
            <a:chExt cx="3364101"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008112"/>
            <a:chOff x="240064" y="2420888"/>
            <a:chExt cx="3364101" cy="1008112"/>
          </a:xfrm>
        </p:grpSpPr>
        <p:sp>
          <p:nvSpPr>
            <p:cNvPr id="75" name="Rectangle 74">
              <a:extLst>
                <a:ext uri="{FF2B5EF4-FFF2-40B4-BE49-F238E27FC236}">
                  <a16:creationId xmlns:a16="http://schemas.microsoft.com/office/drawing/2014/main" id="{8314C2FE-A01D-4398-846A-3ADCBECF80C3}"/>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88426" y="3514209"/>
            <a:ext cx="3364101" cy="1008112"/>
            <a:chOff x="240064" y="2420888"/>
            <a:chExt cx="3364101" cy="1008112"/>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6" y="4584762"/>
            <a:ext cx="3364101" cy="1008112"/>
            <a:chOff x="240064" y="2420888"/>
            <a:chExt cx="3364101" cy="1008112"/>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9473" y="2468748"/>
            <a:ext cx="411480" cy="411480"/>
          </a:xfrm>
          <a:prstGeom prst="rect">
            <a:avLst/>
          </a:prstGeom>
        </p:spPr>
      </p:pic>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9473" y="4612456"/>
            <a:ext cx="411480" cy="41148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41047" y="2468748"/>
            <a:ext cx="411480" cy="411480"/>
          </a:xfrm>
          <a:prstGeom prst="rect">
            <a:avLst/>
          </a:prstGeom>
        </p:spPr>
      </p:pic>
      <p:pic>
        <p:nvPicPr>
          <p:cNvPr id="92" name="Graphic 91" descr="Bar chart">
            <a:extLst>
              <a:ext uri="{FF2B5EF4-FFF2-40B4-BE49-F238E27FC236}">
                <a16:creationId xmlns:a16="http://schemas.microsoft.com/office/drawing/2014/main" id="{75B891CF-E29E-4E1E-A0CE-610E886A0A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41047" y="4612456"/>
            <a:ext cx="411480" cy="41148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9473" y="3539301"/>
            <a:ext cx="411480" cy="41148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41047" y="3539301"/>
            <a:ext cx="411480" cy="411480"/>
          </a:xfrm>
          <a:prstGeom prst="rect">
            <a:avLst/>
          </a:prstGeom>
        </p:spPr>
      </p:pic>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66782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a:t>
            </a:r>
          </a:p>
        </p:txBody>
      </p:sp>
      <p:sp>
        <p:nvSpPr>
          <p:cNvPr id="16" name="Text Placeholder 15"/>
          <p:cNvSpPr>
            <a:spLocks noGrp="1"/>
          </p:cNvSpPr>
          <p:nvPr>
            <p:ph type="body" idx="1"/>
          </p:nvPr>
        </p:nvSpPr>
        <p:spPr/>
        <p:txBody>
          <a:bodyPr>
            <a:noAutofit/>
          </a:bodyPr>
          <a:lstStyle/>
          <a:p>
            <a:r>
              <a:rPr lang="fr-FR" dirty="0"/>
              <a:t>Merci pour votre présence</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8908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a:solidFill>
                  <a:schemeClr val="accent2"/>
                </a:solidFill>
              </a:rPr>
              <a:t>SmartArt</a:t>
            </a:r>
            <a:r>
              <a:rPr lang="en-US"/>
              <a:t> graphics are very easy-to-use and so effective!</a:t>
            </a:r>
          </a:p>
        </p:txBody>
      </p:sp>
      <p:sp>
        <p:nvSpPr>
          <p:cNvPr id="11" name="Content Placeholder 10"/>
          <p:cNvSpPr>
            <a:spLocks noGrp="1"/>
          </p:cNvSpPr>
          <p:nvPr>
            <p:ph sz="half" idx="2"/>
          </p:nvPr>
        </p:nvSpPr>
        <p:spPr/>
        <p:txBody>
          <a:bodyPr>
            <a:normAutofit/>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12" name="Date Placeholder 11"/>
          <p:cNvSpPr>
            <a:spLocks noGrp="1"/>
          </p:cNvSpPr>
          <p:nvPr>
            <p:ph type="dt" sz="half" idx="10"/>
          </p:nvPr>
        </p:nvSpPr>
        <p:spPr/>
        <p:txBody>
          <a:bodyPr/>
          <a:lstStyle/>
          <a:p>
            <a:r>
              <a:rPr lang="fr-FR"/>
              <a:t>04 février 2021</a:t>
            </a:r>
            <a:endParaRPr lang="en-US"/>
          </a:p>
        </p:txBody>
      </p:sp>
      <p:sp>
        <p:nvSpPr>
          <p:cNvPr id="13" name="Footer Placeholder 12"/>
          <p:cNvSpPr>
            <a:spLocks noGrp="1"/>
          </p:cNvSpPr>
          <p:nvPr>
            <p:ph type="ftr" sz="quarter" idx="11"/>
          </p:nvPr>
        </p:nvSpPr>
        <p:spPr/>
        <p:txBody>
          <a:bodyPr/>
          <a:lstStyle/>
          <a:p>
            <a:r>
              <a:rPr lang="fr-FR"/>
              <a:t>Command &amp; Memento - Aurélien BOUDIER</a:t>
            </a:r>
            <a:endParaRPr lang="en-US"/>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399930883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24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a:t>Use simple and clear </a:t>
            </a:r>
            <a:r>
              <a:rPr lang="en-US">
                <a:solidFill>
                  <a:schemeClr val="accent6"/>
                </a:solidFill>
              </a:rPr>
              <a:t>charts</a:t>
            </a:r>
            <a:r>
              <a:rPr lang="en-US"/>
              <a:t> to make information easier to visualize</a:t>
            </a:r>
          </a:p>
        </p:txBody>
      </p:sp>
      <p:sp>
        <p:nvSpPr>
          <p:cNvPr id="12" name="Text Placeholder 11"/>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E4775302-2C73-4028-A261-637BD156A892}"/>
              </a:ext>
            </a:extLst>
          </p:cNvPr>
          <p:cNvGraphicFramePr>
            <a:graphicFrameLocks noGrp="1"/>
          </p:cNvGraphicFramePr>
          <p:nvPr>
            <p:ph sz="half" idx="1"/>
            <p:extLst>
              <p:ext uri="{D42A27DB-BD31-4B8C-83A1-F6EECF244321}">
                <p14:modId xmlns:p14="http://schemas.microsoft.com/office/powerpoint/2010/main" val="151258591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9209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t>Organize your relevant numbers and figures with </a:t>
            </a:r>
            <a:r>
              <a:rPr lang="en-US">
                <a:solidFill>
                  <a:schemeClr val="accent2"/>
                </a:solidFill>
              </a:rPr>
              <a:t>tables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828852914"/>
              </p:ext>
            </p:extLst>
          </p:nvPr>
        </p:nvGraphicFramePr>
        <p:xfrm>
          <a:off x="838200" y="1825625"/>
          <a:ext cx="5181596" cy="3070585"/>
        </p:xfrm>
        <a:graphic>
          <a:graphicData uri="http://schemas.openxmlformats.org/drawingml/2006/table">
            <a:tbl>
              <a:tblPr firstRow="1" bandRow="1">
                <a:tableStyleId>{0660B408-B3CF-4A94-85FC-2B1E0A45F4A2}</a:tableStyleId>
              </a:tblPr>
              <a:tblGrid>
                <a:gridCol w="1369368">
                  <a:extLst>
                    <a:ext uri="{9D8B030D-6E8A-4147-A177-3AD203B41FA5}">
                      <a16:colId xmlns:a16="http://schemas.microsoft.com/office/drawing/2014/main" val="3367710014"/>
                    </a:ext>
                  </a:extLst>
                </a:gridCol>
                <a:gridCol w="953057">
                  <a:extLst>
                    <a:ext uri="{9D8B030D-6E8A-4147-A177-3AD203B41FA5}">
                      <a16:colId xmlns:a16="http://schemas.microsoft.com/office/drawing/2014/main" val="17477540"/>
                    </a:ext>
                  </a:extLst>
                </a:gridCol>
                <a:gridCol w="953057">
                  <a:extLst>
                    <a:ext uri="{9D8B030D-6E8A-4147-A177-3AD203B41FA5}">
                      <a16:colId xmlns:a16="http://schemas.microsoft.com/office/drawing/2014/main" val="3074244680"/>
                    </a:ext>
                  </a:extLst>
                </a:gridCol>
                <a:gridCol w="953057">
                  <a:extLst>
                    <a:ext uri="{9D8B030D-6E8A-4147-A177-3AD203B41FA5}">
                      <a16:colId xmlns:a16="http://schemas.microsoft.com/office/drawing/2014/main" val="941839558"/>
                    </a:ext>
                  </a:extLst>
                </a:gridCol>
                <a:gridCol w="953057">
                  <a:extLst>
                    <a:ext uri="{9D8B030D-6E8A-4147-A177-3AD203B41FA5}">
                      <a16:colId xmlns:a16="http://schemas.microsoft.com/office/drawing/2014/main" val="3159037940"/>
                    </a:ext>
                  </a:extLst>
                </a:gridCol>
              </a:tblGrid>
              <a:tr h="406853">
                <a:tc>
                  <a:txBody>
                    <a:bodyPr/>
                    <a:lstStyle/>
                    <a:p>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1</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2</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3</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4</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53986337"/>
                  </a:ext>
                </a:extLst>
              </a:tr>
              <a:tr h="406853">
                <a:tc>
                  <a:txBody>
                    <a:bodyPr/>
                    <a:lstStyle/>
                    <a:p>
                      <a:r>
                        <a:rPr lang="en-US" sz="1600"/>
                        <a:t>First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6 500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4 700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069441126"/>
                  </a:ext>
                </a:extLst>
              </a:tr>
              <a:tr h="406853">
                <a:tc>
                  <a:txBody>
                    <a:bodyPr/>
                    <a:lstStyle/>
                    <a:p>
                      <a:r>
                        <a:rPr lang="en-US" sz="1600"/>
                        <a:t>Second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12 300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27827500"/>
                  </a:ext>
                </a:extLst>
              </a:tr>
              <a:tr h="406853">
                <a:tc>
                  <a:txBody>
                    <a:bodyPr/>
                    <a:lstStyle/>
                    <a:p>
                      <a:r>
                        <a:rPr lang="en-US" sz="1600"/>
                        <a:t>Third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2 100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714787057"/>
                  </a:ext>
                </a:extLst>
              </a:tr>
              <a:tr h="406853">
                <a:tc>
                  <a:txBody>
                    <a:bodyPr/>
                    <a:lstStyle/>
                    <a:p>
                      <a:r>
                        <a:rPr lang="en-US" sz="1600"/>
                        <a:t>Fourth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5 600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258136323"/>
                  </a:ext>
                </a:extLst>
              </a:tr>
              <a:tr h="406853">
                <a:tc>
                  <a:txBody>
                    <a:bodyPr/>
                    <a:lstStyle/>
                    <a:p>
                      <a:r>
                        <a:rPr lang="en-US" sz="1600"/>
                        <a:t>Fifth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470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890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397747607"/>
                  </a:ext>
                </a:extLst>
              </a:tr>
              <a:tr h="457200">
                <a:tc>
                  <a:txBody>
                    <a:bodyPr/>
                    <a:lstStyle/>
                    <a:p>
                      <a:r>
                        <a:rPr lang="en-US" sz="1800"/>
                        <a:t>TOTAL</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25,300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24,270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18,850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25,340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366452895"/>
                  </a:ext>
                </a:extLst>
              </a:tr>
            </a:tbl>
          </a:graphicData>
        </a:graphic>
      </p:graphicFrame>
      <p:sp>
        <p:nvSpPr>
          <p:cNvPr id="9" name="Text Placeholder 8"/>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47653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a:t>Use uniform </a:t>
            </a:r>
            <a:r>
              <a:rPr lang="en-US">
                <a:solidFill>
                  <a:schemeClr val="accent2"/>
                </a:solidFill>
              </a:rPr>
              <a:t>colors</a:t>
            </a:r>
            <a:r>
              <a:rPr lang="en-US"/>
              <a:t> that really work with your template</a:t>
            </a:r>
          </a:p>
        </p:txBody>
      </p:sp>
      <p:sp>
        <p:nvSpPr>
          <p:cNvPr id="15" name="Date Placeholder 1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04 février 2021</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16" name="Footer Placeholder 1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38200" y="1982029"/>
            <a:ext cx="8403422"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The following </a:t>
            </a:r>
            <a:r>
              <a:rPr kumimoji="0" lang="en-US" sz="2800" b="1"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custom colors </a:t>
            </a: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are already built in this template – use this palette when adding some new content or graphics:</a:t>
            </a:r>
          </a:p>
        </p:txBody>
      </p:sp>
      <p:grpSp>
        <p:nvGrpSpPr>
          <p:cNvPr id="5" name="Group 4"/>
          <p:cNvGrpSpPr/>
          <p:nvPr/>
        </p:nvGrpSpPr>
        <p:grpSpPr>
          <a:xfrm>
            <a:off x="821955" y="3640024"/>
            <a:ext cx="10548091" cy="1977195"/>
            <a:chOff x="288638" y="3941678"/>
            <a:chExt cx="10548091" cy="1977195"/>
          </a:xfrm>
        </p:grpSpPr>
        <p:sp>
          <p:nvSpPr>
            <p:cNvPr id="42" name="Rectangle 41"/>
            <p:cNvSpPr/>
            <p:nvPr/>
          </p:nvSpPr>
          <p:spPr>
            <a:xfrm>
              <a:off x="2433309" y="3941678"/>
              <a:ext cx="897075" cy="897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1360974" y="3941678"/>
              <a:ext cx="897075" cy="897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p:cNvSpPr/>
            <p:nvPr/>
          </p:nvSpPr>
          <p:spPr>
            <a:xfrm>
              <a:off x="3505644" y="3941678"/>
              <a:ext cx="897075" cy="897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p:cNvSpPr/>
            <p:nvPr/>
          </p:nvSpPr>
          <p:spPr>
            <a:xfrm>
              <a:off x="4577979" y="3941678"/>
              <a:ext cx="897075" cy="89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5650314" y="3941678"/>
              <a:ext cx="897075" cy="89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722650" y="3941678"/>
              <a:ext cx="897075" cy="897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794985" y="3941678"/>
              <a:ext cx="897075" cy="89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p:cNvSpPr/>
            <p:nvPr/>
          </p:nvSpPr>
          <p:spPr>
            <a:xfrm>
              <a:off x="8867320" y="3941678"/>
              <a:ext cx="897075" cy="897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p:cNvSpPr/>
            <p:nvPr/>
          </p:nvSpPr>
          <p:spPr>
            <a:xfrm>
              <a:off x="9939654" y="3941678"/>
              <a:ext cx="897075" cy="897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p:cNvGrpSpPr/>
            <p:nvPr/>
          </p:nvGrpSpPr>
          <p:grpSpPr>
            <a:xfrm>
              <a:off x="1360974" y="4838753"/>
              <a:ext cx="897075" cy="1080120"/>
              <a:chOff x="1360974" y="4614107"/>
              <a:chExt cx="897075" cy="1080120"/>
            </a:xfrm>
          </p:grpSpPr>
          <p:sp>
            <p:nvSpPr>
              <p:cNvPr id="35" name="Rectangle 34"/>
              <p:cNvSpPr/>
              <p:nvPr/>
            </p:nvSpPr>
            <p:spPr>
              <a:xfrm>
                <a:off x="1360974" y="4614107"/>
                <a:ext cx="897075" cy="21602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p:cNvSpPr/>
              <p:nvPr/>
            </p:nvSpPr>
            <p:spPr>
              <a:xfrm>
                <a:off x="1360974" y="4830131"/>
                <a:ext cx="897075" cy="21602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p:cNvSpPr/>
              <p:nvPr/>
            </p:nvSpPr>
            <p:spPr>
              <a:xfrm>
                <a:off x="1360974" y="5046155"/>
                <a:ext cx="897075"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p:cNvSpPr/>
              <p:nvPr/>
            </p:nvSpPr>
            <p:spPr>
              <a:xfrm>
                <a:off x="1360974" y="5262179"/>
                <a:ext cx="897075" cy="2160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1360974" y="5478203"/>
                <a:ext cx="897075" cy="216024"/>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9" name="Group 58"/>
            <p:cNvGrpSpPr/>
            <p:nvPr/>
          </p:nvGrpSpPr>
          <p:grpSpPr>
            <a:xfrm>
              <a:off x="2433309" y="4838753"/>
              <a:ext cx="897075" cy="1080120"/>
              <a:chOff x="1360974" y="4614107"/>
              <a:chExt cx="897075" cy="1080120"/>
            </a:xfrm>
          </p:grpSpPr>
          <p:sp>
            <p:nvSpPr>
              <p:cNvPr id="60" name="Rectangle 59"/>
              <p:cNvSpPr/>
              <p:nvPr/>
            </p:nvSpPr>
            <p:spPr>
              <a:xfrm>
                <a:off x="1360974" y="4614107"/>
                <a:ext cx="897075" cy="2160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1360974" y="4830131"/>
                <a:ext cx="897075" cy="2160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p:cNvSpPr/>
              <p:nvPr/>
            </p:nvSpPr>
            <p:spPr>
              <a:xfrm>
                <a:off x="1360974" y="5046155"/>
                <a:ext cx="897075"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p:cNvSpPr/>
              <p:nvPr/>
            </p:nvSpPr>
            <p:spPr>
              <a:xfrm>
                <a:off x="1360974" y="5262179"/>
                <a:ext cx="897075" cy="2160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p:cNvSpPr/>
              <p:nvPr/>
            </p:nvSpPr>
            <p:spPr>
              <a:xfrm>
                <a:off x="1360974" y="5478203"/>
                <a:ext cx="897075" cy="21602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5" name="Group 64"/>
            <p:cNvGrpSpPr/>
            <p:nvPr/>
          </p:nvGrpSpPr>
          <p:grpSpPr>
            <a:xfrm>
              <a:off x="3505644" y="4838753"/>
              <a:ext cx="897075" cy="1080120"/>
              <a:chOff x="1360974" y="4614107"/>
              <a:chExt cx="897075" cy="1080120"/>
            </a:xfrm>
          </p:grpSpPr>
          <p:sp>
            <p:nvSpPr>
              <p:cNvPr id="66" name="Rectangle 65"/>
              <p:cNvSpPr/>
              <p:nvPr/>
            </p:nvSpPr>
            <p:spPr>
              <a:xfrm>
                <a:off x="1360974" y="4614107"/>
                <a:ext cx="897075" cy="2160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p:cNvSpPr/>
              <p:nvPr/>
            </p:nvSpPr>
            <p:spPr>
              <a:xfrm>
                <a:off x="1360974" y="4830131"/>
                <a:ext cx="897075" cy="21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p:cNvSpPr/>
              <p:nvPr/>
            </p:nvSpPr>
            <p:spPr>
              <a:xfrm>
                <a:off x="1360974" y="5046155"/>
                <a:ext cx="897075" cy="216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p:cNvSpPr/>
              <p:nvPr/>
            </p:nvSpPr>
            <p:spPr>
              <a:xfrm>
                <a:off x="1360974" y="5262179"/>
                <a:ext cx="897075" cy="2160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p:cNvSpPr/>
              <p:nvPr/>
            </p:nvSpPr>
            <p:spPr>
              <a:xfrm>
                <a:off x="1360974" y="5478203"/>
                <a:ext cx="897075" cy="2160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p:cNvGrpSpPr/>
            <p:nvPr/>
          </p:nvGrpSpPr>
          <p:grpSpPr>
            <a:xfrm>
              <a:off x="4577979" y="4838753"/>
              <a:ext cx="897075" cy="1080120"/>
              <a:chOff x="1360974" y="4614107"/>
              <a:chExt cx="897075" cy="1080120"/>
            </a:xfrm>
          </p:grpSpPr>
          <p:sp>
            <p:nvSpPr>
              <p:cNvPr id="72" name="Rectangle 71"/>
              <p:cNvSpPr/>
              <p:nvPr/>
            </p:nvSpPr>
            <p:spPr>
              <a:xfrm>
                <a:off x="1360974" y="4614107"/>
                <a:ext cx="897075" cy="2160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p:cNvSpPr/>
              <p:nvPr/>
            </p:nvSpPr>
            <p:spPr>
              <a:xfrm>
                <a:off x="1360974" y="4830131"/>
                <a:ext cx="897075" cy="2160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1360974" y="5046155"/>
                <a:ext cx="897075" cy="2160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p:cNvSpPr/>
              <p:nvPr/>
            </p:nvSpPr>
            <p:spPr>
              <a:xfrm>
                <a:off x="1360974" y="5262179"/>
                <a:ext cx="897075"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Rectangle 75"/>
              <p:cNvSpPr/>
              <p:nvPr/>
            </p:nvSpPr>
            <p:spPr>
              <a:xfrm>
                <a:off x="1360974" y="5478203"/>
                <a:ext cx="897075" cy="2160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7" name="Group 76"/>
            <p:cNvGrpSpPr/>
            <p:nvPr/>
          </p:nvGrpSpPr>
          <p:grpSpPr>
            <a:xfrm>
              <a:off x="5650314" y="4838753"/>
              <a:ext cx="897075" cy="1080120"/>
              <a:chOff x="1360974" y="4614107"/>
              <a:chExt cx="897075" cy="1080120"/>
            </a:xfrm>
          </p:grpSpPr>
          <p:sp>
            <p:nvSpPr>
              <p:cNvPr id="78" name="Rectangle 77"/>
              <p:cNvSpPr/>
              <p:nvPr/>
            </p:nvSpPr>
            <p:spPr>
              <a:xfrm>
                <a:off x="1360974" y="4614107"/>
                <a:ext cx="897075" cy="2160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p:cNvSpPr/>
              <p:nvPr/>
            </p:nvSpPr>
            <p:spPr>
              <a:xfrm>
                <a:off x="1360974" y="4830131"/>
                <a:ext cx="897075" cy="216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Rectangle 79"/>
              <p:cNvSpPr/>
              <p:nvPr/>
            </p:nvSpPr>
            <p:spPr>
              <a:xfrm>
                <a:off x="1360974" y="5046155"/>
                <a:ext cx="897075" cy="2160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p:nvSpPr>
            <p:spPr>
              <a:xfrm>
                <a:off x="1360974" y="5262179"/>
                <a:ext cx="897075" cy="2160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Rectangle 81"/>
              <p:cNvSpPr/>
              <p:nvPr/>
            </p:nvSpPr>
            <p:spPr>
              <a:xfrm>
                <a:off x="1360974" y="5478203"/>
                <a:ext cx="897075" cy="2160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3" name="Group 82"/>
            <p:cNvGrpSpPr/>
            <p:nvPr/>
          </p:nvGrpSpPr>
          <p:grpSpPr>
            <a:xfrm>
              <a:off x="6722649" y="4838753"/>
              <a:ext cx="897075" cy="1080120"/>
              <a:chOff x="1360974" y="4614107"/>
              <a:chExt cx="897075" cy="1080120"/>
            </a:xfrm>
          </p:grpSpPr>
          <p:sp>
            <p:nvSpPr>
              <p:cNvPr id="84" name="Rectangle 83"/>
              <p:cNvSpPr/>
              <p:nvPr/>
            </p:nvSpPr>
            <p:spPr>
              <a:xfrm>
                <a:off x="1360974" y="4614107"/>
                <a:ext cx="897075" cy="2160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p:cNvSpPr/>
              <p:nvPr/>
            </p:nvSpPr>
            <p:spPr>
              <a:xfrm>
                <a:off x="1360974" y="4830131"/>
                <a:ext cx="897075" cy="2160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p:nvSpPr>
            <p:spPr>
              <a:xfrm>
                <a:off x="1360974" y="5046155"/>
                <a:ext cx="897075" cy="2160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Rectangle 86"/>
              <p:cNvSpPr/>
              <p:nvPr/>
            </p:nvSpPr>
            <p:spPr>
              <a:xfrm>
                <a:off x="1360974" y="5262179"/>
                <a:ext cx="897075"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1360974" y="5478203"/>
                <a:ext cx="897075" cy="2160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9" name="Group 88"/>
            <p:cNvGrpSpPr/>
            <p:nvPr/>
          </p:nvGrpSpPr>
          <p:grpSpPr>
            <a:xfrm>
              <a:off x="7794984" y="4838753"/>
              <a:ext cx="897075" cy="1080120"/>
              <a:chOff x="1360974" y="4614107"/>
              <a:chExt cx="897075" cy="1080120"/>
            </a:xfrm>
          </p:grpSpPr>
          <p:sp>
            <p:nvSpPr>
              <p:cNvPr id="90" name="Rectangle 89"/>
              <p:cNvSpPr/>
              <p:nvPr/>
            </p:nvSpPr>
            <p:spPr>
              <a:xfrm>
                <a:off x="1360974" y="4614107"/>
                <a:ext cx="897075" cy="2160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1" name="Rectangle 90"/>
              <p:cNvSpPr/>
              <p:nvPr/>
            </p:nvSpPr>
            <p:spPr>
              <a:xfrm>
                <a:off x="1360974" y="4830131"/>
                <a:ext cx="897075"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Rectangle 91"/>
              <p:cNvSpPr/>
              <p:nvPr/>
            </p:nvSpPr>
            <p:spPr>
              <a:xfrm>
                <a:off x="1360974" y="5046155"/>
                <a:ext cx="897075" cy="2160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1360974" y="5262179"/>
                <a:ext cx="897075"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4" name="Rectangle 93"/>
              <p:cNvSpPr/>
              <p:nvPr/>
            </p:nvSpPr>
            <p:spPr>
              <a:xfrm>
                <a:off x="1360974" y="5478203"/>
                <a:ext cx="897075" cy="2160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5" name="Group 94"/>
            <p:cNvGrpSpPr/>
            <p:nvPr/>
          </p:nvGrpSpPr>
          <p:grpSpPr>
            <a:xfrm>
              <a:off x="8867319" y="4838753"/>
              <a:ext cx="897075" cy="1080120"/>
              <a:chOff x="1360974" y="4614107"/>
              <a:chExt cx="897075" cy="1080120"/>
            </a:xfrm>
          </p:grpSpPr>
          <p:sp>
            <p:nvSpPr>
              <p:cNvPr id="96" name="Rectangle 95"/>
              <p:cNvSpPr/>
              <p:nvPr/>
            </p:nvSpPr>
            <p:spPr>
              <a:xfrm>
                <a:off x="1360974" y="4614107"/>
                <a:ext cx="897075" cy="21602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p:cNvSpPr/>
              <p:nvPr/>
            </p:nvSpPr>
            <p:spPr>
              <a:xfrm>
                <a:off x="1360974" y="4830131"/>
                <a:ext cx="897075" cy="2160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1360974" y="5046155"/>
                <a:ext cx="897075" cy="2160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Rectangle 98"/>
              <p:cNvSpPr/>
              <p:nvPr/>
            </p:nvSpPr>
            <p:spPr>
              <a:xfrm>
                <a:off x="1360974" y="5262179"/>
                <a:ext cx="897075" cy="216024"/>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Rectangle 99"/>
              <p:cNvSpPr/>
              <p:nvPr/>
            </p:nvSpPr>
            <p:spPr>
              <a:xfrm>
                <a:off x="1360974" y="5478203"/>
                <a:ext cx="897075" cy="216024"/>
              </a:xfrm>
              <a:prstGeom prst="rect">
                <a:avLst/>
              </a:prstGeom>
              <a:solidFill>
                <a:schemeClr val="accent5">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01" name="Group 100"/>
            <p:cNvGrpSpPr/>
            <p:nvPr/>
          </p:nvGrpSpPr>
          <p:grpSpPr>
            <a:xfrm>
              <a:off x="9939654" y="4838753"/>
              <a:ext cx="897075" cy="1080120"/>
              <a:chOff x="1360974" y="4614107"/>
              <a:chExt cx="897075" cy="1080120"/>
            </a:xfrm>
          </p:grpSpPr>
          <p:sp>
            <p:nvSpPr>
              <p:cNvPr id="102" name="Rectangle 101"/>
              <p:cNvSpPr/>
              <p:nvPr/>
            </p:nvSpPr>
            <p:spPr>
              <a:xfrm>
                <a:off x="1360974" y="4614107"/>
                <a:ext cx="897075" cy="2160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1360974" y="4830131"/>
                <a:ext cx="897075"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 name="Rectangle 103"/>
              <p:cNvSpPr/>
              <p:nvPr/>
            </p:nvSpPr>
            <p:spPr>
              <a:xfrm>
                <a:off x="1360974" y="5046155"/>
                <a:ext cx="897075" cy="2160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 name="Rectangle 104"/>
              <p:cNvSpPr/>
              <p:nvPr/>
            </p:nvSpPr>
            <p:spPr>
              <a:xfrm>
                <a:off x="1360974" y="5262179"/>
                <a:ext cx="897075"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 name="Rectangle 105"/>
              <p:cNvSpPr/>
              <p:nvPr/>
            </p:nvSpPr>
            <p:spPr>
              <a:xfrm>
                <a:off x="1360974" y="5478203"/>
                <a:ext cx="897075" cy="2160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6" name="Rectangle 115"/>
            <p:cNvSpPr/>
            <p:nvPr/>
          </p:nvSpPr>
          <p:spPr>
            <a:xfrm>
              <a:off x="288638" y="3941678"/>
              <a:ext cx="897075" cy="89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17" name="Group 116"/>
            <p:cNvGrpSpPr/>
            <p:nvPr/>
          </p:nvGrpSpPr>
          <p:grpSpPr>
            <a:xfrm>
              <a:off x="288638" y="4838753"/>
              <a:ext cx="897075" cy="1080120"/>
              <a:chOff x="1360974" y="4614107"/>
              <a:chExt cx="897075" cy="1080120"/>
            </a:xfrm>
          </p:grpSpPr>
          <p:sp>
            <p:nvSpPr>
              <p:cNvPr id="118" name="Rectangle 117"/>
              <p:cNvSpPr/>
              <p:nvPr/>
            </p:nvSpPr>
            <p:spPr>
              <a:xfrm>
                <a:off x="1360974" y="4614107"/>
                <a:ext cx="897075"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9" name="Rectangle 118"/>
              <p:cNvSpPr/>
              <p:nvPr/>
            </p:nvSpPr>
            <p:spPr>
              <a:xfrm>
                <a:off x="1360974" y="4830131"/>
                <a:ext cx="897075"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0" name="Rectangle 119"/>
              <p:cNvSpPr/>
              <p:nvPr/>
            </p:nvSpPr>
            <p:spPr>
              <a:xfrm>
                <a:off x="1360974" y="5046155"/>
                <a:ext cx="897075"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1" name="Rectangle 120"/>
              <p:cNvSpPr/>
              <p:nvPr/>
            </p:nvSpPr>
            <p:spPr>
              <a:xfrm>
                <a:off x="1360974" y="5262179"/>
                <a:ext cx="897075"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2" name="Rectangle 121"/>
              <p:cNvSpPr/>
              <p:nvPr/>
            </p:nvSpPr>
            <p:spPr>
              <a:xfrm>
                <a:off x="1360974" y="5478203"/>
                <a:ext cx="897075" cy="216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pic>
        <p:nvPicPr>
          <p:cNvPr id="2" name="Picture 1">
            <a:extLst>
              <a:ext uri="{FF2B5EF4-FFF2-40B4-BE49-F238E27FC236}">
                <a16:creationId xmlns:a16="http://schemas.microsoft.com/office/drawing/2014/main" id="{921C5C1E-4EB6-471C-BFA1-97628C07AB4C}"/>
              </a:ext>
            </a:extLst>
          </p:cNvPr>
          <p:cNvPicPr>
            <a:picLocks noChangeAspect="1"/>
          </p:cNvPicPr>
          <p:nvPr/>
        </p:nvPicPr>
        <p:blipFill>
          <a:blip r:embed="rId3"/>
          <a:stretch>
            <a:fillRect/>
          </a:stretch>
        </p:blipFill>
        <p:spPr>
          <a:xfrm>
            <a:off x="9400636" y="2122823"/>
            <a:ext cx="1619250" cy="1028700"/>
          </a:xfrm>
          <a:prstGeom prst="rect">
            <a:avLst/>
          </a:prstGeom>
        </p:spPr>
      </p:pic>
    </p:spTree>
    <p:extLst>
      <p:ext uri="{BB962C8B-B14F-4D97-AF65-F5344CB8AC3E}">
        <p14:creationId xmlns:p14="http://schemas.microsoft.com/office/powerpoint/2010/main" val="2714095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Tree>
    <p:extLst>
      <p:ext uri="{BB962C8B-B14F-4D97-AF65-F5344CB8AC3E}">
        <p14:creationId xmlns:p14="http://schemas.microsoft.com/office/powerpoint/2010/main" val="130466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3339974"/>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912800" y="4839622"/>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84032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44859" y="2010564"/>
            <a:ext cx="2982086" cy="923330"/>
          </a:xfrm>
          <a:prstGeom prst="rect">
            <a:avLst/>
          </a:prstGeom>
          <a:noFill/>
        </p:spPr>
        <p:txBody>
          <a:bodyPr wrap="square" tIns="182880" bIns="0" rtlCol="0" anchor="b">
            <a:spAutoFit/>
          </a:bodyPr>
          <a:lstStyle/>
          <a:p>
            <a:r>
              <a:rPr lang="fr-FR" sz="2400" b="1" dirty="0">
                <a:solidFill>
                  <a:schemeClr val="accent1"/>
                </a:solidFill>
              </a:rPr>
              <a:t>Quels problèmes résout-on ?</a:t>
            </a: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6565056" y="3339974"/>
            <a:ext cx="1467402" cy="1199551"/>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05</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1" name="Group 160">
            <a:extLst>
              <a:ext uri="{FF2B5EF4-FFF2-40B4-BE49-F238E27FC236}">
                <a16:creationId xmlns:a16="http://schemas.microsoft.com/office/drawing/2014/main" id="{1E05EE1B-405D-423B-BFF4-C9741DD480F0}"/>
              </a:ext>
            </a:extLst>
          </p:cNvPr>
          <p:cNvGrpSpPr/>
          <p:nvPr/>
        </p:nvGrpSpPr>
        <p:grpSpPr>
          <a:xfrm>
            <a:off x="6565056" y="4839622"/>
            <a:ext cx="1467402" cy="1199551"/>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565056" y="1840327"/>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6" name="TextBox 126">
            <a:extLst>
              <a:ext uri="{FF2B5EF4-FFF2-40B4-BE49-F238E27FC236}">
                <a16:creationId xmlns:a16="http://schemas.microsoft.com/office/drawing/2014/main" id="{3EE10A08-21B1-426E-89D8-3C618F36BA2E}"/>
              </a:ext>
            </a:extLst>
          </p:cNvPr>
          <p:cNvSpPr txBox="1"/>
          <p:nvPr/>
        </p:nvSpPr>
        <p:spPr>
          <a:xfrm>
            <a:off x="2644859" y="3505899"/>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2644859" y="4998820"/>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sp>
        <p:nvSpPr>
          <p:cNvPr id="68" name="TextBox 126">
            <a:extLst>
              <a:ext uri="{FF2B5EF4-FFF2-40B4-BE49-F238E27FC236}">
                <a16:creationId xmlns:a16="http://schemas.microsoft.com/office/drawing/2014/main" id="{2CF07D5D-16C8-482C-8EBA-EF4F725EA115}"/>
              </a:ext>
            </a:extLst>
          </p:cNvPr>
          <p:cNvSpPr txBox="1"/>
          <p:nvPr/>
        </p:nvSpPr>
        <p:spPr>
          <a:xfrm>
            <a:off x="8303604" y="5005547"/>
            <a:ext cx="2982086" cy="923330"/>
          </a:xfrm>
          <a:prstGeom prst="rect">
            <a:avLst/>
          </a:prstGeom>
          <a:noFill/>
        </p:spPr>
        <p:txBody>
          <a:bodyPr wrap="square" tIns="182880" bIns="0" rtlCol="0" anchor="b">
            <a:spAutoFit/>
          </a:bodyPr>
          <a:lstStyle/>
          <a:p>
            <a:r>
              <a:rPr lang="fr-FR" sz="2400" b="1" dirty="0">
                <a:solidFill>
                  <a:schemeClr val="accent1"/>
                </a:solidFill>
              </a:rPr>
              <a:t>Les avantages et désavantages</a:t>
            </a:r>
          </a:p>
        </p:txBody>
      </p:sp>
      <p:sp>
        <p:nvSpPr>
          <p:cNvPr id="69" name="TextBox 126">
            <a:extLst>
              <a:ext uri="{FF2B5EF4-FFF2-40B4-BE49-F238E27FC236}">
                <a16:creationId xmlns:a16="http://schemas.microsoft.com/office/drawing/2014/main" id="{D720FCBC-5EDB-4DC4-B48F-43BF7D41E92A}"/>
              </a:ext>
            </a:extLst>
          </p:cNvPr>
          <p:cNvSpPr txBox="1"/>
          <p:nvPr/>
        </p:nvSpPr>
        <p:spPr>
          <a:xfrm>
            <a:off x="8308781" y="2034871"/>
            <a:ext cx="3071310" cy="923330"/>
          </a:xfrm>
          <a:prstGeom prst="rect">
            <a:avLst/>
          </a:prstGeom>
          <a:noFill/>
        </p:spPr>
        <p:txBody>
          <a:bodyPr wrap="square" tIns="182880" bIns="0" rtlCol="0" anchor="b">
            <a:spAutoFit/>
          </a:bodyPr>
          <a:lstStyle/>
          <a:p>
            <a:r>
              <a:rPr lang="fr-FR" sz="2400" b="1" dirty="0">
                <a:solidFill>
                  <a:schemeClr val="accent1"/>
                </a:solidFill>
              </a:rPr>
              <a:t>Présentation d’une petite implémentation</a:t>
            </a:r>
          </a:p>
        </p:txBody>
      </p:sp>
      <p:sp>
        <p:nvSpPr>
          <p:cNvPr id="70" name="TextBox 126">
            <a:extLst>
              <a:ext uri="{FF2B5EF4-FFF2-40B4-BE49-F238E27FC236}">
                <a16:creationId xmlns:a16="http://schemas.microsoft.com/office/drawing/2014/main" id="{3CDC6784-756E-4FEB-97D6-E6696A8A0ED2}"/>
              </a:ext>
            </a:extLst>
          </p:cNvPr>
          <p:cNvSpPr txBox="1"/>
          <p:nvPr/>
        </p:nvSpPr>
        <p:spPr>
          <a:xfrm>
            <a:off x="8308781" y="3505899"/>
            <a:ext cx="2982086" cy="923330"/>
          </a:xfrm>
          <a:prstGeom prst="rect">
            <a:avLst/>
          </a:prstGeom>
          <a:noFill/>
        </p:spPr>
        <p:txBody>
          <a:bodyPr wrap="square" tIns="182880" bIns="0" rtlCol="0" anchor="b">
            <a:spAutoFit/>
          </a:bodyPr>
          <a:lstStyle/>
          <a:p>
            <a:r>
              <a:rPr lang="fr-FR" sz="2400" b="1" dirty="0">
                <a:solidFill>
                  <a:schemeClr val="accent1"/>
                </a:solidFill>
              </a:rPr>
              <a:t>Diagramme générique</a:t>
            </a:r>
          </a:p>
        </p:txBody>
      </p:sp>
    </p:spTree>
    <p:extLst>
      <p:ext uri="{BB962C8B-B14F-4D97-AF65-F5344CB8AC3E}">
        <p14:creationId xmlns:p14="http://schemas.microsoft.com/office/powerpoint/2010/main" val="7161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3359696" y="5713275"/>
            <a:ext cx="4114800" cy="365125"/>
          </a:xfrm>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35960" y="491297"/>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p:txBody>
          <a:bodyPr>
            <a:noAutofit/>
          </a:bodyPr>
          <a:lstStyle/>
          <a:p>
            <a:r>
              <a:rPr lang="fr-FR" dirty="0"/>
              <a:t>« Cuisine, une sauvegarde pour la 4 s’il vous plait !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19446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p:txBody>
          <a:bodyPr>
            <a:noAutofit/>
          </a:bodyPr>
          <a:lstStyle/>
          <a:p>
            <a:r>
              <a:rPr lang="fr-FR" dirty="0"/>
              <a:t>La mémoire est mère de la sagesse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399286523"/>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75138</TotalTime>
  <Words>1253</Words>
  <Application>Microsoft Office PowerPoint</Application>
  <PresentationFormat>Grand écran</PresentationFormat>
  <Paragraphs>225</Paragraphs>
  <Slides>24</Slides>
  <Notes>24</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24</vt:i4>
      </vt:variant>
    </vt:vector>
  </HeadingPairs>
  <TitlesOfParts>
    <vt:vector size="33" baseType="lpstr">
      <vt:lpstr>Arial</vt:lpstr>
      <vt:lpstr>Calibri</vt:lpstr>
      <vt:lpstr>Calibri Light</vt:lpstr>
      <vt:lpstr>Gill Sans</vt:lpstr>
      <vt:lpstr>Open Sans</vt:lpstr>
      <vt:lpstr>PT Sans</vt:lpstr>
      <vt:lpstr>Custom Design</vt:lpstr>
      <vt:lpstr>Showeet theme</vt:lpstr>
      <vt:lpstr>showeet</vt:lpstr>
      <vt:lpstr>Design patterns</vt:lpstr>
      <vt:lpstr>Welcome !</vt:lpstr>
      <vt:lpstr>Sommaire</vt:lpstr>
      <vt:lpstr>Quels problèmes résout-on ?</vt:lpstr>
      <vt:lpstr>Présentation PowerPoint</vt:lpstr>
      <vt:lpstr>Présentation PowerPoint</vt:lpstr>
      <vt:lpstr>Présentation PowerPoint</vt:lpstr>
      <vt:lpstr>Présentation du  pattern command</vt:lpstr>
      <vt:lpstr>Présentation du  pattern memento</vt:lpstr>
      <vt:lpstr>Présentation d’une  petite implémentation</vt:lpstr>
      <vt:lpstr>Diagrammes génériques</vt:lpstr>
      <vt:lpstr>Avantages &amp;  désavantages</vt:lpstr>
      <vt:lpstr>Use a title with specific &amp; relevant (only) content</vt:lpstr>
      <vt:lpstr>Using a light background is always an option to be considered</vt:lpstr>
      <vt:lpstr>Relevant content displayed with 2 columns is also nice!</vt:lpstr>
      <vt:lpstr>1 image says more</vt:lpstr>
      <vt:lpstr>BIG</vt:lpstr>
      <vt:lpstr>Présentation PowerPoint</vt:lpstr>
      <vt:lpstr>Use infographics to transform your data into engaging visual content</vt:lpstr>
      <vt:lpstr>SmartArt graphics are very easy-to-use and so effective!</vt:lpstr>
      <vt:lpstr>Use simple and clear charts to make information easier to visualize</vt:lpstr>
      <vt:lpstr>Organize your relevant numbers and figures with tables</vt:lpstr>
      <vt:lpstr>Use uniform colors that really work with your template</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26</cp:revision>
  <dcterms:created xsi:type="dcterms:W3CDTF">2011-05-09T14:18:21Z</dcterms:created>
  <dcterms:modified xsi:type="dcterms:W3CDTF">2021-02-04T22:56:44Z</dcterms:modified>
  <cp:category>Templates</cp:category>
</cp:coreProperties>
</file>