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85989b43f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885989b43f_1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85989b43f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885989b43f_1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82b5513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7782b5513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8ad90df82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88ad90df82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782b55137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7782b55137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85989b43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885989b43f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85989b43f_1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85989b43f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8ad90d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88ad90de5c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4351282" y="1122363"/>
            <a:ext cx="7425559"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DE1D1E"/>
              </a:buClr>
              <a:buSzPts val="6000"/>
              <a:buFont typeface="Microsoft YaHei"/>
              <a:buNone/>
              <a:defRPr sz="6000">
                <a:solidFill>
                  <a:srgbClr val="DE1D1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4351281" y="3602038"/>
            <a:ext cx="7425559"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13874"/>
              </a:buClr>
              <a:buSzPts val="3200"/>
              <a:buFont typeface="Microsoft YaHe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a:spLocks noGrp="1"/>
          </p:cNvSpPr>
          <p:nvPr>
            <p:ph type="pic" idx="2"/>
          </p:nvPr>
        </p:nvSpPr>
        <p:spPr>
          <a:xfrm>
            <a:off x="5183188" y="457201"/>
            <a:ext cx="6172200" cy="54038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Microsoft YaHei"/>
                <a:ea typeface="Microsoft YaHei"/>
                <a:cs typeface="Microsoft YaHei"/>
                <a:sym typeface="Microsoft YaHe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Microsoft YaHei"/>
                <a:ea typeface="Microsoft YaHei"/>
                <a:cs typeface="Microsoft YaHei"/>
                <a:sym typeface="Microsoft YaHe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Microsoft YaHei"/>
                <a:ea typeface="Microsoft YaHei"/>
                <a:cs typeface="Microsoft YaHei"/>
                <a:sym typeface="Microsoft YaHe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70" name="Google Shape;70;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1387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838200" y="1789611"/>
            <a:ext cx="10515600" cy="404363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1387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1850" y="1709738"/>
            <a:ext cx="8375212"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13874"/>
              </a:buClr>
              <a:buSzPts val="5400"/>
              <a:buFont typeface="Microsoft YaHei"/>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1850" y="4589463"/>
            <a:ext cx="8375212"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DE1D1E"/>
              </a:buClr>
              <a:buSzPts val="2400"/>
              <a:buNone/>
              <a:defRPr sz="2400">
                <a:solidFill>
                  <a:srgbClr val="DE1D1E"/>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1387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1387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1387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13874"/>
              </a:buClr>
              <a:buSzPts val="3200"/>
              <a:buFont typeface="Microsoft YaHe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5183188" y="457201"/>
            <a:ext cx="6172200" cy="540385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13874"/>
              </a:buClr>
              <a:buSzPts val="4400"/>
              <a:buFont typeface="Microsoft YaHei"/>
              <a:buNone/>
              <a:defRPr sz="4400" b="1" i="0" u="none" strike="noStrike" cap="none">
                <a:solidFill>
                  <a:srgbClr val="013874"/>
                </a:solidFill>
                <a:latin typeface="Microsoft YaHei"/>
                <a:ea typeface="Microsoft YaHei"/>
                <a:cs typeface="Microsoft YaHei"/>
                <a:sym typeface="Microsoft YaHe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789611"/>
            <a:ext cx="10515600" cy="404363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icrosoft YaHei"/>
                <a:ea typeface="Microsoft YaHei"/>
                <a:cs typeface="Microsoft YaHei"/>
                <a:sym typeface="Microsoft YaHe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icrosoft YaHei"/>
                <a:ea typeface="Microsoft YaHei"/>
                <a:cs typeface="Microsoft YaHei"/>
                <a:sym typeface="Microsoft YaHe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rot="-5400000">
            <a:off x="-1582150" y="1912322"/>
            <a:ext cx="2770465" cy="393524"/>
          </a:xfrm>
          <a:prstGeom prst="round2SameRect">
            <a:avLst>
              <a:gd name="adj1" fmla="val 50000"/>
              <a:gd name="adj2" fmla="val 0"/>
            </a:avLst>
          </a:prstGeom>
          <a:solidFill>
            <a:srgbClr val="EF22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2"/>
          <p:cNvSpPr txBox="1">
            <a:spLocks noGrp="1"/>
          </p:cNvSpPr>
          <p:nvPr>
            <p:ph type="ctrTitle"/>
          </p:nvPr>
        </p:nvSpPr>
        <p:spPr>
          <a:xfrm>
            <a:off x="4351282" y="2046913"/>
            <a:ext cx="7425559" cy="146304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DE1D1E"/>
              </a:buClr>
              <a:buSzPts val="5400"/>
              <a:buFont typeface="Microsoft YaHei"/>
              <a:buNone/>
            </a:pPr>
            <a:r>
              <a:rPr lang="en-US" sz="4860"/>
              <a:t>NFL Play by Play</a:t>
            </a:r>
            <a:br>
              <a:rPr lang="en-US" sz="4860"/>
            </a:br>
            <a:r>
              <a:rPr lang="en-US" sz="4860"/>
              <a:t>Analysis</a:t>
            </a:r>
            <a:endParaRPr sz="5400"/>
          </a:p>
        </p:txBody>
      </p:sp>
      <p:sp>
        <p:nvSpPr>
          <p:cNvPr id="79" name="Google Shape;79;p12"/>
          <p:cNvSpPr txBox="1">
            <a:spLocks noGrp="1"/>
          </p:cNvSpPr>
          <p:nvPr>
            <p:ph type="subTitle" idx="1"/>
          </p:nvPr>
        </p:nvSpPr>
        <p:spPr>
          <a:xfrm>
            <a:off x="5878078" y="3845319"/>
            <a:ext cx="4935332"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400"/>
              <a:buNone/>
            </a:pPr>
            <a:r>
              <a:rPr lang="en-US"/>
              <a:t>Project Team: Beverlyn Tucker, Gilbert Guyah, Kyle Welch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838200" y="365125"/>
            <a:ext cx="10515600" cy="821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1800"/>
              <a:buNone/>
            </a:pPr>
            <a:r>
              <a:rPr lang="en-US" sz="3959"/>
              <a:t>Model</a:t>
            </a:r>
            <a:r>
              <a:rPr lang="en-US"/>
              <a:t> for Predicting Play Type</a:t>
            </a:r>
            <a:endParaRPr/>
          </a:p>
        </p:txBody>
      </p:sp>
      <p:sp>
        <p:nvSpPr>
          <p:cNvPr id="152" name="Google Shape;152;p21"/>
          <p:cNvSpPr/>
          <p:nvPr/>
        </p:nvSpPr>
        <p:spPr>
          <a:xfrm>
            <a:off x="1896533" y="1614747"/>
            <a:ext cx="8222700" cy="160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r>
              <a:rPr lang="en-US" sz="1400" b="0" i="0" u="none" strike="noStrike" cap="none">
                <a:solidFill>
                  <a:srgbClr val="FF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Accuracy 	Model</a:t>
            </a:r>
            <a:endParaRPr/>
          </a:p>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0. 	SVM</a:t>
            </a:r>
            <a:endParaRPr/>
          </a:p>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0. 	Random Forest</a:t>
            </a:r>
            <a:endParaRPr/>
          </a:p>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0. 	Naive Bayes</a:t>
            </a:r>
            <a:endParaRPr/>
          </a:p>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0.9908	Decision Tree</a:t>
            </a:r>
            <a:endParaRPr/>
          </a:p>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0. 	KNN</a:t>
            </a:r>
            <a:endParaRPr/>
          </a:p>
        </p:txBody>
      </p:sp>
      <p:pic>
        <p:nvPicPr>
          <p:cNvPr id="153" name="Google Shape;153;p21"/>
          <p:cNvPicPr preferRelativeResize="0"/>
          <p:nvPr/>
        </p:nvPicPr>
        <p:blipFill rotWithShape="1">
          <a:blip r:embed="rId3">
            <a:alphaModFix/>
          </a:blip>
          <a:srcRect/>
          <a:stretch/>
        </p:blipFill>
        <p:spPr>
          <a:xfrm>
            <a:off x="431918" y="1404952"/>
            <a:ext cx="4505334" cy="4048094"/>
          </a:xfrm>
          <a:prstGeom prst="rect">
            <a:avLst/>
          </a:prstGeom>
          <a:noFill/>
          <a:ln>
            <a:noFill/>
          </a:ln>
        </p:spPr>
      </p:pic>
      <p:pic>
        <p:nvPicPr>
          <p:cNvPr id="154" name="Google Shape;154;p21"/>
          <p:cNvPicPr preferRelativeResize="0"/>
          <p:nvPr/>
        </p:nvPicPr>
        <p:blipFill rotWithShape="1">
          <a:blip r:embed="rId4">
            <a:alphaModFix/>
          </a:blip>
          <a:srcRect/>
          <a:stretch/>
        </p:blipFill>
        <p:spPr>
          <a:xfrm>
            <a:off x="5033387" y="1561452"/>
            <a:ext cx="6169686" cy="17070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838200" y="118940"/>
            <a:ext cx="10515600" cy="821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1800"/>
              <a:buNone/>
            </a:pPr>
            <a:r>
              <a:rPr lang="en-US" sz="3959"/>
              <a:t>Win Probability Chart</a:t>
            </a:r>
            <a:endParaRPr/>
          </a:p>
        </p:txBody>
      </p:sp>
      <p:pic>
        <p:nvPicPr>
          <p:cNvPr id="160" name="Google Shape;160;p22"/>
          <p:cNvPicPr preferRelativeResize="0"/>
          <p:nvPr/>
        </p:nvPicPr>
        <p:blipFill rotWithShape="1">
          <a:blip r:embed="rId3">
            <a:alphaModFix/>
          </a:blip>
          <a:srcRect/>
          <a:stretch/>
        </p:blipFill>
        <p:spPr>
          <a:xfrm>
            <a:off x="6096000" y="5108331"/>
            <a:ext cx="4097215" cy="908820"/>
          </a:xfrm>
          <a:prstGeom prst="rect">
            <a:avLst/>
          </a:prstGeom>
          <a:noFill/>
          <a:ln>
            <a:noFill/>
          </a:ln>
        </p:spPr>
      </p:pic>
      <p:pic>
        <p:nvPicPr>
          <p:cNvPr id="161" name="Google Shape;161;p22"/>
          <p:cNvPicPr preferRelativeResize="0"/>
          <p:nvPr/>
        </p:nvPicPr>
        <p:blipFill rotWithShape="1">
          <a:blip r:embed="rId4">
            <a:alphaModFix/>
          </a:blip>
          <a:srcRect/>
          <a:stretch/>
        </p:blipFill>
        <p:spPr>
          <a:xfrm>
            <a:off x="191965" y="840848"/>
            <a:ext cx="11808069" cy="4126805"/>
          </a:xfrm>
          <a:prstGeom prst="rect">
            <a:avLst/>
          </a:prstGeom>
          <a:noFill/>
          <a:ln>
            <a:noFill/>
          </a:ln>
        </p:spPr>
      </p:pic>
      <p:sp>
        <p:nvSpPr>
          <p:cNvPr id="162" name="Google Shape;162;p22"/>
          <p:cNvSpPr/>
          <p:nvPr/>
        </p:nvSpPr>
        <p:spPr>
          <a:xfrm>
            <a:off x="11007970" y="1072662"/>
            <a:ext cx="694500" cy="914400"/>
          </a:xfrm>
          <a:prstGeom prst="ellipse">
            <a:avLst/>
          </a:prstGeom>
          <a:no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a:stretch/>
        </p:blipFill>
        <p:spPr>
          <a:xfrm>
            <a:off x="838200" y="152400"/>
            <a:ext cx="10515600" cy="1190625"/>
          </a:xfrm>
          <a:prstGeom prst="rect">
            <a:avLst/>
          </a:prstGeom>
          <a:noFill/>
          <a:ln>
            <a:noFill/>
          </a:ln>
        </p:spPr>
      </p:pic>
      <p:pic>
        <p:nvPicPr>
          <p:cNvPr id="168" name="Google Shape;168;p23"/>
          <p:cNvPicPr preferRelativeResize="0"/>
          <p:nvPr/>
        </p:nvPicPr>
        <p:blipFill rotWithShape="1">
          <a:blip r:embed="rId4">
            <a:alphaModFix/>
          </a:blip>
          <a:srcRect/>
          <a:stretch/>
        </p:blipFill>
        <p:spPr>
          <a:xfrm>
            <a:off x="467300" y="1090613"/>
            <a:ext cx="9814774" cy="467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838200" y="365125"/>
            <a:ext cx="10515600" cy="897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a:t>Conclusion</a:t>
            </a:r>
            <a:endParaRPr/>
          </a:p>
        </p:txBody>
      </p:sp>
      <p:sp>
        <p:nvSpPr>
          <p:cNvPr id="174" name="Google Shape;174;p24"/>
          <p:cNvSpPr txBox="1"/>
          <p:nvPr/>
        </p:nvSpPr>
        <p:spPr>
          <a:xfrm>
            <a:off x="678975" y="1231400"/>
            <a:ext cx="9529200" cy="4565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icrosoft YaHei"/>
              <a:buChar char="●"/>
            </a:pPr>
            <a:r>
              <a:rPr lang="en-US" sz="1800">
                <a:latin typeface="Microsoft YaHei"/>
                <a:ea typeface="Microsoft YaHei"/>
                <a:cs typeface="Microsoft YaHei"/>
                <a:sym typeface="Microsoft YaHei"/>
              </a:rPr>
              <a:t>The objective of this project was to use NFL play by play data to train models and build predictions of NFL team performances and individual NFL game outcomes.</a:t>
            </a:r>
            <a:br>
              <a:rPr lang="en-US" sz="1800">
                <a:latin typeface="Microsoft YaHei"/>
                <a:ea typeface="Microsoft YaHei"/>
                <a:cs typeface="Microsoft YaHei"/>
                <a:sym typeface="Microsoft YaHei"/>
              </a:rPr>
            </a:br>
            <a:endParaRPr sz="1800">
              <a:latin typeface="Microsoft YaHei"/>
              <a:ea typeface="Microsoft YaHei"/>
              <a:cs typeface="Microsoft YaHei"/>
              <a:sym typeface="Microsoft YaHei"/>
            </a:endParaRPr>
          </a:p>
          <a:p>
            <a:pPr marL="457200" lvl="0" indent="-342900" algn="l" rtl="0">
              <a:spcBef>
                <a:spcPts val="0"/>
              </a:spcBef>
              <a:spcAft>
                <a:spcPts val="0"/>
              </a:spcAft>
              <a:buSzPts val="1800"/>
              <a:buFont typeface="Microsoft YaHei"/>
              <a:buChar char="●"/>
            </a:pPr>
            <a:r>
              <a:rPr lang="en-US" sz="1800">
                <a:latin typeface="Microsoft YaHei"/>
                <a:ea typeface="Microsoft YaHei"/>
                <a:cs typeface="Microsoft YaHei"/>
                <a:sym typeface="Microsoft YaHei"/>
              </a:rPr>
              <a:t>Using kNN, Decision Tree, Random Forest, and Linear Models we were able to develop high confidence predictions, the NFL game outcome model in particular was able to mirror some actual NFL to a high degree.</a:t>
            </a:r>
            <a:br>
              <a:rPr lang="en-US" sz="1800">
                <a:latin typeface="Microsoft YaHei"/>
                <a:ea typeface="Microsoft YaHei"/>
                <a:cs typeface="Microsoft YaHei"/>
                <a:sym typeface="Microsoft YaHei"/>
              </a:rPr>
            </a:br>
            <a:endParaRPr sz="1800">
              <a:latin typeface="Microsoft YaHei"/>
              <a:ea typeface="Microsoft YaHei"/>
              <a:cs typeface="Microsoft YaHei"/>
              <a:sym typeface="Microsoft YaHei"/>
            </a:endParaRPr>
          </a:p>
          <a:p>
            <a:pPr marL="457200" lvl="0" indent="-342900" algn="l" rtl="0">
              <a:spcBef>
                <a:spcPts val="0"/>
              </a:spcBef>
              <a:spcAft>
                <a:spcPts val="0"/>
              </a:spcAft>
              <a:buSzPts val="1800"/>
              <a:buFont typeface="Microsoft YaHei"/>
              <a:buChar char="●"/>
            </a:pPr>
            <a:r>
              <a:rPr lang="en-US" sz="1800">
                <a:latin typeface="Microsoft YaHei"/>
                <a:ea typeface="Microsoft YaHei"/>
                <a:cs typeface="Microsoft YaHei"/>
                <a:sym typeface="Microsoft YaHei"/>
              </a:rPr>
              <a:t>The sheer size of the data along with the amount of NAs from this unofficial data set caused long times dedicated to data cleaning and computer processing.</a:t>
            </a:r>
            <a:br>
              <a:rPr lang="en-US" sz="1800">
                <a:latin typeface="Microsoft YaHei"/>
                <a:ea typeface="Microsoft YaHei"/>
                <a:cs typeface="Microsoft YaHei"/>
                <a:sym typeface="Microsoft YaHei"/>
              </a:rPr>
            </a:br>
            <a:endParaRPr sz="1800">
              <a:latin typeface="Microsoft YaHei"/>
              <a:ea typeface="Microsoft YaHei"/>
              <a:cs typeface="Microsoft YaHei"/>
              <a:sym typeface="Microsoft YaHei"/>
            </a:endParaRPr>
          </a:p>
          <a:p>
            <a:pPr marL="457200" lvl="0" indent="-342900" algn="l" rtl="0">
              <a:spcBef>
                <a:spcPts val="0"/>
              </a:spcBef>
              <a:spcAft>
                <a:spcPts val="0"/>
              </a:spcAft>
              <a:buSzPts val="1800"/>
              <a:buFont typeface="Microsoft YaHei"/>
              <a:buChar char="●"/>
            </a:pPr>
            <a:r>
              <a:rPr lang="en-US" sz="1800">
                <a:latin typeface="Microsoft YaHei"/>
                <a:ea typeface="Microsoft YaHei"/>
                <a:cs typeface="Microsoft YaHei"/>
                <a:sym typeface="Microsoft YaHei"/>
              </a:rPr>
              <a:t>Another prediction we could model in the future include predicting the next play a team will run based on the time remaining in the game and their position on the field.</a:t>
            </a:r>
            <a:endParaRPr sz="1800">
              <a:latin typeface="Microsoft YaHei"/>
              <a:ea typeface="Microsoft YaHei"/>
              <a:cs typeface="Microsoft YaHei"/>
              <a:sym typeface="Microsoft YaHe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838200" y="365125"/>
            <a:ext cx="10515600" cy="897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838200" y="365125"/>
            <a:ext cx="9220200" cy="8680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2800"/>
              <a:buFont typeface="Microsoft YaHei"/>
              <a:buNone/>
            </a:pPr>
            <a:r>
              <a:rPr lang="en-US" sz="2800"/>
              <a:t>Data Set: NFL Play by Play 2009-2016</a:t>
            </a:r>
            <a:endParaRPr/>
          </a:p>
        </p:txBody>
      </p:sp>
      <p:sp>
        <p:nvSpPr>
          <p:cNvPr id="85" name="Google Shape;85;p13"/>
          <p:cNvSpPr txBox="1">
            <a:spLocks noGrp="1"/>
          </p:cNvSpPr>
          <p:nvPr>
            <p:ph type="body" idx="1"/>
          </p:nvPr>
        </p:nvSpPr>
        <p:spPr>
          <a:xfrm>
            <a:off x="1081481" y="1233182"/>
            <a:ext cx="9622872" cy="3084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t>The NFL lacked any advanced statistical data that was available publicly, because of this the Sports Analytics Club from Carnegie Mellon created an R package, nflscrapR, that compiles NFL play by play data. Using the NFL’s API, the R package scrapes, cleans, parses, and output datasets, an example of this is the 2009-2016 NFL play by play dataset that was made available on Kaggle by the group from Carnegie Mellon. The dataset has 356,768 rows and over 100 columns. Each play is broken down into great detail containing information on the game situation, players involved, results, and advanced metrics such as expected point and win probability values.</a:t>
            </a:r>
            <a:endParaRPr sz="1800"/>
          </a:p>
        </p:txBody>
      </p:sp>
      <p:sp>
        <p:nvSpPr>
          <p:cNvPr id="86" name="Google Shape;86;p13"/>
          <p:cNvSpPr/>
          <p:nvPr/>
        </p:nvSpPr>
        <p:spPr>
          <a:xfrm>
            <a:off x="1066794" y="3592038"/>
            <a:ext cx="10058400" cy="23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Date	          	                                	WPA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Trebuchet MS"/>
                <a:ea typeface="Trebuchet MS"/>
                <a:cs typeface="Trebuchet MS"/>
                <a:sym typeface="Trebuchet MS"/>
              </a:rPr>
              <a:t>No_Score_ProbGameID</a:t>
            </a:r>
            <a:r>
              <a:rPr lang="en-US" sz="1800" b="0" i="0" u="none" strike="noStrike" cap="none" dirty="0">
                <a:solidFill>
                  <a:schemeClr val="dk1"/>
                </a:solidFill>
                <a:latin typeface="Trebuchet MS"/>
                <a:ea typeface="Trebuchet MS"/>
                <a:cs typeface="Trebuchet MS"/>
                <a:sym typeface="Trebuchet MS"/>
              </a:rPr>
              <a:t>		    </a:t>
            </a:r>
            <a:r>
              <a:rPr lang="en-US" sz="1800"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Opp_Field_Goal_ProbDrive</a:t>
            </a:r>
            <a:r>
              <a:rPr lang="en-US" sz="1800" b="0" i="0" u="none" strike="noStrike" cap="none"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Opp_Safety_Probqtr</a:t>
            </a:r>
            <a:r>
              <a:rPr lang="en-US" sz="1800" b="0" i="0" u="none" strike="noStrike" cap="none"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Opp_Touchdown_ProbSideofField</a:t>
            </a:r>
            <a:r>
              <a:rPr lang="en-US" sz="1800" b="0" i="0" u="none" strike="noStrike" cap="none"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Field_Goal_Probyrdln</a:t>
            </a:r>
            <a:r>
              <a:rPr lang="en-US" sz="1800" b="0" i="0" u="none" strike="noStrike" cap="none" dirty="0">
                <a:solidFill>
                  <a:schemeClr val="dk1"/>
                </a:solidFill>
                <a:latin typeface="Trebuchet MS"/>
                <a:ea typeface="Trebuchet MS"/>
                <a:cs typeface="Trebuchet MS"/>
                <a:sym typeface="Trebuchet MS"/>
              </a:rPr>
              <a:t>		             	Safety_Probyrdline100		    </a:t>
            </a:r>
            <a:r>
              <a:rPr lang="en-US" sz="1800" b="0" i="0" u="none" strike="noStrike" cap="none" dirty="0" err="1">
                <a:solidFill>
                  <a:schemeClr val="dk1"/>
                </a:solidFill>
                <a:latin typeface="Trebuchet MS"/>
                <a:ea typeface="Trebuchet MS"/>
                <a:cs typeface="Trebuchet MS"/>
                <a:sym typeface="Trebuchet MS"/>
              </a:rPr>
              <a:t>Touchdown_Probydstogo</a:t>
            </a:r>
            <a:r>
              <a:rPr lang="en-US" sz="1800" b="0" i="0" u="none" strike="noStrike" cap="none"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Home_WP_preydsnet</a:t>
            </a:r>
            <a:r>
              <a:rPr lang="en-US" sz="1800" b="0" i="0" u="none" strike="noStrike" cap="none" dirty="0">
                <a:solidFill>
                  <a:schemeClr val="dk1"/>
                </a:solidFill>
                <a:latin typeface="Trebuchet MS"/>
                <a:ea typeface="Trebuchet MS"/>
                <a:cs typeface="Trebuchet MS"/>
                <a:sym typeface="Trebuchet MS"/>
              </a:rPr>
              <a:t>		        </a:t>
            </a:r>
            <a:endParaRPr sz="18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Trebuchet MS"/>
                <a:ea typeface="Trebuchet MS"/>
                <a:cs typeface="Trebuchet MS"/>
                <a:sym typeface="Trebuchet MS"/>
              </a:rPr>
              <a:t>Away_WP_preposteam</a:t>
            </a:r>
            <a:r>
              <a:rPr lang="en-US" sz="1800" b="0" i="0" u="none" strike="noStrike" cap="none" dirty="0">
                <a:solidFill>
                  <a:schemeClr val="dk1"/>
                </a:solidFill>
                <a:latin typeface="Trebuchet MS"/>
                <a:ea typeface="Trebuchet MS"/>
                <a:cs typeface="Trebuchet MS"/>
                <a:sym typeface="Trebuchet MS"/>
              </a:rPr>
              <a:t>	         	  </a:t>
            </a:r>
            <a:r>
              <a:rPr lang="en-US" sz="1800"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Home_WP_postDefensiveTeam</a:t>
            </a:r>
            <a:r>
              <a:rPr lang="en-US" sz="1800" b="0" i="0" u="none" strike="noStrike" cap="none"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Away_WP_postYards.Gained</a:t>
            </a:r>
            <a:r>
              <a:rPr lang="en-US" sz="1800" b="0" i="0" u="none" strike="noStrike" cap="none" dirty="0">
                <a:solidFill>
                  <a:schemeClr val="dk1"/>
                </a:solidFill>
                <a:latin typeface="Trebuchet MS"/>
                <a:ea typeface="Trebuchet MS"/>
                <a:cs typeface="Trebuchet MS"/>
                <a:sym typeface="Trebuchet MS"/>
              </a:rPr>
              <a:t>	           </a:t>
            </a:r>
            <a:r>
              <a:rPr lang="en-US" sz="1800" dirty="0">
                <a:solidFill>
                  <a:schemeClr val="dk1"/>
                </a:solidFill>
                <a:latin typeface="Trebuchet MS"/>
                <a:ea typeface="Trebuchet MS"/>
                <a:cs typeface="Trebuchet MS"/>
                <a:sym typeface="Trebuchet MS"/>
              </a:rPr>
              <a:t>	</a:t>
            </a:r>
            <a:r>
              <a:rPr lang="en-US" sz="1800" b="0" i="0" u="none" strike="noStrike" cap="none" dirty="0" err="1">
                <a:solidFill>
                  <a:schemeClr val="dk1"/>
                </a:solidFill>
                <a:latin typeface="Trebuchet MS"/>
                <a:ea typeface="Trebuchet MS"/>
                <a:cs typeface="Trebuchet MS"/>
                <a:sym typeface="Trebuchet MS"/>
              </a:rPr>
              <a:t>Win_ProbHomeTeam</a:t>
            </a:r>
            <a:r>
              <a:rPr lang="en-US" sz="1800" b="0" i="0" u="none" strike="noStrike" cap="none" dirty="0">
                <a:solidFill>
                  <a:schemeClr val="dk1"/>
                </a:solidFill>
                <a:latin typeface="Trebuchet MS"/>
                <a:ea typeface="Trebuchet MS"/>
                <a:cs typeface="Trebuchet MS"/>
                <a:sym typeface="Trebuchet M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Trebuchet MS"/>
                <a:ea typeface="Trebuchet MS"/>
                <a:cs typeface="Trebuchet MS"/>
                <a:sym typeface="Trebuchet MS"/>
              </a:rPr>
              <a:t>AwayTeam</a:t>
            </a:r>
            <a:r>
              <a:rPr lang="en-US" sz="1800" b="0" i="0" u="none" strike="noStrike" cap="none" dirty="0">
                <a:solidFill>
                  <a:schemeClr val="dk1"/>
                </a:solidFill>
                <a:latin typeface="Trebuchet MS"/>
                <a:ea typeface="Trebuchet MS"/>
                <a:cs typeface="Trebuchet MS"/>
                <a:sym typeface="Trebuchet MS"/>
              </a:rPr>
              <a:t>		                          	Season</a:t>
            </a:r>
            <a:endParaRPr sz="1400" b="0" i="0" u="none" strike="noStrike" cap="none" dirty="0">
              <a:solidFill>
                <a:srgbClr val="000000"/>
              </a:solidFill>
              <a:latin typeface="Arial"/>
              <a:ea typeface="Arial"/>
              <a:cs typeface="Arial"/>
              <a:sym typeface="Arial"/>
            </a:endParaRPr>
          </a:p>
        </p:txBody>
      </p:sp>
      <p:sp>
        <p:nvSpPr>
          <p:cNvPr id="87" name="Google Shape;87;p13"/>
          <p:cNvSpPr txBox="1"/>
          <p:nvPr/>
        </p:nvSpPr>
        <p:spPr>
          <a:xfrm>
            <a:off x="1004900" y="3244337"/>
            <a:ext cx="23223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Columns chosen: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6"/>
            <a:ext cx="10515600" cy="6596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3959"/>
              <a:buFont typeface="Microsoft YaHei"/>
              <a:buNone/>
            </a:pPr>
            <a:r>
              <a:rPr lang="en-US" sz="3959"/>
              <a:t>Goal</a:t>
            </a:r>
            <a:endParaRPr/>
          </a:p>
        </p:txBody>
      </p:sp>
      <p:sp>
        <p:nvSpPr>
          <p:cNvPr id="93" name="Google Shape;93;p14"/>
          <p:cNvSpPr txBox="1">
            <a:spLocks noGrp="1"/>
          </p:cNvSpPr>
          <p:nvPr>
            <p:ph type="body" idx="1"/>
          </p:nvPr>
        </p:nvSpPr>
        <p:spPr>
          <a:xfrm>
            <a:off x="762000" y="1600200"/>
            <a:ext cx="10515600" cy="171844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Predict team performance</a:t>
            </a:r>
            <a:br>
              <a:rPr lang="en-US"/>
            </a:br>
            <a:endParaRPr/>
          </a:p>
          <a:p>
            <a:pPr marL="228600" lvl="0" indent="-228600" algn="l" rtl="0">
              <a:lnSpc>
                <a:spcPct val="90000"/>
              </a:lnSpc>
              <a:spcBef>
                <a:spcPts val="1000"/>
              </a:spcBef>
              <a:spcAft>
                <a:spcPts val="0"/>
              </a:spcAft>
              <a:buClr>
                <a:schemeClr val="dk1"/>
              </a:buClr>
              <a:buSzPts val="2800"/>
              <a:buChar char="•"/>
            </a:pPr>
            <a:r>
              <a:rPr lang="en-US"/>
              <a:t>Predict game and season outcomes</a:t>
            </a:r>
            <a:br>
              <a:rPr lang="en-US"/>
            </a:br>
            <a:endParaRPr/>
          </a:p>
          <a:p>
            <a:pPr marL="228600" lvl="0" indent="-228600" algn="l" rtl="0">
              <a:lnSpc>
                <a:spcPct val="90000"/>
              </a:lnSpc>
              <a:spcBef>
                <a:spcPts val="1000"/>
              </a:spcBef>
              <a:spcAft>
                <a:spcPts val="0"/>
              </a:spcAft>
              <a:buClr>
                <a:schemeClr val="dk1"/>
              </a:buClr>
              <a:buSzPts val="2800"/>
              <a:buChar char="•"/>
            </a:pPr>
            <a:r>
              <a:rPr lang="en-US"/>
              <a:t>Analyze NFL Conference data (NFC, AFC)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228600"/>
            <a:ext cx="10515600" cy="6596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3959"/>
              <a:buFont typeface="Microsoft YaHei"/>
              <a:buNone/>
            </a:pPr>
            <a:r>
              <a:rPr lang="en-US" sz="3959"/>
              <a:t>Histogram</a:t>
            </a:r>
            <a:endParaRPr/>
          </a:p>
        </p:txBody>
      </p:sp>
      <p:pic>
        <p:nvPicPr>
          <p:cNvPr id="99" name="Google Shape;99;p15"/>
          <p:cNvPicPr preferRelativeResize="0"/>
          <p:nvPr/>
        </p:nvPicPr>
        <p:blipFill rotWithShape="1">
          <a:blip r:embed="rId3">
            <a:alphaModFix/>
          </a:blip>
          <a:srcRect/>
          <a:stretch/>
        </p:blipFill>
        <p:spPr>
          <a:xfrm>
            <a:off x="533400" y="984230"/>
            <a:ext cx="4495800" cy="3785213"/>
          </a:xfrm>
          <a:prstGeom prst="rect">
            <a:avLst/>
          </a:prstGeom>
          <a:noFill/>
          <a:ln w="9525" cap="flat" cmpd="sng">
            <a:solidFill>
              <a:schemeClr val="dk1"/>
            </a:solidFill>
            <a:prstDash val="solid"/>
            <a:round/>
            <a:headEnd type="none" w="sm" len="sm"/>
            <a:tailEnd type="none" w="sm" len="sm"/>
          </a:ln>
        </p:spPr>
      </p:pic>
      <p:pic>
        <p:nvPicPr>
          <p:cNvPr id="100" name="Google Shape;100;p15"/>
          <p:cNvPicPr preferRelativeResize="0"/>
          <p:nvPr/>
        </p:nvPicPr>
        <p:blipFill rotWithShape="1">
          <a:blip r:embed="rId4">
            <a:alphaModFix/>
          </a:blip>
          <a:srcRect/>
          <a:stretch/>
        </p:blipFill>
        <p:spPr>
          <a:xfrm>
            <a:off x="6019800" y="969580"/>
            <a:ext cx="4953000" cy="378521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8200" y="152400"/>
            <a:ext cx="10515600" cy="6596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3959"/>
              <a:buFont typeface="Microsoft YaHei"/>
              <a:buNone/>
            </a:pPr>
            <a:r>
              <a:rPr lang="en-US" sz="3959"/>
              <a:t>Cluster Plot ( Kmeans)</a:t>
            </a:r>
            <a:endParaRPr/>
          </a:p>
        </p:txBody>
      </p:sp>
      <p:sp>
        <p:nvSpPr>
          <p:cNvPr id="106" name="Google Shape;106;p16"/>
          <p:cNvSpPr/>
          <p:nvPr/>
        </p:nvSpPr>
        <p:spPr>
          <a:xfrm>
            <a:off x="282725" y="4898650"/>
            <a:ext cx="4406400" cy="9234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Within cluster sum of squares by cluster: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[1] 44884487 27634710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(between_SS / total_SS =  47.1 %)</a:t>
            </a:r>
            <a:endParaRPr sz="1400" b="0" i="0" u="none" strike="noStrike" cap="none">
              <a:solidFill>
                <a:srgbClr val="000000"/>
              </a:solidFill>
              <a:latin typeface="Arial"/>
              <a:ea typeface="Arial"/>
              <a:cs typeface="Arial"/>
              <a:sym typeface="Arial"/>
            </a:endParaRPr>
          </a:p>
        </p:txBody>
      </p:sp>
      <p:pic>
        <p:nvPicPr>
          <p:cNvPr id="107" name="Google Shape;107;p16"/>
          <p:cNvPicPr preferRelativeResize="0"/>
          <p:nvPr/>
        </p:nvPicPr>
        <p:blipFill>
          <a:blip r:embed="rId3">
            <a:alphaModFix/>
          </a:blip>
          <a:stretch>
            <a:fillRect/>
          </a:stretch>
        </p:blipFill>
        <p:spPr>
          <a:xfrm>
            <a:off x="152400" y="964425"/>
            <a:ext cx="5507774" cy="3781825"/>
          </a:xfrm>
          <a:prstGeom prst="rect">
            <a:avLst/>
          </a:prstGeom>
          <a:noFill/>
          <a:ln>
            <a:noFill/>
          </a:ln>
        </p:spPr>
      </p:pic>
      <p:pic>
        <p:nvPicPr>
          <p:cNvPr id="108" name="Google Shape;108;p16"/>
          <p:cNvPicPr preferRelativeResize="0"/>
          <p:nvPr/>
        </p:nvPicPr>
        <p:blipFill>
          <a:blip r:embed="rId4">
            <a:alphaModFix/>
          </a:blip>
          <a:stretch>
            <a:fillRect/>
          </a:stretch>
        </p:blipFill>
        <p:spPr>
          <a:xfrm>
            <a:off x="5803625" y="964425"/>
            <a:ext cx="5636049" cy="3713774"/>
          </a:xfrm>
          <a:prstGeom prst="rect">
            <a:avLst/>
          </a:prstGeom>
          <a:noFill/>
          <a:ln>
            <a:noFill/>
          </a:ln>
        </p:spPr>
      </p:pic>
      <p:sp>
        <p:nvSpPr>
          <p:cNvPr id="109" name="Google Shape;109;p16"/>
          <p:cNvSpPr txBox="1"/>
          <p:nvPr/>
        </p:nvSpPr>
        <p:spPr>
          <a:xfrm>
            <a:off x="5560900" y="4764100"/>
            <a:ext cx="4292100" cy="11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Within cluster sum of squares by cluster:</a:t>
            </a:r>
            <a:endParaRPr/>
          </a:p>
          <a:p>
            <a:pPr marL="0" lvl="0" indent="0" algn="l" rtl="0">
              <a:spcBef>
                <a:spcPts val="0"/>
              </a:spcBef>
              <a:spcAft>
                <a:spcPts val="0"/>
              </a:spcAft>
              <a:buNone/>
            </a:pPr>
            <a:r>
              <a:rPr lang="en-US"/>
              <a:t>[1] 37714273        0 29458239 14867557</a:t>
            </a:r>
            <a:endParaRPr/>
          </a:p>
          <a:p>
            <a:pPr marL="0" lvl="0" indent="0" algn="l" rtl="0">
              <a:spcBef>
                <a:spcPts val="0"/>
              </a:spcBef>
              <a:spcAft>
                <a:spcPts val="0"/>
              </a:spcAft>
              <a:buNone/>
            </a:pPr>
            <a:r>
              <a:rPr lang="en-US"/>
              <a:t>(between_SS / total_SS =  94.5 %)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365125"/>
            <a:ext cx="4349700" cy="829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1800"/>
              <a:buNone/>
            </a:pPr>
            <a:r>
              <a:rPr lang="en-US" sz="3959"/>
              <a:t>HC Model</a:t>
            </a:r>
            <a:endParaRPr/>
          </a:p>
        </p:txBody>
      </p:sp>
      <p:pic>
        <p:nvPicPr>
          <p:cNvPr id="115" name="Google Shape;115;p17"/>
          <p:cNvPicPr preferRelativeResize="0"/>
          <p:nvPr/>
        </p:nvPicPr>
        <p:blipFill>
          <a:blip r:embed="rId3">
            <a:alphaModFix/>
          </a:blip>
          <a:stretch>
            <a:fillRect/>
          </a:stretch>
        </p:blipFill>
        <p:spPr>
          <a:xfrm>
            <a:off x="342900" y="1258700"/>
            <a:ext cx="5362526" cy="3364301"/>
          </a:xfrm>
          <a:prstGeom prst="rect">
            <a:avLst/>
          </a:prstGeom>
          <a:noFill/>
          <a:ln>
            <a:noFill/>
          </a:ln>
        </p:spPr>
      </p:pic>
      <p:pic>
        <p:nvPicPr>
          <p:cNvPr id="116" name="Google Shape;116;p17"/>
          <p:cNvPicPr preferRelativeResize="0"/>
          <p:nvPr/>
        </p:nvPicPr>
        <p:blipFill rotWithShape="1">
          <a:blip r:embed="rId4">
            <a:alphaModFix/>
          </a:blip>
          <a:srcRect t="5148" b="5148"/>
          <a:stretch/>
        </p:blipFill>
        <p:spPr>
          <a:xfrm>
            <a:off x="5995100" y="1258697"/>
            <a:ext cx="5087299" cy="3259704"/>
          </a:xfrm>
          <a:prstGeom prst="rect">
            <a:avLst/>
          </a:prstGeom>
          <a:noFill/>
          <a:ln>
            <a:noFill/>
          </a:ln>
        </p:spPr>
      </p:pic>
      <p:sp>
        <p:nvSpPr>
          <p:cNvPr id="117" name="Google Shape;117;p17"/>
          <p:cNvSpPr txBox="1">
            <a:spLocks noGrp="1"/>
          </p:cNvSpPr>
          <p:nvPr>
            <p:ph type="title"/>
          </p:nvPr>
        </p:nvSpPr>
        <p:spPr>
          <a:xfrm>
            <a:off x="6236700" y="538825"/>
            <a:ext cx="4604100" cy="65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1800"/>
              <a:buNone/>
            </a:pPr>
            <a:r>
              <a:rPr lang="en-US" sz="3959"/>
              <a:t>Collinearity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8"/>
          <p:cNvPicPr preferRelativeResize="0"/>
          <p:nvPr/>
        </p:nvPicPr>
        <p:blipFill>
          <a:blip r:embed="rId3">
            <a:alphaModFix/>
          </a:blip>
          <a:stretch>
            <a:fillRect/>
          </a:stretch>
        </p:blipFill>
        <p:spPr>
          <a:xfrm>
            <a:off x="545025" y="1186825"/>
            <a:ext cx="4923626" cy="3516876"/>
          </a:xfrm>
          <a:prstGeom prst="rect">
            <a:avLst/>
          </a:prstGeom>
          <a:noFill/>
          <a:ln>
            <a:noFill/>
          </a:ln>
        </p:spPr>
      </p:pic>
      <p:pic>
        <p:nvPicPr>
          <p:cNvPr id="123" name="Google Shape;123;p18"/>
          <p:cNvPicPr preferRelativeResize="0"/>
          <p:nvPr/>
        </p:nvPicPr>
        <p:blipFill>
          <a:blip r:embed="rId4">
            <a:alphaModFix/>
          </a:blip>
          <a:stretch>
            <a:fillRect/>
          </a:stretch>
        </p:blipFill>
        <p:spPr>
          <a:xfrm>
            <a:off x="6284413" y="1186825"/>
            <a:ext cx="4840776" cy="3457687"/>
          </a:xfrm>
          <a:prstGeom prst="rect">
            <a:avLst/>
          </a:prstGeom>
          <a:noFill/>
          <a:ln>
            <a:noFill/>
          </a:ln>
        </p:spPr>
      </p:pic>
      <p:sp>
        <p:nvSpPr>
          <p:cNvPr id="124" name="Google Shape;124;p18"/>
          <p:cNvSpPr txBox="1"/>
          <p:nvPr/>
        </p:nvSpPr>
        <p:spPr>
          <a:xfrm>
            <a:off x="7411513" y="507025"/>
            <a:ext cx="2586600" cy="679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559" b="1">
                <a:solidFill>
                  <a:srgbClr val="013874"/>
                </a:solidFill>
                <a:latin typeface="Microsoft YaHei"/>
                <a:ea typeface="Microsoft YaHei"/>
                <a:cs typeface="Microsoft YaHei"/>
                <a:sym typeface="Microsoft YaHei"/>
              </a:rPr>
              <a:t>Tuned</a:t>
            </a:r>
            <a:endParaRPr sz="1000">
              <a:latin typeface="Microsoft YaHei"/>
              <a:ea typeface="Microsoft YaHei"/>
              <a:cs typeface="Microsoft YaHei"/>
              <a:sym typeface="Microsoft YaHei"/>
            </a:endParaRPr>
          </a:p>
        </p:txBody>
      </p:sp>
      <p:sp>
        <p:nvSpPr>
          <p:cNvPr id="125" name="Google Shape;125;p18"/>
          <p:cNvSpPr txBox="1"/>
          <p:nvPr/>
        </p:nvSpPr>
        <p:spPr>
          <a:xfrm>
            <a:off x="6284425" y="4847925"/>
            <a:ext cx="5365200" cy="8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rgbClr val="333333"/>
                </a:solidFill>
                <a:highlight>
                  <a:srgbClr val="FFFFFF"/>
                </a:highlight>
              </a:rPr>
              <a:t>CP                  nsplit rel error xerror xstd</a:t>
            </a:r>
            <a:endParaRPr sz="1500">
              <a:solidFill>
                <a:srgbClr val="333333"/>
              </a:solidFill>
              <a:highlight>
                <a:srgbClr val="FFFFFF"/>
              </a:highlight>
            </a:endParaRPr>
          </a:p>
          <a:p>
            <a:pPr marL="0" lvl="0" indent="0" algn="l" rtl="0">
              <a:spcBef>
                <a:spcPts val="0"/>
              </a:spcBef>
              <a:spcAft>
                <a:spcPts val="0"/>
              </a:spcAft>
              <a:buNone/>
            </a:pPr>
            <a:r>
              <a:rPr lang="en-US" sz="1500">
                <a:solidFill>
                  <a:srgbClr val="333333"/>
                </a:solidFill>
                <a:highlight>
                  <a:srgbClr val="FFFFFF"/>
                </a:highlight>
              </a:rPr>
              <a:t>## 1 0.03125      0   1.00000 1.0312    0</a:t>
            </a:r>
            <a:endParaRPr sz="1500">
              <a:solidFill>
                <a:srgbClr val="333333"/>
              </a:solidFill>
              <a:highlight>
                <a:srgbClr val="FFFFFF"/>
              </a:highlight>
            </a:endParaRPr>
          </a:p>
          <a:p>
            <a:pPr marL="0" marR="88900" lvl="0" indent="0" algn="l" rtl="0">
              <a:lnSpc>
                <a:spcPct val="142857"/>
              </a:lnSpc>
              <a:spcBef>
                <a:spcPts val="0"/>
              </a:spcBef>
              <a:spcAft>
                <a:spcPts val="0"/>
              </a:spcAft>
              <a:buClr>
                <a:schemeClr val="dk1"/>
              </a:buClr>
              <a:buSzPts val="1100"/>
              <a:buFont typeface="Arial"/>
              <a:buNone/>
            </a:pPr>
            <a:r>
              <a:rPr lang="en-US" sz="1500">
                <a:solidFill>
                  <a:srgbClr val="333333"/>
                </a:solidFill>
                <a:highlight>
                  <a:srgbClr val="FFFFFF"/>
                </a:highlight>
              </a:rPr>
              <a:t>## 2 0.01000      1   0.96875 1.0312    0</a:t>
            </a:r>
            <a:endParaRPr sz="1500">
              <a:solidFill>
                <a:srgbClr val="333333"/>
              </a:solidFill>
              <a:highlight>
                <a:srgbClr val="FFFFFF"/>
              </a:highlight>
            </a:endParaRPr>
          </a:p>
          <a:p>
            <a:pPr marL="0" lvl="0" indent="0" algn="l" rtl="0">
              <a:spcBef>
                <a:spcPts val="800"/>
              </a:spcBef>
              <a:spcAft>
                <a:spcPts val="0"/>
              </a:spcAft>
              <a:buNone/>
            </a:pPr>
            <a:endParaRPr sz="1900">
              <a:latin typeface="Microsoft YaHei"/>
              <a:ea typeface="Microsoft YaHei"/>
              <a:cs typeface="Microsoft YaHei"/>
              <a:sym typeface="Microsoft YaHei"/>
            </a:endParaRPr>
          </a:p>
        </p:txBody>
      </p:sp>
      <p:sp>
        <p:nvSpPr>
          <p:cNvPr id="126" name="Google Shape;126;p18"/>
          <p:cNvSpPr txBox="1"/>
          <p:nvPr/>
        </p:nvSpPr>
        <p:spPr>
          <a:xfrm>
            <a:off x="1713513" y="507025"/>
            <a:ext cx="3356100" cy="679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559" b="1">
                <a:solidFill>
                  <a:srgbClr val="013874"/>
                </a:solidFill>
                <a:latin typeface="Microsoft YaHei"/>
                <a:ea typeface="Microsoft YaHei"/>
                <a:cs typeface="Microsoft YaHei"/>
                <a:sym typeface="Microsoft YaHei"/>
              </a:rPr>
              <a:t>Decision Tree</a:t>
            </a:r>
            <a:endParaRPr sz="1000">
              <a:latin typeface="Microsoft YaHei"/>
              <a:ea typeface="Microsoft YaHei"/>
              <a:cs typeface="Microsoft YaHei"/>
              <a:sym typeface="Microsoft YaHei"/>
            </a:endParaRPr>
          </a:p>
        </p:txBody>
      </p:sp>
      <p:sp>
        <p:nvSpPr>
          <p:cNvPr id="127" name="Google Shape;127;p18"/>
          <p:cNvSpPr txBox="1"/>
          <p:nvPr/>
        </p:nvSpPr>
        <p:spPr>
          <a:xfrm>
            <a:off x="708975" y="4847925"/>
            <a:ext cx="5365200" cy="82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500">
                <a:solidFill>
                  <a:srgbClr val="333333"/>
                </a:solidFill>
                <a:highlight>
                  <a:srgbClr val="FFFFFF"/>
                </a:highlight>
              </a:rPr>
              <a:t>CP 		      nsplit  rel error xerror xstd</a:t>
            </a:r>
            <a:endParaRPr sz="1500">
              <a:solidFill>
                <a:srgbClr val="333333"/>
              </a:solidFill>
              <a:highlight>
                <a:srgbClr val="FFFFFF"/>
              </a:highlight>
            </a:endParaRPr>
          </a:p>
          <a:p>
            <a:pPr marL="0" marR="0" lvl="0" indent="0" algn="l" rtl="0">
              <a:lnSpc>
                <a:spcPct val="100000"/>
              </a:lnSpc>
              <a:spcBef>
                <a:spcPts val="0"/>
              </a:spcBef>
              <a:spcAft>
                <a:spcPts val="0"/>
              </a:spcAft>
              <a:buNone/>
            </a:pPr>
            <a:r>
              <a:rPr lang="en-US" sz="1500">
                <a:solidFill>
                  <a:srgbClr val="333333"/>
                </a:solidFill>
                <a:highlight>
                  <a:srgbClr val="FFFFFF"/>
                </a:highlight>
              </a:rPr>
              <a:t>## 1 0.03125      0    1.0000 1.0312    0</a:t>
            </a:r>
            <a:endParaRPr sz="1500">
              <a:solidFill>
                <a:srgbClr val="333333"/>
              </a:solidFill>
              <a:highlight>
                <a:srgbClr val="FFFFFF"/>
              </a:highlight>
            </a:endParaRPr>
          </a:p>
          <a:p>
            <a:pPr marL="0" marR="0" lvl="0" indent="0" algn="l" rtl="0">
              <a:lnSpc>
                <a:spcPct val="100000"/>
              </a:lnSpc>
              <a:spcBef>
                <a:spcPts val="0"/>
              </a:spcBef>
              <a:spcAft>
                <a:spcPts val="0"/>
              </a:spcAft>
              <a:buNone/>
            </a:pPr>
            <a:r>
              <a:rPr lang="en-US" sz="1500">
                <a:solidFill>
                  <a:srgbClr val="333333"/>
                </a:solidFill>
                <a:highlight>
                  <a:srgbClr val="FFFFFF"/>
                </a:highlight>
              </a:rPr>
              <a:t>## 2 0.01000      2    0.9375 1.0312    0</a:t>
            </a:r>
            <a:endParaRPr sz="1000">
              <a:solidFill>
                <a:srgbClr val="333333"/>
              </a:solidFill>
              <a:highlight>
                <a:srgbClr val="FFFFFF"/>
              </a:highlight>
            </a:endParaRPr>
          </a:p>
          <a:p>
            <a:pPr marL="88900" marR="88900" lvl="0" indent="0" algn="l" rtl="0">
              <a:lnSpc>
                <a:spcPct val="142857"/>
              </a:lnSpc>
              <a:spcBef>
                <a:spcPts val="0"/>
              </a:spcBef>
              <a:spcAft>
                <a:spcPts val="0"/>
              </a:spcAft>
              <a:buNone/>
            </a:pPr>
            <a:endParaRPr sz="1500">
              <a:solidFill>
                <a:srgbClr val="333333"/>
              </a:solidFill>
              <a:highlight>
                <a:srgbClr val="FFFFFF"/>
              </a:highlight>
            </a:endParaRPr>
          </a:p>
          <a:p>
            <a:pPr marL="0" lvl="0" indent="0" algn="l" rtl="0">
              <a:spcBef>
                <a:spcPts val="800"/>
              </a:spcBef>
              <a:spcAft>
                <a:spcPts val="0"/>
              </a:spcAft>
              <a:buNone/>
            </a:pPr>
            <a:endParaRPr sz="1900">
              <a:latin typeface="Microsoft YaHei"/>
              <a:ea typeface="Microsoft YaHei"/>
              <a:cs typeface="Microsoft YaHei"/>
              <a:sym typeface="Microsoft Ya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Linear &amp; Random Forest Model</a:t>
            </a:r>
            <a:endParaRPr/>
          </a:p>
        </p:txBody>
      </p:sp>
      <p:sp>
        <p:nvSpPr>
          <p:cNvPr id="133" name="Google Shape;133;p19"/>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Autofit/>
          </a:bodyPr>
          <a:lstStyle/>
          <a:p>
            <a:pPr marL="0" marR="88900" lvl="0" indent="0" algn="l" rtl="0">
              <a:lnSpc>
                <a:spcPct val="142857"/>
              </a:lnSpc>
              <a:spcBef>
                <a:spcPts val="0"/>
              </a:spcBef>
              <a:spcAft>
                <a:spcPts val="0"/>
              </a:spcAft>
              <a:buNone/>
            </a:pPr>
            <a:endParaRPr sz="1300">
              <a:solidFill>
                <a:srgbClr val="333333"/>
              </a:solidFill>
              <a:highlight>
                <a:srgbClr val="FFFFFF"/>
              </a:highlight>
              <a:latin typeface="Arial"/>
              <a:ea typeface="Arial"/>
              <a:cs typeface="Arial"/>
              <a:sym typeface="Arial"/>
            </a:endParaRPr>
          </a:p>
          <a:p>
            <a:pPr marL="0" lvl="0" indent="0" algn="l" rtl="0">
              <a:lnSpc>
                <a:spcPct val="100000"/>
              </a:lnSpc>
              <a:spcBef>
                <a:spcPts val="800"/>
              </a:spcBef>
              <a:spcAft>
                <a:spcPts val="0"/>
              </a:spcAft>
              <a:buNone/>
            </a:pPr>
            <a:endParaRPr sz="13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3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300">
              <a:solidFill>
                <a:srgbClr val="333333"/>
              </a:solidFill>
              <a:highlight>
                <a:srgbClr val="FFFFFF"/>
              </a:highlight>
              <a:latin typeface="Arial"/>
              <a:ea typeface="Arial"/>
              <a:cs typeface="Arial"/>
              <a:sym typeface="Arial"/>
            </a:endParaRPr>
          </a:p>
          <a:p>
            <a:pPr marL="0" marR="88900" lvl="0" indent="0" algn="l" rtl="0">
              <a:lnSpc>
                <a:spcPct val="142857"/>
              </a:lnSpc>
              <a:spcBef>
                <a:spcPts val="0"/>
              </a:spcBef>
              <a:spcAft>
                <a:spcPts val="0"/>
              </a:spcAft>
              <a:buClr>
                <a:schemeClr val="dk1"/>
              </a:buClr>
              <a:buSzPts val="1100"/>
              <a:buFont typeface="Arial"/>
              <a:buNone/>
            </a:pPr>
            <a:endParaRPr sz="130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a:p>
        </p:txBody>
      </p:sp>
      <p:pic>
        <p:nvPicPr>
          <p:cNvPr id="134" name="Google Shape;134;p19"/>
          <p:cNvPicPr preferRelativeResize="0"/>
          <p:nvPr/>
        </p:nvPicPr>
        <p:blipFill>
          <a:blip r:embed="rId3">
            <a:alphaModFix/>
          </a:blip>
          <a:stretch>
            <a:fillRect/>
          </a:stretch>
        </p:blipFill>
        <p:spPr>
          <a:xfrm>
            <a:off x="838200" y="2445673"/>
            <a:ext cx="4773750" cy="3409800"/>
          </a:xfrm>
          <a:prstGeom prst="rect">
            <a:avLst/>
          </a:prstGeom>
          <a:noFill/>
          <a:ln>
            <a:noFill/>
          </a:ln>
        </p:spPr>
      </p:pic>
      <p:pic>
        <p:nvPicPr>
          <p:cNvPr id="135" name="Google Shape;135;p19"/>
          <p:cNvPicPr preferRelativeResize="0"/>
          <p:nvPr/>
        </p:nvPicPr>
        <p:blipFill>
          <a:blip r:embed="rId4">
            <a:alphaModFix/>
          </a:blip>
          <a:stretch>
            <a:fillRect/>
          </a:stretch>
        </p:blipFill>
        <p:spPr>
          <a:xfrm>
            <a:off x="3316413" y="1504275"/>
            <a:ext cx="2295525" cy="781050"/>
          </a:xfrm>
          <a:prstGeom prst="rect">
            <a:avLst/>
          </a:prstGeom>
          <a:noFill/>
          <a:ln>
            <a:noFill/>
          </a:ln>
        </p:spPr>
      </p:pic>
      <p:pic>
        <p:nvPicPr>
          <p:cNvPr id="136" name="Google Shape;136;p19"/>
          <p:cNvPicPr preferRelativeResize="0"/>
          <p:nvPr/>
        </p:nvPicPr>
        <p:blipFill>
          <a:blip r:embed="rId5">
            <a:alphaModFix/>
          </a:blip>
          <a:stretch>
            <a:fillRect/>
          </a:stretch>
        </p:blipFill>
        <p:spPr>
          <a:xfrm>
            <a:off x="6172200" y="2445674"/>
            <a:ext cx="4773750" cy="3409805"/>
          </a:xfrm>
          <a:prstGeom prst="rect">
            <a:avLst/>
          </a:prstGeom>
          <a:noFill/>
          <a:ln>
            <a:noFill/>
          </a:ln>
        </p:spPr>
      </p:pic>
      <p:pic>
        <p:nvPicPr>
          <p:cNvPr id="137" name="Google Shape;137;p19"/>
          <p:cNvPicPr preferRelativeResize="0"/>
          <p:nvPr/>
        </p:nvPicPr>
        <p:blipFill>
          <a:blip r:embed="rId6">
            <a:alphaModFix/>
          </a:blip>
          <a:stretch>
            <a:fillRect/>
          </a:stretch>
        </p:blipFill>
        <p:spPr>
          <a:xfrm>
            <a:off x="838188" y="1466175"/>
            <a:ext cx="2219325" cy="857250"/>
          </a:xfrm>
          <a:prstGeom prst="rect">
            <a:avLst/>
          </a:prstGeom>
          <a:noFill/>
          <a:ln>
            <a:noFill/>
          </a:ln>
        </p:spPr>
      </p:pic>
      <p:pic>
        <p:nvPicPr>
          <p:cNvPr id="138" name="Google Shape;138;p19"/>
          <p:cNvPicPr preferRelativeResize="0"/>
          <p:nvPr/>
        </p:nvPicPr>
        <p:blipFill>
          <a:blip r:embed="rId7">
            <a:alphaModFix/>
          </a:blip>
          <a:stretch>
            <a:fillRect/>
          </a:stretch>
        </p:blipFill>
        <p:spPr>
          <a:xfrm>
            <a:off x="8645150" y="1604200"/>
            <a:ext cx="2657098" cy="697725"/>
          </a:xfrm>
          <a:prstGeom prst="rect">
            <a:avLst/>
          </a:prstGeom>
          <a:noFill/>
          <a:ln>
            <a:noFill/>
          </a:ln>
        </p:spPr>
      </p:pic>
      <p:pic>
        <p:nvPicPr>
          <p:cNvPr id="139" name="Google Shape;139;p19"/>
          <p:cNvPicPr preferRelativeResize="0"/>
          <p:nvPr/>
        </p:nvPicPr>
        <p:blipFill>
          <a:blip r:embed="rId8">
            <a:alphaModFix/>
          </a:blip>
          <a:stretch>
            <a:fillRect/>
          </a:stretch>
        </p:blipFill>
        <p:spPr>
          <a:xfrm>
            <a:off x="6172200" y="1545938"/>
            <a:ext cx="2472949" cy="69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838200" y="118940"/>
            <a:ext cx="10515600" cy="821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13874"/>
              </a:buClr>
              <a:buSzPts val="1800"/>
              <a:buNone/>
            </a:pPr>
            <a:r>
              <a:rPr lang="en-US" sz="3959"/>
              <a:t>Team Probability Chart</a:t>
            </a:r>
            <a:endParaRPr/>
          </a:p>
        </p:txBody>
      </p:sp>
      <p:pic>
        <p:nvPicPr>
          <p:cNvPr id="145" name="Google Shape;145;p20"/>
          <p:cNvPicPr preferRelativeResize="0"/>
          <p:nvPr/>
        </p:nvPicPr>
        <p:blipFill>
          <a:blip r:embed="rId3">
            <a:alphaModFix/>
          </a:blip>
          <a:stretch>
            <a:fillRect/>
          </a:stretch>
        </p:blipFill>
        <p:spPr>
          <a:xfrm>
            <a:off x="351525" y="1016850"/>
            <a:ext cx="9404550" cy="4124325"/>
          </a:xfrm>
          <a:prstGeom prst="rect">
            <a:avLst/>
          </a:prstGeom>
          <a:noFill/>
          <a:ln>
            <a:noFill/>
          </a:ln>
        </p:spPr>
      </p:pic>
      <p:pic>
        <p:nvPicPr>
          <p:cNvPr id="146" name="Google Shape;146;p20"/>
          <p:cNvPicPr preferRelativeResize="0"/>
          <p:nvPr/>
        </p:nvPicPr>
        <p:blipFill>
          <a:blip r:embed="rId4">
            <a:alphaModFix/>
          </a:blip>
          <a:stretch>
            <a:fillRect/>
          </a:stretch>
        </p:blipFill>
        <p:spPr>
          <a:xfrm>
            <a:off x="4156575" y="5141175"/>
            <a:ext cx="3048200" cy="8872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Widescreen</PresentationFormat>
  <Paragraphs>52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Microsoft YaHei</vt:lpstr>
      <vt:lpstr>Arial</vt:lpstr>
      <vt:lpstr>Trebuchet MS</vt:lpstr>
      <vt:lpstr>Office Theme</vt:lpstr>
      <vt:lpstr>NFL Play by Play Analysis</vt:lpstr>
      <vt:lpstr>Data Set: NFL Play by Play 2009-2016</vt:lpstr>
      <vt:lpstr>Goal</vt:lpstr>
      <vt:lpstr>Histogram</vt:lpstr>
      <vt:lpstr>Cluster Plot ( Kmeans)</vt:lpstr>
      <vt:lpstr>HC Model</vt:lpstr>
      <vt:lpstr>PowerPoint Presentation</vt:lpstr>
      <vt:lpstr>Linear &amp; Random Forest Model</vt:lpstr>
      <vt:lpstr>Team Probability Chart</vt:lpstr>
      <vt:lpstr>Model for Predicting Play Type</vt:lpstr>
      <vt:lpstr>Win Probability Chart</vt:lpstr>
      <vt:lpstr>PowerPoint Presentation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Play by Play Analysis</dc:title>
  <cp:lastModifiedBy>Kyle Welch</cp:lastModifiedBy>
  <cp:revision>1</cp:revision>
  <dcterms:modified xsi:type="dcterms:W3CDTF">2020-06-12T02:32:21Z</dcterms:modified>
</cp:coreProperties>
</file>